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88"/>
  </p:notesMasterIdLst>
  <p:handoutMasterIdLst>
    <p:handoutMasterId r:id="rId89"/>
  </p:handoutMasterIdLst>
  <p:sldIdLst>
    <p:sldId id="408" r:id="rId2"/>
    <p:sldId id="294" r:id="rId3"/>
    <p:sldId id="275" r:id="rId4"/>
    <p:sldId id="276" r:id="rId5"/>
    <p:sldId id="278" r:id="rId6"/>
    <p:sldId id="416" r:id="rId7"/>
    <p:sldId id="277" r:id="rId8"/>
    <p:sldId id="279" r:id="rId9"/>
    <p:sldId id="409" r:id="rId10"/>
    <p:sldId id="383" r:id="rId11"/>
    <p:sldId id="384" r:id="rId12"/>
    <p:sldId id="398" r:id="rId13"/>
    <p:sldId id="397" r:id="rId14"/>
    <p:sldId id="266" r:id="rId15"/>
    <p:sldId id="274" r:id="rId16"/>
    <p:sldId id="380" r:id="rId17"/>
    <p:sldId id="332" r:id="rId18"/>
    <p:sldId id="338" r:id="rId19"/>
    <p:sldId id="342" r:id="rId20"/>
    <p:sldId id="400" r:id="rId21"/>
    <p:sldId id="339" r:id="rId22"/>
    <p:sldId id="334" r:id="rId23"/>
    <p:sldId id="340" r:id="rId24"/>
    <p:sldId id="268" r:id="rId25"/>
    <p:sldId id="269" r:id="rId26"/>
    <p:sldId id="414" r:id="rId27"/>
    <p:sldId id="415" r:id="rId28"/>
    <p:sldId id="270" r:id="rId29"/>
    <p:sldId id="273" r:id="rId30"/>
    <p:sldId id="295" r:id="rId31"/>
    <p:sldId id="412" r:id="rId32"/>
    <p:sldId id="413" r:id="rId33"/>
    <p:sldId id="411" r:id="rId34"/>
    <p:sldId id="399" r:id="rId35"/>
    <p:sldId id="402" r:id="rId36"/>
    <p:sldId id="303" r:id="rId37"/>
    <p:sldId id="305" r:id="rId38"/>
    <p:sldId id="417" r:id="rId39"/>
    <p:sldId id="306" r:id="rId40"/>
    <p:sldId id="335" r:id="rId41"/>
    <p:sldId id="379" r:id="rId42"/>
    <p:sldId id="282" r:id="rId43"/>
    <p:sldId id="307" r:id="rId44"/>
    <p:sldId id="393" r:id="rId45"/>
    <p:sldId id="391" r:id="rId46"/>
    <p:sldId id="394" r:id="rId47"/>
    <p:sldId id="386" r:id="rId48"/>
    <p:sldId id="396" r:id="rId49"/>
    <p:sldId id="308" r:id="rId50"/>
    <p:sldId id="395" r:id="rId51"/>
    <p:sldId id="401" r:id="rId52"/>
    <p:sldId id="299" r:id="rId53"/>
    <p:sldId id="403" r:id="rId54"/>
    <p:sldId id="300" r:id="rId55"/>
    <p:sldId id="301" r:id="rId56"/>
    <p:sldId id="310" r:id="rId57"/>
    <p:sldId id="377" r:id="rId58"/>
    <p:sldId id="311" r:id="rId59"/>
    <p:sldId id="312" r:id="rId60"/>
    <p:sldId id="313" r:id="rId61"/>
    <p:sldId id="314" r:id="rId62"/>
    <p:sldId id="315" r:id="rId63"/>
    <p:sldId id="316" r:id="rId64"/>
    <p:sldId id="309" r:id="rId65"/>
    <p:sldId id="293" r:id="rId66"/>
    <p:sldId id="421" r:id="rId67"/>
    <p:sldId id="418" r:id="rId68"/>
    <p:sldId id="419" r:id="rId69"/>
    <p:sldId id="420" r:id="rId70"/>
    <p:sldId id="328" r:id="rId71"/>
    <p:sldId id="286" r:id="rId72"/>
    <p:sldId id="290" r:id="rId73"/>
    <p:sldId id="283" r:id="rId74"/>
    <p:sldId id="387" r:id="rId75"/>
    <p:sldId id="388" r:id="rId76"/>
    <p:sldId id="389" r:id="rId77"/>
    <p:sldId id="317" r:id="rId78"/>
    <p:sldId id="422" r:id="rId79"/>
    <p:sldId id="423" r:id="rId80"/>
    <p:sldId id="424" r:id="rId81"/>
    <p:sldId id="390" r:id="rId82"/>
    <p:sldId id="318" r:id="rId83"/>
    <p:sldId id="404" r:id="rId84"/>
    <p:sldId id="405" r:id="rId85"/>
    <p:sldId id="406" r:id="rId86"/>
    <p:sldId id="407" r:id="rId8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C0C0C0"/>
    <a:srgbClr val="24C0B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66" autoAdjust="0"/>
    <p:restoredTop sz="94660"/>
  </p:normalViewPr>
  <p:slideViewPr>
    <p:cSldViewPr>
      <p:cViewPr varScale="1">
        <p:scale>
          <a:sx n="106" d="100"/>
          <a:sy n="106" d="100"/>
        </p:scale>
        <p:origin x="-90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9.3283582089552231E-2"/>
          <c:y val="4.3343653250774002E-2"/>
          <c:w val="0.90671641791044777"/>
          <c:h val="0.91331269349845201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All Ages</c:v>
                </c:pt>
              </c:strCache>
            </c:strRef>
          </c:tx>
          <c:spPr>
            <a:ln w="34106">
              <a:solidFill>
                <a:srgbClr val="FF0000"/>
              </a:solidFill>
              <a:prstDash val="solid"/>
            </a:ln>
          </c:spPr>
          <c:marker>
            <c:symbol val="square"/>
            <c:size val="6"/>
            <c:spPr>
              <a:solidFill>
                <a:srgbClr val="FF0000"/>
              </a:solidFill>
              <a:ln>
                <a:solidFill>
                  <a:srgbClr val="00FFFF"/>
                </a:solidFill>
                <a:prstDash val="solid"/>
              </a:ln>
            </c:spPr>
          </c:marker>
          <c:cat>
            <c:numRef>
              <c:f>Sheet1!$B$1:$AM$1</c:f>
              <c:numCache>
                <c:formatCode>General</c:formatCode>
                <c:ptCount val="38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</c:numCache>
            </c:numRef>
          </c:cat>
          <c:val>
            <c:numRef>
              <c:f>Sheet1!$B$2:$AM$2</c:f>
              <c:numCache>
                <c:formatCode>General</c:formatCode>
                <c:ptCount val="38"/>
                <c:pt idx="0">
                  <c:v>92</c:v>
                </c:pt>
                <c:pt idx="1">
                  <c:v>41</c:v>
                </c:pt>
                <c:pt idx="2">
                  <c:v>86</c:v>
                </c:pt>
                <c:pt idx="3">
                  <c:v>261</c:v>
                </c:pt>
                <c:pt idx="4">
                  <c:v>321</c:v>
                </c:pt>
                <c:pt idx="5">
                  <c:v>336</c:v>
                </c:pt>
                <c:pt idx="6">
                  <c:v>405</c:v>
                </c:pt>
                <c:pt idx="7">
                  <c:v>325</c:v>
                </c:pt>
                <c:pt idx="8">
                  <c:v>447</c:v>
                </c:pt>
                <c:pt idx="9">
                  <c:v>525</c:v>
                </c:pt>
                <c:pt idx="10">
                  <c:v>482</c:v>
                </c:pt>
                <c:pt idx="11">
                  <c:v>467</c:v>
                </c:pt>
                <c:pt idx="12">
                  <c:v>533</c:v>
                </c:pt>
                <c:pt idx="13">
                  <c:v>522</c:v>
                </c:pt>
                <c:pt idx="14">
                  <c:v>487</c:v>
                </c:pt>
                <c:pt idx="15">
                  <c:v>485</c:v>
                </c:pt>
                <c:pt idx="16">
                  <c:v>497</c:v>
                </c:pt>
                <c:pt idx="17">
                  <c:v>422</c:v>
                </c:pt>
                <c:pt idx="18">
                  <c:v>628</c:v>
                </c:pt>
                <c:pt idx="19">
                  <c:v>503</c:v>
                </c:pt>
                <c:pt idx="20">
                  <c:v>511</c:v>
                </c:pt>
                <c:pt idx="21">
                  <c:v>572</c:v>
                </c:pt>
                <c:pt idx="22">
                  <c:v>630</c:v>
                </c:pt>
                <c:pt idx="23">
                  <c:v>552</c:v>
                </c:pt>
                <c:pt idx="24">
                  <c:v>670</c:v>
                </c:pt>
                <c:pt idx="25">
                  <c:v>573</c:v>
                </c:pt>
                <c:pt idx="26">
                  <c:v>629</c:v>
                </c:pt>
                <c:pt idx="27">
                  <c:v>785</c:v>
                </c:pt>
                <c:pt idx="28">
                  <c:v>689</c:v>
                </c:pt>
                <c:pt idx="29">
                  <c:v>949</c:v>
                </c:pt>
                <c:pt idx="30">
                  <c:v>896</c:v>
                </c:pt>
                <c:pt idx="31" formatCode="#,##0">
                  <c:v>1125</c:v>
                </c:pt>
                <c:pt idx="32" formatCode="#,##0">
                  <c:v>1408</c:v>
                </c:pt>
                <c:pt idx="33" formatCode="#,##0">
                  <c:v>1649</c:v>
                </c:pt>
                <c:pt idx="34" formatCode="#,##0">
                  <c:v>1925</c:v>
                </c:pt>
                <c:pt idx="35" formatCode="#,##0">
                  <c:v>2475</c:v>
                </c:pt>
                <c:pt idx="36" formatCode="#,##0">
                  <c:v>2490</c:v>
                </c:pt>
                <c:pt idx="37" formatCode="#,##0">
                  <c:v>2471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Aged Under 18</c:v>
                </c:pt>
              </c:strCache>
            </c:strRef>
          </c:tx>
          <c:spPr>
            <a:ln w="34106">
              <a:solidFill>
                <a:srgbClr val="0000FF"/>
              </a:solidFill>
              <a:prstDash val="solid"/>
            </a:ln>
          </c:spPr>
          <c:marker>
            <c:symbol val="diamond"/>
            <c:size val="6"/>
            <c:spPr>
              <a:solidFill>
                <a:srgbClr val="0000FF"/>
              </a:solidFill>
              <a:ln>
                <a:solidFill>
                  <a:srgbClr val="FFFFFF"/>
                </a:solidFill>
                <a:prstDash val="solid"/>
              </a:ln>
            </c:spPr>
          </c:marker>
          <c:cat>
            <c:numRef>
              <c:f>Sheet1!$B$1:$AM$1</c:f>
              <c:numCache>
                <c:formatCode>General</c:formatCode>
                <c:ptCount val="38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</c:numCache>
            </c:numRef>
          </c:cat>
          <c:val>
            <c:numRef>
              <c:f>Sheet1!$B$3:$AM$3</c:f>
              <c:numCache>
                <c:formatCode>General</c:formatCode>
                <c:ptCount val="38"/>
                <c:pt idx="0">
                  <c:v>38</c:v>
                </c:pt>
                <c:pt idx="3">
                  <c:v>79</c:v>
                </c:pt>
                <c:pt idx="4">
                  <c:v>179</c:v>
                </c:pt>
                <c:pt idx="5">
                  <c:v>128</c:v>
                </c:pt>
                <c:pt idx="6">
                  <c:v>198</c:v>
                </c:pt>
                <c:pt idx="7">
                  <c:v>139</c:v>
                </c:pt>
                <c:pt idx="8">
                  <c:v>190</c:v>
                </c:pt>
                <c:pt idx="9">
                  <c:v>200</c:v>
                </c:pt>
                <c:pt idx="10">
                  <c:v>186</c:v>
                </c:pt>
                <c:pt idx="11">
                  <c:v>165</c:v>
                </c:pt>
                <c:pt idx="12">
                  <c:v>140</c:v>
                </c:pt>
                <c:pt idx="13">
                  <c:v>194</c:v>
                </c:pt>
                <c:pt idx="14">
                  <c:v>217</c:v>
                </c:pt>
                <c:pt idx="15">
                  <c:v>171</c:v>
                </c:pt>
                <c:pt idx="16">
                  <c:v>138</c:v>
                </c:pt>
                <c:pt idx="17">
                  <c:v>156</c:v>
                </c:pt>
                <c:pt idx="18">
                  <c:v>176</c:v>
                </c:pt>
                <c:pt idx="19">
                  <c:v>113</c:v>
                </c:pt>
                <c:pt idx="20">
                  <c:v>131</c:v>
                </c:pt>
                <c:pt idx="21">
                  <c:v>96</c:v>
                </c:pt>
                <c:pt idx="22">
                  <c:v>135</c:v>
                </c:pt>
                <c:pt idx="23">
                  <c:v>101</c:v>
                </c:pt>
                <c:pt idx="24">
                  <c:v>147</c:v>
                </c:pt>
                <c:pt idx="25">
                  <c:v>108</c:v>
                </c:pt>
                <c:pt idx="26">
                  <c:v>166</c:v>
                </c:pt>
                <c:pt idx="27">
                  <c:v>171</c:v>
                </c:pt>
                <c:pt idx="28">
                  <c:v>192</c:v>
                </c:pt>
                <c:pt idx="29">
                  <c:v>269</c:v>
                </c:pt>
                <c:pt idx="30">
                  <c:v>293</c:v>
                </c:pt>
                <c:pt idx="31">
                  <c:v>380</c:v>
                </c:pt>
                <c:pt idx="32">
                  <c:v>470</c:v>
                </c:pt>
                <c:pt idx="33">
                  <c:v>583</c:v>
                </c:pt>
                <c:pt idx="34">
                  <c:v>726</c:v>
                </c:pt>
                <c:pt idx="35">
                  <c:v>952</c:v>
                </c:pt>
                <c:pt idx="36" formatCode="#,##0">
                  <c:v>1105</c:v>
                </c:pt>
                <c:pt idx="37" formatCode="#,##0">
                  <c:v>1098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Aged 18 or Older</c:v>
                </c:pt>
              </c:strCache>
            </c:strRef>
          </c:tx>
          <c:spPr>
            <a:ln w="34106">
              <a:solidFill>
                <a:srgbClr val="008080"/>
              </a:solidFill>
              <a:prstDash val="solid"/>
            </a:ln>
          </c:spPr>
          <c:marker>
            <c:symbol val="triangle"/>
            <c:size val="6"/>
            <c:spPr>
              <a:solidFill>
                <a:srgbClr val="00808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cat>
            <c:numRef>
              <c:f>Sheet1!$B$1:$AM$1</c:f>
              <c:numCache>
                <c:formatCode>General</c:formatCode>
                <c:ptCount val="38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</c:numCache>
            </c:numRef>
          </c:cat>
          <c:val>
            <c:numRef>
              <c:f>Sheet1!$B$4:$AM$4</c:f>
              <c:numCache>
                <c:formatCode>General</c:formatCode>
                <c:ptCount val="38"/>
                <c:pt idx="2">
                  <c:v>51</c:v>
                </c:pt>
                <c:pt idx="3">
                  <c:v>182</c:v>
                </c:pt>
                <c:pt idx="4">
                  <c:v>142</c:v>
                </c:pt>
                <c:pt idx="5">
                  <c:v>208</c:v>
                </c:pt>
                <c:pt idx="6">
                  <c:v>207</c:v>
                </c:pt>
                <c:pt idx="7">
                  <c:v>186</c:v>
                </c:pt>
                <c:pt idx="8">
                  <c:v>257</c:v>
                </c:pt>
                <c:pt idx="9">
                  <c:v>325</c:v>
                </c:pt>
                <c:pt idx="10">
                  <c:v>297</c:v>
                </c:pt>
                <c:pt idx="11">
                  <c:v>303</c:v>
                </c:pt>
                <c:pt idx="12">
                  <c:v>393</c:v>
                </c:pt>
                <c:pt idx="13">
                  <c:v>329</c:v>
                </c:pt>
                <c:pt idx="14">
                  <c:v>270</c:v>
                </c:pt>
                <c:pt idx="15">
                  <c:v>313</c:v>
                </c:pt>
                <c:pt idx="16">
                  <c:v>359</c:v>
                </c:pt>
                <c:pt idx="17">
                  <c:v>266</c:v>
                </c:pt>
                <c:pt idx="18">
                  <c:v>452</c:v>
                </c:pt>
                <c:pt idx="19">
                  <c:v>390</c:v>
                </c:pt>
                <c:pt idx="20">
                  <c:v>380</c:v>
                </c:pt>
                <c:pt idx="21">
                  <c:v>476</c:v>
                </c:pt>
                <c:pt idx="22">
                  <c:v>495</c:v>
                </c:pt>
                <c:pt idx="23">
                  <c:v>451</c:v>
                </c:pt>
                <c:pt idx="24">
                  <c:v>523</c:v>
                </c:pt>
                <c:pt idx="25">
                  <c:v>465</c:v>
                </c:pt>
                <c:pt idx="26">
                  <c:v>463</c:v>
                </c:pt>
                <c:pt idx="27">
                  <c:v>614</c:v>
                </c:pt>
                <c:pt idx="28">
                  <c:v>498</c:v>
                </c:pt>
                <c:pt idx="29">
                  <c:v>680</c:v>
                </c:pt>
                <c:pt idx="30">
                  <c:v>603</c:v>
                </c:pt>
                <c:pt idx="31">
                  <c:v>745</c:v>
                </c:pt>
                <c:pt idx="32">
                  <c:v>938</c:v>
                </c:pt>
                <c:pt idx="33" formatCode="#,##0">
                  <c:v>1066</c:v>
                </c:pt>
                <c:pt idx="34" formatCode="#,##0">
                  <c:v>1199</c:v>
                </c:pt>
                <c:pt idx="35" formatCode="#,##0">
                  <c:v>1523</c:v>
                </c:pt>
                <c:pt idx="36" formatCode="#,##0">
                  <c:v>1385</c:v>
                </c:pt>
                <c:pt idx="37" formatCode="#,##0">
                  <c:v>1373</c:v>
                </c:pt>
              </c:numCache>
            </c:numRef>
          </c:val>
        </c:ser>
        <c:marker val="1"/>
        <c:axId val="224931840"/>
        <c:axId val="225294976"/>
      </c:lineChart>
      <c:catAx>
        <c:axId val="224931840"/>
        <c:scaling>
          <c:orientation val="minMax"/>
        </c:scaling>
        <c:axPos val="b"/>
        <c:numFmt formatCode="General" sourceLinked="1"/>
        <c:majorTickMark val="none"/>
        <c:tickLblPos val="none"/>
        <c:spPr>
          <a:ln w="4263">
            <a:solidFill>
              <a:schemeClr val="tx1"/>
            </a:solidFill>
            <a:prstDash val="solid"/>
          </a:ln>
        </c:spPr>
        <c:crossAx val="225294976"/>
        <c:crosses val="autoZero"/>
        <c:auto val="1"/>
        <c:lblAlgn val="ctr"/>
        <c:lblOffset val="100"/>
        <c:tickLblSkip val="5"/>
        <c:tickMarkSkip val="1"/>
      </c:catAx>
      <c:valAx>
        <c:axId val="225294976"/>
        <c:scaling>
          <c:orientation val="minMax"/>
        </c:scaling>
        <c:axPos val="l"/>
        <c:numFmt formatCode="#,##0" sourceLinked="0"/>
        <c:tickLblPos val="nextTo"/>
        <c:spPr>
          <a:ln w="426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11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224931840"/>
        <c:crosses val="autoZero"/>
        <c:crossBetween val="between"/>
      </c:valAx>
      <c:spPr>
        <a:noFill/>
        <a:ln w="34106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611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19230769230769235"/>
          <c:y val="7.1090047393364914E-2"/>
          <c:w val="0.79528535980148873"/>
          <c:h val="0.77251184834123221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221,000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chemeClr val="tx1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Tahoma"/>
                    <a:ea typeface="Tahoma"/>
                    <a:cs typeface="Tahoma"/>
                  </a:defRPr>
                </a:pPr>
                <a:endParaRPr lang="en-US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</c:numCache>
            </c:numRef>
          </c:cat>
          <c:val>
            <c:numRef>
              <c:f>Sheet1!$B$2:$D$2</c:f>
              <c:numCache>
                <c:formatCode>#,##0</c:formatCode>
                <c:ptCount val="3"/>
                <c:pt idx="0">
                  <c:v>399000</c:v>
                </c:pt>
                <c:pt idx="1">
                  <c:v>957000</c:v>
                </c:pt>
                <c:pt idx="2">
                  <c:v>1900000</c:v>
                </c:pt>
              </c:numCache>
            </c:numRef>
          </c:val>
        </c:ser>
        <c:dLbls>
          <c:showVal val="1"/>
        </c:dLbls>
        <c:axId val="225395840"/>
        <c:axId val="225411072"/>
      </c:barChart>
      <c:catAx>
        <c:axId val="22539584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225411072"/>
        <c:crosses val="autoZero"/>
        <c:auto val="1"/>
        <c:lblAlgn val="ctr"/>
        <c:lblOffset val="100"/>
        <c:tickLblSkip val="1"/>
        <c:tickMarkSkip val="1"/>
      </c:catAx>
      <c:valAx>
        <c:axId val="225411072"/>
        <c:scaling>
          <c:orientation val="minMax"/>
        </c:scaling>
        <c:axPos val="l"/>
        <c:majorGridlines>
          <c:spPr>
            <a:ln w="3175">
              <a:solidFill>
                <a:schemeClr val="tx1"/>
              </a:solidFill>
              <a:prstDash val="solid"/>
            </a:ln>
          </c:spPr>
        </c:majorGridlines>
        <c:numFmt formatCode="#,##0" sourceLinked="1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225395840"/>
        <c:crosses val="autoZero"/>
        <c:crossBetween val="between"/>
      </c:valAx>
      <c:spPr>
        <a:noFill/>
        <a:ln w="12700">
          <a:solidFill>
            <a:schemeClr val="tx1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Tahoma"/>
          <a:ea typeface="Tahoma"/>
          <a:cs typeface="Tahoma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7.5560802833530102E-2"/>
          <c:y val="5.5555555555555539E-2"/>
          <c:w val="0.92443919716646983"/>
          <c:h val="0.87777777777777788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2002</c:v>
                </c:pt>
              </c:strCache>
            </c:strRef>
          </c:tx>
          <c:spPr>
            <a:solidFill>
              <a:srgbClr val="00FFFF"/>
            </a:solidFill>
            <a:ln w="12883">
              <a:solidFill>
                <a:srgbClr val="231F20"/>
              </a:solidFill>
              <a:prstDash val="solid"/>
            </a:ln>
          </c:spPr>
          <c:dLbls>
            <c:dLbl>
              <c:idx val="0"/>
              <c:layout>
                <c:manualLayout>
                  <c:x val="-1.206430490869974E-2"/>
                  <c:y val="-5.272785617605971E-3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1.2151042928816023E-2"/>
                  <c:y val="-1.630432519203296E-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8.7003751964710926E-3"/>
                  <c:y val="-1.8098014169187999E-2"/>
                </c:manualLayout>
              </c:layout>
              <c:dLblPos val="outEnd"/>
              <c:showVal val="1"/>
            </c:dLbl>
            <c:numFmt formatCode="0.0" sourceLinked="0"/>
            <c:spPr>
              <a:noFill/>
              <a:ln w="25766">
                <a:noFill/>
              </a:ln>
            </c:spPr>
            <c:txPr>
              <a:bodyPr/>
              <a:lstStyle/>
              <a:p>
                <a:pPr>
                  <a:defRPr sz="1826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Val val="1"/>
          </c:dLbls>
          <c:cat>
            <c:numRef>
              <c:f>Sheet1!$B$1:$H$1</c:f>
              <c:numCache>
                <c:formatCode>General</c:formatCode>
                <c:ptCount val="7"/>
              </c:numCache>
            </c:numRef>
          </c:cat>
          <c:val>
            <c:numRef>
              <c:f>Sheet1!$B$2:$H$2</c:f>
              <c:numCache>
                <c:formatCode>General</c:formatCode>
                <c:ptCount val="7"/>
                <c:pt idx="0">
                  <c:v>29.6</c:v>
                </c:pt>
                <c:pt idx="1">
                  <c:v>13.1</c:v>
                </c:pt>
                <c:pt idx="2">
                  <c:v>9.7000000000000011</c:v>
                </c:pt>
                <c:pt idx="3">
                  <c:v>4.5</c:v>
                </c:pt>
                <c:pt idx="4">
                  <c:v>1.9000000000000001</c:v>
                </c:pt>
                <c:pt idx="5">
                  <c:v>0.9</c:v>
                </c:pt>
                <c:pt idx="6">
                  <c:v>0.1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2003</c:v>
                </c:pt>
              </c:strCache>
            </c:strRef>
          </c:tx>
          <c:spPr>
            <a:solidFill>
              <a:srgbClr val="FFFF00"/>
            </a:solidFill>
            <a:ln w="12883">
              <a:solidFill>
                <a:srgbClr val="231F20"/>
              </a:solidFill>
              <a:prstDash val="solid"/>
            </a:ln>
          </c:spPr>
          <c:dLbls>
            <c:dLbl>
              <c:idx val="0"/>
              <c:layout>
                <c:manualLayout>
                  <c:x val="5.2896887927036361E-3"/>
                  <c:y val="-1.7923572164491867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1.6610381397656187E-3"/>
                  <c:y val="-1.4986853330722548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6.2968502967449564E-3"/>
                  <c:y val="-1.8431319530884453E-2"/>
                </c:manualLayout>
              </c:layout>
              <c:dLblPos val="outEnd"/>
              <c:showVal val="1"/>
            </c:dLbl>
            <c:spPr>
              <a:noFill/>
              <a:ln w="25766">
                <a:noFill/>
              </a:ln>
            </c:spPr>
            <c:txPr>
              <a:bodyPr/>
              <a:lstStyle/>
              <a:p>
                <a:pPr>
                  <a:defRPr sz="1826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Val val="1"/>
          </c:dLbls>
          <c:cat>
            <c:numRef>
              <c:f>Sheet1!$B$1:$H$1</c:f>
              <c:numCache>
                <c:formatCode>General</c:formatCode>
                <c:ptCount val="7"/>
              </c:numCache>
            </c:numRef>
          </c:cat>
          <c:val>
            <c:numRef>
              <c:f>Sheet1!$B$3:$H$3</c:f>
              <c:numCache>
                <c:formatCode>General</c:formatCode>
                <c:ptCount val="7"/>
                <c:pt idx="0">
                  <c:v>31.2</c:v>
                </c:pt>
                <c:pt idx="1">
                  <c:v>15.7</c:v>
                </c:pt>
                <c:pt idx="2">
                  <c:v>10.8</c:v>
                </c:pt>
                <c:pt idx="3">
                  <c:v>5.7</c:v>
                </c:pt>
                <c:pt idx="4">
                  <c:v>2.8</c:v>
                </c:pt>
                <c:pt idx="5">
                  <c:v>1.2</c:v>
                </c:pt>
                <c:pt idx="6">
                  <c:v>0.2</c:v>
                </c:pt>
              </c:numCache>
            </c:numRef>
          </c:val>
        </c:ser>
        <c:dLbls>
          <c:showVal val="1"/>
        </c:dLbls>
        <c:gapWidth val="90"/>
        <c:axId val="128196608"/>
        <c:axId val="128198144"/>
      </c:barChart>
      <c:catAx>
        <c:axId val="128196608"/>
        <c:scaling>
          <c:orientation val="minMax"/>
        </c:scaling>
        <c:axPos val="b"/>
        <c:numFmt formatCode="General" sourceLinked="1"/>
        <c:tickLblPos val="nextTo"/>
        <c:spPr>
          <a:ln w="128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23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28198144"/>
        <c:crosses val="autoZero"/>
        <c:auto val="1"/>
        <c:lblAlgn val="ctr"/>
        <c:lblOffset val="100"/>
        <c:tickLblSkip val="1"/>
        <c:tickMarkSkip val="1"/>
      </c:catAx>
      <c:valAx>
        <c:axId val="128198144"/>
        <c:scaling>
          <c:orientation val="minMax"/>
        </c:scaling>
        <c:axPos val="l"/>
        <c:numFmt formatCode="0.0" sourceLinked="0"/>
        <c:tickLblPos val="nextTo"/>
        <c:spPr>
          <a:ln w="128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6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28196608"/>
        <c:crosses val="autoZero"/>
        <c:crossBetween val="between"/>
      </c:valAx>
      <c:spPr>
        <a:noFill/>
        <a:ln w="25766">
          <a:noFill/>
        </a:ln>
      </c:spPr>
    </c:plotArea>
    <c:legend>
      <c:legendPos val="r"/>
      <c:layout>
        <c:manualLayout>
          <c:xMode val="edge"/>
          <c:yMode val="edge"/>
          <c:x val="0.76623376623376638"/>
          <c:y val="9.1666666666666688E-2"/>
          <c:w val="0.13341204250295166"/>
          <c:h val="0.23611111111111113"/>
        </c:manualLayout>
      </c:layout>
      <c:spPr>
        <a:noFill/>
        <a:ln w="25766">
          <a:noFill/>
        </a:ln>
      </c:spPr>
      <c:txPr>
        <a:bodyPr/>
        <a:lstStyle/>
        <a:p>
          <a:pPr>
            <a:defRPr sz="1679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826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8.1021087680355153E-2"/>
          <c:y val="6.0546875E-2"/>
          <c:w val="0.82241953385127631"/>
          <c:h val="0.8046875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ln w="35734">
              <a:solidFill>
                <a:srgbClr val="FF00FF"/>
              </a:solidFill>
              <a:prstDash val="solid"/>
            </a:ln>
          </c:spPr>
          <c:marker>
            <c:symbol val="square"/>
            <c:size val="6"/>
            <c:spPr>
              <a:noFill/>
              <a:ln w="8933">
                <a:noFill/>
              </a:ln>
            </c:spPr>
          </c:marker>
          <c:cat>
            <c:numRef>
              <c:f>Sheet1!$B$1:$V$1</c:f>
              <c:numCache>
                <c:formatCode>General</c:formatCode>
                <c:ptCount val="2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</c:numCache>
            </c:numRef>
          </c:cat>
          <c:val>
            <c:numRef>
              <c:f>Sheet1!$B$2:$V$2</c:f>
              <c:numCache>
                <c:formatCode>General</c:formatCode>
                <c:ptCount val="21"/>
                <c:pt idx="0">
                  <c:v>99</c:v>
                </c:pt>
                <c:pt idx="1">
                  <c:v>44</c:v>
                </c:pt>
                <c:pt idx="2">
                  <c:v>37</c:v>
                </c:pt>
                <c:pt idx="3">
                  <c:v>39</c:v>
                </c:pt>
                <c:pt idx="4">
                  <c:v>33</c:v>
                </c:pt>
                <c:pt idx="5">
                  <c:v>36</c:v>
                </c:pt>
                <c:pt idx="6">
                  <c:v>35</c:v>
                </c:pt>
                <c:pt idx="7">
                  <c:v>14</c:v>
                </c:pt>
                <c:pt idx="8">
                  <c:v>16</c:v>
                </c:pt>
                <c:pt idx="9">
                  <c:v>16</c:v>
                </c:pt>
                <c:pt idx="10">
                  <c:v>19</c:v>
                </c:pt>
                <c:pt idx="11">
                  <c:v>14</c:v>
                </c:pt>
                <c:pt idx="12">
                  <c:v>3</c:v>
                </c:pt>
                <c:pt idx="13">
                  <c:v>1</c:v>
                </c:pt>
                <c:pt idx="14">
                  <c:v>6</c:v>
                </c:pt>
                <c:pt idx="15">
                  <c:v>3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</c:numCache>
            </c:numRef>
          </c:val>
          <c:smooth val="1"/>
        </c:ser>
        <c:marker val="1"/>
        <c:axId val="128230528"/>
        <c:axId val="128232448"/>
      </c:lineChart>
      <c:catAx>
        <c:axId val="128230528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573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8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8232448"/>
        <c:crosses val="autoZero"/>
        <c:lblAlgn val="ctr"/>
        <c:lblOffset val="100"/>
        <c:tickLblSkip val="2"/>
        <c:tickMarkSkip val="2"/>
      </c:catAx>
      <c:valAx>
        <c:axId val="128232448"/>
        <c:scaling>
          <c:orientation val="minMax"/>
        </c:scaling>
        <c:axPos val="l"/>
        <c:majorGridlines>
          <c:spPr>
            <a:ln w="2978">
              <a:solidFill>
                <a:srgbClr val="FFFFFF"/>
              </a:solidFill>
              <a:prstDash val="sysDash"/>
            </a:ln>
          </c:spPr>
        </c:majorGridlines>
        <c:numFmt formatCode="General" sourceLinked="1"/>
        <c:tickLblPos val="nextTo"/>
        <c:spPr>
          <a:ln w="3573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8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8230528"/>
        <c:crosses val="autoZero"/>
        <c:crossBetween val="midCat"/>
        <c:minorUnit val="2"/>
      </c:valAx>
      <c:spPr>
        <a:noFill/>
        <a:ln w="2382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665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8.2130965593784716E-2"/>
          <c:y val="6.4853556485355651E-2"/>
          <c:w val="0.74916759156492774"/>
          <c:h val="0.79079497907949803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Before TX</c:v>
                </c:pt>
              </c:strCache>
            </c:strRef>
          </c:tx>
          <c:spPr>
            <a:solidFill>
              <a:srgbClr val="0000FF"/>
            </a:solidFill>
            <a:ln w="11231">
              <a:solidFill>
                <a:srgbClr val="000000"/>
              </a:solidFill>
              <a:prstDash val="solid"/>
            </a:ln>
          </c:spPr>
          <c:cat>
            <c:strRef>
              <c:f>Sheet1!$B$1:$G$1</c:f>
              <c:strCache>
                <c:ptCount val="6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264</c:v>
                </c:pt>
                <c:pt idx="1">
                  <c:v>273</c:v>
                </c:pt>
                <c:pt idx="2">
                  <c:v>189</c:v>
                </c:pt>
                <c:pt idx="3">
                  <c:v>282</c:v>
                </c:pt>
                <c:pt idx="4">
                  <c:v>224</c:v>
                </c:pt>
                <c:pt idx="5">
                  <c:v>210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During TX</c:v>
                </c:pt>
              </c:strCache>
            </c:strRef>
          </c:tx>
          <c:spPr>
            <a:solidFill>
              <a:srgbClr val="FF0000"/>
            </a:solidFill>
            <a:ln w="22462">
              <a:noFill/>
            </a:ln>
          </c:spPr>
          <c:cat>
            <c:strRef>
              <c:f>Sheet1!$B$1:$G$1</c:f>
              <c:strCache>
                <c:ptCount val="6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27</c:v>
                </c:pt>
                <c:pt idx="1">
                  <c:v>15</c:v>
                </c:pt>
                <c:pt idx="2">
                  <c:v>14</c:v>
                </c:pt>
                <c:pt idx="3">
                  <c:v>37</c:v>
                </c:pt>
                <c:pt idx="4">
                  <c:v>19</c:v>
                </c:pt>
                <c:pt idx="5">
                  <c:v>21</c:v>
                </c:pt>
              </c:numCache>
            </c:numRef>
          </c:val>
        </c:ser>
        <c:axId val="112793472"/>
        <c:axId val="112795008"/>
      </c:barChart>
      <c:catAx>
        <c:axId val="112793472"/>
        <c:scaling>
          <c:orientation val="minMax"/>
        </c:scaling>
        <c:axPos val="b"/>
        <c:numFmt formatCode="General" sourceLinked="1"/>
        <c:tickLblPos val="nextTo"/>
        <c:spPr>
          <a:ln w="280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9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795008"/>
        <c:crosses val="autoZero"/>
        <c:lblAlgn val="ctr"/>
        <c:lblOffset val="100"/>
        <c:tickLblSkip val="1"/>
        <c:tickMarkSkip val="1"/>
      </c:catAx>
      <c:valAx>
        <c:axId val="112795008"/>
        <c:scaling>
          <c:orientation val="minMax"/>
        </c:scaling>
        <c:axPos val="l"/>
        <c:majorGridlines>
          <c:spPr>
            <a:ln w="11231">
              <a:solidFill>
                <a:srgbClr val="FFFFFF"/>
              </a:solidFill>
              <a:prstDash val="solid"/>
            </a:ln>
          </c:spPr>
        </c:majorGridlines>
        <c:numFmt formatCode="General" sourceLinked="1"/>
        <c:tickLblPos val="nextTo"/>
        <c:spPr>
          <a:ln w="11231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59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793472"/>
        <c:crosses val="autoZero"/>
        <c:crossBetween val="between"/>
      </c:valAx>
      <c:spPr>
        <a:noFill/>
        <a:ln w="22462">
          <a:noFill/>
        </a:ln>
      </c:spPr>
    </c:plotArea>
    <c:legend>
      <c:legendPos val="r"/>
      <c:layout>
        <c:manualLayout>
          <c:xMode val="edge"/>
          <c:yMode val="edge"/>
          <c:x val="0.63596004439511666"/>
          <c:y val="2.3012552301255228E-2"/>
          <c:w val="0.16870144284128749"/>
          <c:h val="0.14853556485355646"/>
        </c:manualLayout>
      </c:layout>
      <c:spPr>
        <a:noFill/>
        <a:ln w="11231">
          <a:solidFill>
            <a:schemeClr val="tx1"/>
          </a:solidFill>
          <a:prstDash val="solid"/>
        </a:ln>
      </c:spPr>
      <c:txPr>
        <a:bodyPr/>
        <a:lstStyle/>
        <a:p>
          <a:pPr>
            <a:defRPr sz="1464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481" b="1" i="0" u="none" strike="noStrike" baseline="0">
          <a:solidFill>
            <a:schemeClr val="tx1"/>
          </a:solidFill>
          <a:latin typeface="Tahoma"/>
          <a:ea typeface="Tahoma"/>
          <a:cs typeface="Tahoma"/>
        </a:defRPr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8.1021087680355153E-2"/>
          <c:y val="6.652360515021459E-2"/>
          <c:w val="0.6847946725860159"/>
          <c:h val="0.78540772532188841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% IV Users</c:v>
                </c:pt>
              </c:strCache>
            </c:strRef>
          </c:tx>
          <c:spPr>
            <a:ln w="34032">
              <a:solidFill>
                <a:srgbClr val="0000FF"/>
              </a:solidFill>
              <a:prstDash val="solid"/>
            </a:ln>
          </c:spPr>
          <c:marker>
            <c:symbol val="circle"/>
            <c:size val="4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28.9</a:t>
                    </a:r>
                  </a:p>
                </c:rich>
              </c:tx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45.5</a:t>
                    </a:r>
                  </a:p>
                </c:rich>
              </c:tx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57.6</a:t>
                    </a:r>
                  </a:p>
                </c:rich>
              </c:tx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72.2</a:t>
                    </a:r>
                  </a:p>
                </c:rich>
              </c:tx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82.1</a:t>
                    </a:r>
                  </a:p>
                </c:rich>
              </c:tx>
            </c:dLbl>
            <c:spPr>
              <a:noFill/>
              <a:ln w="22688">
                <a:noFill/>
              </a:ln>
            </c:spPr>
            <c:txPr>
              <a:bodyPr/>
              <a:lstStyle/>
              <a:p>
                <a:pPr>
                  <a:defRPr sz="1608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Sheet1!$B$1:$G$1</c:f>
              <c:strCache>
                <c:ptCount val="6"/>
                <c:pt idx="0">
                  <c:v> </c:v>
                </c:pt>
                <c:pt idx="1">
                  <c:v>IN</c:v>
                </c:pt>
                <c:pt idx="2">
                  <c:v>1 to 3</c:v>
                </c:pt>
                <c:pt idx="3">
                  <c:v>4 to 6</c:v>
                </c:pt>
                <c:pt idx="4">
                  <c:v>7 to 9</c:v>
                </c:pt>
                <c:pt idx="5">
                  <c:v>10 to 12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1">
                  <c:v>28.9</c:v>
                </c:pt>
                <c:pt idx="2">
                  <c:v>45.5</c:v>
                </c:pt>
                <c:pt idx="3">
                  <c:v>57.6</c:v>
                </c:pt>
                <c:pt idx="4">
                  <c:v>72.2</c:v>
                </c:pt>
                <c:pt idx="5">
                  <c:v>82.1</c:v>
                </c:pt>
              </c:numCache>
            </c:numRef>
          </c:val>
        </c:ser>
        <c:marker val="1"/>
        <c:axId val="112831488"/>
        <c:axId val="112833280"/>
      </c:lineChart>
      <c:catAx>
        <c:axId val="112831488"/>
        <c:scaling>
          <c:orientation val="minMax"/>
        </c:scaling>
        <c:axPos val="b"/>
        <c:numFmt formatCode="General" sourceLinked="1"/>
        <c:tickLblPos val="nextTo"/>
        <c:spPr>
          <a:ln w="2268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833280"/>
        <c:crosses val="autoZero"/>
        <c:lblAlgn val="ctr"/>
        <c:lblOffset val="100"/>
        <c:tickLblSkip val="1"/>
        <c:tickMarkSkip val="1"/>
      </c:catAx>
      <c:valAx>
        <c:axId val="112833280"/>
        <c:scaling>
          <c:orientation val="minMax"/>
          <c:max val="100"/>
        </c:scaling>
        <c:axPos val="l"/>
        <c:majorGridlines>
          <c:spPr>
            <a:ln w="22688">
              <a:solidFill>
                <a:srgbClr val="FFFFFF"/>
              </a:solidFill>
              <a:prstDash val="solid"/>
            </a:ln>
          </c:spPr>
        </c:majorGridlines>
        <c:numFmt formatCode="General" sourceLinked="1"/>
        <c:tickLblPos val="nextTo"/>
        <c:spPr>
          <a:ln w="2268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831488"/>
        <c:crosses val="autoZero"/>
        <c:crossBetween val="midCat"/>
        <c:majorUnit val="20"/>
        <c:minorUnit val="2"/>
      </c:valAx>
      <c:spPr>
        <a:solidFill>
          <a:schemeClr val="bg1"/>
        </a:solidFill>
        <a:ln w="22688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474" b="1" i="0" u="none" strike="noStrike" baseline="0">
          <a:solidFill>
            <a:schemeClr val="tx1"/>
          </a:solidFill>
          <a:latin typeface="Tahoma"/>
          <a:ea typeface="Tahoma"/>
          <a:cs typeface="Tahoma"/>
        </a:defRPr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5.4384017758046646E-2"/>
          <c:y val="7.1090047393364914E-2"/>
          <c:w val="0.74916759156492774"/>
          <c:h val="0.78436018957345965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OBSERVED</c:v>
                </c:pt>
              </c:strCache>
            </c:strRef>
          </c:tx>
          <c:spPr>
            <a:solidFill>
              <a:srgbClr val="0000FF"/>
            </a:solidFill>
            <a:ln w="13415">
              <a:solidFill>
                <a:srgbClr val="000000"/>
              </a:solidFill>
              <a:prstDash val="solid"/>
            </a:ln>
          </c:spPr>
          <c:cat>
            <c:strRef>
              <c:f>Sheet1!$B$1:$E$1</c:f>
              <c:strCache>
                <c:ptCount val="4"/>
                <c:pt idx="0">
                  <c:v>MMT</c:v>
                </c:pt>
                <c:pt idx="1">
                  <c:v>VOL DC TX</c:v>
                </c:pt>
                <c:pt idx="2">
                  <c:v>INVOL DC TX</c:v>
                </c:pt>
                <c:pt idx="3">
                  <c:v>UNTREATED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1.4</c:v>
                </c:pt>
                <c:pt idx="1">
                  <c:v>1.6500000000000001</c:v>
                </c:pt>
                <c:pt idx="2">
                  <c:v>6.91</c:v>
                </c:pt>
                <c:pt idx="3">
                  <c:v>7.2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EXPECTED</c:v>
                </c:pt>
              </c:strCache>
            </c:strRef>
          </c:tx>
          <c:spPr>
            <a:solidFill>
              <a:schemeClr val="hlink"/>
            </a:solidFill>
            <a:ln w="13415">
              <a:solidFill>
                <a:srgbClr val="000000"/>
              </a:solidFill>
              <a:prstDash val="solid"/>
            </a:ln>
          </c:spPr>
          <c:cat>
            <c:strRef>
              <c:f>Sheet1!$B$1:$E$1</c:f>
              <c:strCache>
                <c:ptCount val="4"/>
                <c:pt idx="0">
                  <c:v>MMT</c:v>
                </c:pt>
                <c:pt idx="1">
                  <c:v>VOL DC TX</c:v>
                </c:pt>
                <c:pt idx="2">
                  <c:v>INVOL DC TX</c:v>
                </c:pt>
                <c:pt idx="3">
                  <c:v>UNTREATED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0.17</c:v>
                </c:pt>
                <c:pt idx="1">
                  <c:v>0.44</c:v>
                </c:pt>
                <c:pt idx="2">
                  <c:v>0.13</c:v>
                </c:pt>
                <c:pt idx="3">
                  <c:v>0.11</c:v>
                </c:pt>
              </c:numCache>
            </c:numRef>
          </c:val>
        </c:ser>
        <c:axId val="228794752"/>
        <c:axId val="228796288"/>
      </c:barChart>
      <c:catAx>
        <c:axId val="228794752"/>
        <c:scaling>
          <c:orientation val="minMax"/>
        </c:scaling>
        <c:axPos val="b"/>
        <c:numFmt formatCode="General" sourceLinked="1"/>
        <c:tickLblPos val="nextTo"/>
        <c:spPr>
          <a:ln w="335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8796288"/>
        <c:crosses val="autoZero"/>
        <c:lblAlgn val="ctr"/>
        <c:lblOffset val="100"/>
        <c:tickLblSkip val="1"/>
        <c:tickMarkSkip val="1"/>
      </c:catAx>
      <c:valAx>
        <c:axId val="228796288"/>
        <c:scaling>
          <c:orientation val="minMax"/>
        </c:scaling>
        <c:axPos val="l"/>
        <c:majorGridlines>
          <c:spPr>
            <a:ln w="13415">
              <a:solidFill>
                <a:srgbClr val="FFFFFF"/>
              </a:solidFill>
              <a:prstDash val="solid"/>
            </a:ln>
          </c:spPr>
        </c:majorGridlines>
        <c:numFmt formatCode="General" sourceLinked="1"/>
        <c:tickLblPos val="nextTo"/>
        <c:spPr>
          <a:ln w="335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75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228794752"/>
        <c:crosses val="autoZero"/>
        <c:crossBetween val="between"/>
      </c:valAx>
      <c:spPr>
        <a:noFill/>
        <a:ln w="26829">
          <a:noFill/>
        </a:ln>
      </c:spPr>
    </c:plotArea>
    <c:legend>
      <c:legendPos val="r"/>
      <c:layout>
        <c:manualLayout>
          <c:xMode val="edge"/>
          <c:yMode val="edge"/>
          <c:x val="0.18534961154273036"/>
          <c:y val="0.27488151658767784"/>
          <c:w val="0.18423973362930082"/>
          <c:h val="0.15876777251184837"/>
        </c:manualLayout>
      </c:layout>
      <c:spPr>
        <a:noFill/>
        <a:ln w="3354">
          <a:solidFill>
            <a:schemeClr val="tx1"/>
          </a:solidFill>
          <a:prstDash val="solid"/>
        </a:ln>
      </c:spPr>
      <c:txPr>
        <a:bodyPr/>
        <a:lstStyle/>
        <a:p>
          <a:pPr>
            <a:defRPr sz="1722" b="1" i="0" u="none" strike="noStrike" baseline="0">
              <a:solidFill>
                <a:schemeClr val="tx1"/>
              </a:solidFill>
              <a:latin typeface="Tahoma"/>
              <a:ea typeface="Tahoma"/>
              <a:cs typeface="Tahoma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875" b="1" i="0" u="none" strike="noStrike" baseline="0">
          <a:solidFill>
            <a:schemeClr val="tx1"/>
          </a:solidFill>
          <a:latin typeface="Tahoma"/>
          <a:ea typeface="Tahoma"/>
          <a:cs typeface="Tahoma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0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0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1703757-E73D-4EB5-8E50-A9F4B90667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EA9D588-E38E-434B-895B-A04D89D28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2FC4F6-021C-493C-9924-7ACC6B246FE6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931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15A0BB-AE27-4CDC-83F5-AA7C72BF545D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024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Opiate addiction is a truly lethal disease.  </a:t>
            </a:r>
          </a:p>
          <a:p>
            <a:pPr eaLnBrk="1" hangingPunct="1"/>
            <a:r>
              <a:rPr lang="en-US" smtClean="0"/>
              <a:t>This graph shows the 33 year history of California heroin addicts. 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What you see in the black area,  is the cumulative incidence of death in this sample. 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By the end of 33 years nearly half – 48% – of heroin addicts are dead. 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It is perhaps worth mentioning that the addicts were age 20 to 30 at the time they were initially identified in 1963. 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This death rate is substantially higher, as high as about 10 times higher, than the rate for matched peers that are not heroin users.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0AD517-4EBD-40D8-97E3-3E05B26D60C1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10342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06500" y="730250"/>
            <a:ext cx="4598988" cy="3449638"/>
          </a:xfrm>
          <a:ln w="12700" cap="flat">
            <a:solidFill>
              <a:schemeClr val="tx1"/>
            </a:solidFill>
          </a:ln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1"/>
            <a:ext cx="5140960" cy="4155943"/>
          </a:xfrm>
          <a:noFill/>
          <a:ln/>
        </p:spPr>
        <p:txBody>
          <a:bodyPr lIns="93824" tIns="46913" rIns="93824" bIns="46913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CE2604-132A-461B-99DD-93AB008FBA37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1044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Opiate addiction is a truly lethal disease.  </a:t>
            </a:r>
          </a:p>
          <a:p>
            <a:pPr eaLnBrk="1" hangingPunct="1"/>
            <a:r>
              <a:rPr lang="en-US" smtClean="0"/>
              <a:t>This graph shows the 33 year history of California heroin addicts. 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What you see in the black area,  is the cumulative incidence of death in this sample. 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By the end of 33 years nearly half – 48% – of heroin addicts are dead. 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It is perhaps worth mentioning that the addicts were age 20 to 30 at the time they were initially identified in 1963. 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This death rate is substantially higher, as high as about 10 times higher, than the rate for matched peers that are not heroin users.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428CCC-AC1D-467B-A970-A4955D6BBD59}" type="slidenum">
              <a:rPr lang="en-US" smtClean="0"/>
              <a:pPr/>
              <a:t>71</a:t>
            </a:fld>
            <a:endParaRPr lang="en-US" smtClean="0"/>
          </a:p>
        </p:txBody>
      </p:sp>
      <p:sp>
        <p:nvSpPr>
          <p:cNvPr id="1054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2E1789-1C5F-4903-A5A2-3D0F3EA814FC}" type="slidenum">
              <a:rPr lang="en-US" smtClean="0"/>
              <a:pPr/>
              <a:t>72</a:t>
            </a:fld>
            <a:endParaRPr lang="en-US" smtClean="0"/>
          </a:p>
        </p:txBody>
      </p:sp>
      <p:sp>
        <p:nvSpPr>
          <p:cNvPr id="1064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BEA4E3-5491-47DB-8648-BF52104400F7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942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A57196-93F7-46BF-BBB7-3011D180385A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952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2F6336-8F41-4D24-86C3-67815BDDA9FA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962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B7802F-7430-4DFF-AA86-DFD2EF280041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972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D68922-4E78-4C8A-9962-12CFAA359A14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983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5E547A-BA48-4A02-B3B9-CC8D78ED38E4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993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385A47-7724-4A45-BEEC-025778AA3A5E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003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81B793-439B-41B8-A442-15B629D35CC3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0137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 w="12700" cap="flat"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4237" y="4417405"/>
            <a:ext cx="5137714" cy="4180152"/>
          </a:xfrm>
          <a:solidFill>
            <a:srgbClr val="FFFFFF"/>
          </a:solidFill>
          <a:ln w="12700" cap="flat">
            <a:solidFill>
              <a:srgbClr val="000000"/>
            </a:solidFill>
          </a:ln>
        </p:spPr>
        <p:txBody>
          <a:bodyPr lIns="92207" tIns="45295" rIns="92207" bIns="45295"/>
          <a:lstStyle/>
          <a:p>
            <a:pPr defTabSz="768390" eaLnBrk="1" hangingPunct="1"/>
            <a:r>
              <a:rPr lang="en-US" sz="1400" dirty="0" smtClean="0"/>
              <a:t>1. 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1" charset="0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1" charset="0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1" charset="0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1" charset="0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1" charset="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1" charset="0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1" charset="0"/>
              </a:endParaRPr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773B955-E28E-4515-A6FC-C6786B0567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D3E45-FE12-455D-ADC8-4A37B5C6F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689E3-A0B0-42BF-B7C6-609B93B61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08E7F-D6A1-46AB-AADE-A31BD6704C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FF89F-0844-4C14-A012-86C9B7873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86DE8-33AE-4646-8232-10C35BAFFF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5AC41-1716-4136-BF18-C62524A02C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21135-020E-422F-876F-EEBEA83E43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BFD5D-151D-448D-AD9C-FAEB14B26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F5FBE-D18A-4EFA-B507-B960B1AEA5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8AA7A-B135-432B-980F-98B2A1B9F2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273D9-E106-44EC-88C9-E2C4DD8976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1651B-CBAF-4716-8DF5-B1ABF40326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01A25-3E10-4E75-82F3-5670E0140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F2BEE-3B18-4C1D-8D76-A53F54DB9F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74AA0-A6DB-4ACF-AC71-64C51CD26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latin typeface="Tahoma" pitchFamily="1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latin typeface="Tahoma" pitchFamily="1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latin typeface="Tahoma" pitchFamily="1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latin typeface="Tahoma" pitchFamily="1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latin typeface="Tahoma" pitchFamily="1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latin typeface="Tahoma" pitchFamily="1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latin typeface="Tahoma" pitchFamily="1" charset="0"/>
            </a:endParaRPr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7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ahoma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ahoma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ahoma" pitchFamily="1" charset="0"/>
              </a:defRPr>
            </a:lvl1pPr>
          </a:lstStyle>
          <a:p>
            <a:pPr>
              <a:defRPr/>
            </a:pPr>
            <a:fld id="{297B2440-D1FB-4F11-8629-870B9FD949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5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pitchFamily="1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pitchFamily="1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pitchFamily="1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pitchFamily="1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pitchFamily="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pitchFamily="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pitchFamily="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1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1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1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1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Analgesia" TargetMode="External"/><Relationship Id="rId13" Type="http://schemas.openxmlformats.org/officeDocument/2006/relationships/hyperlink" Target="http://en.wikipedia.org/wiki/Periaqueductal_gray" TargetMode="External"/><Relationship Id="rId18" Type="http://schemas.openxmlformats.org/officeDocument/2006/relationships/hyperlink" Target="http://en.wikipedia.org/wiki/Miosis" TargetMode="External"/><Relationship Id="rId26" Type="http://schemas.openxmlformats.org/officeDocument/2006/relationships/hyperlink" Target="http://en.wikipedia.org/wiki/Gastrointestinal_tract" TargetMode="External"/><Relationship Id="rId3" Type="http://schemas.openxmlformats.org/officeDocument/2006/relationships/hyperlink" Target="http://en.wikipedia.org/wiki/Brain" TargetMode="External"/><Relationship Id="rId21" Type="http://schemas.openxmlformats.org/officeDocument/2006/relationships/hyperlink" Target="http://en.wikipedia.org/wiki/Thalamus" TargetMode="External"/><Relationship Id="rId7" Type="http://schemas.openxmlformats.org/officeDocument/2006/relationships/hyperlink" Target="http://en.wikipedia.org/wiki/Cerebral_cortex" TargetMode="External"/><Relationship Id="rId12" Type="http://schemas.openxmlformats.org/officeDocument/2006/relationships/hyperlink" Target="http://en.wikipedia.org/wiki/Hypothalamus" TargetMode="External"/><Relationship Id="rId17" Type="http://schemas.openxmlformats.org/officeDocument/2006/relationships/hyperlink" Target="http://en.wikipedia.org/wiki/Sedation" TargetMode="External"/><Relationship Id="rId25" Type="http://schemas.openxmlformats.org/officeDocument/2006/relationships/hyperlink" Target="http://en.wikipedia.org/wiki/Euphoria" TargetMode="External"/><Relationship Id="rId2" Type="http://schemas.openxmlformats.org/officeDocument/2006/relationships/hyperlink" Target="http://en.wikipedia.org/wiki/Delta_Opioid_receptor" TargetMode="External"/><Relationship Id="rId16" Type="http://schemas.openxmlformats.org/officeDocument/2006/relationships/hyperlink" Target="http://en.wikipedia.org/wiki/Substantia_gelatinosa" TargetMode="External"/><Relationship Id="rId20" Type="http://schemas.openxmlformats.org/officeDocument/2006/relationships/hyperlink" Target="http://en.wikipedia.org/wiki/Mu_Opioid_recepto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Olfactory_bulbs" TargetMode="External"/><Relationship Id="rId11" Type="http://schemas.openxmlformats.org/officeDocument/2006/relationships/hyperlink" Target="http://en.wikipedia.org/wiki/Kappa_Opioid_receptor" TargetMode="External"/><Relationship Id="rId24" Type="http://schemas.openxmlformats.org/officeDocument/2006/relationships/hyperlink" Target="http://en.wikipedia.org/wiki/Respiratory_depression" TargetMode="External"/><Relationship Id="rId5" Type="http://schemas.openxmlformats.org/officeDocument/2006/relationships/hyperlink" Target="http://en.wikipedia.org/wiki/Amygdala" TargetMode="External"/><Relationship Id="rId15" Type="http://schemas.openxmlformats.org/officeDocument/2006/relationships/hyperlink" Target="http://en.wikipedia.org/wiki/Claustrum" TargetMode="External"/><Relationship Id="rId23" Type="http://schemas.openxmlformats.org/officeDocument/2006/relationships/hyperlink" Target="http://en.wikipedia.org/wiki/Supraspinal" TargetMode="External"/><Relationship Id="rId10" Type="http://schemas.openxmlformats.org/officeDocument/2006/relationships/hyperlink" Target="http://en.wikipedia.org/wiki/Physical_dependence" TargetMode="External"/><Relationship Id="rId19" Type="http://schemas.openxmlformats.org/officeDocument/2006/relationships/hyperlink" Target="http://en.wikipedia.org/wiki/Antidiuretic_hormone" TargetMode="External"/><Relationship Id="rId4" Type="http://schemas.openxmlformats.org/officeDocument/2006/relationships/hyperlink" Target="http://en.wikipedia.org/wiki/Pons" TargetMode="External"/><Relationship Id="rId9" Type="http://schemas.openxmlformats.org/officeDocument/2006/relationships/hyperlink" Target="http://en.wikipedia.org/wiki/Antidepressant" TargetMode="External"/><Relationship Id="rId14" Type="http://schemas.openxmlformats.org/officeDocument/2006/relationships/hyperlink" Target="http://en.wikipedia.org/wiki/Spinal_cord" TargetMode="External"/><Relationship Id="rId22" Type="http://schemas.openxmlformats.org/officeDocument/2006/relationships/hyperlink" Target="http://en.wikipedia.org/wiki/Striosomes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26" Type="http://schemas.openxmlformats.org/officeDocument/2006/relationships/image" Target="../media/image57.png"/><Relationship Id="rId3" Type="http://schemas.openxmlformats.org/officeDocument/2006/relationships/image" Target="../media/image34.png"/><Relationship Id="rId21" Type="http://schemas.openxmlformats.org/officeDocument/2006/relationships/image" Target="../media/image52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5" Type="http://schemas.openxmlformats.org/officeDocument/2006/relationships/image" Target="../media/image56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24" Type="http://schemas.openxmlformats.org/officeDocument/2006/relationships/image" Target="../media/image55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23" Type="http://schemas.openxmlformats.org/officeDocument/2006/relationships/image" Target="../media/image54.png"/><Relationship Id="rId28" Type="http://schemas.openxmlformats.org/officeDocument/2006/relationships/image" Target="../media/image59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Relationship Id="rId22" Type="http://schemas.openxmlformats.org/officeDocument/2006/relationships/image" Target="../media/image53.png"/><Relationship Id="rId27" Type="http://schemas.openxmlformats.org/officeDocument/2006/relationships/image" Target="../media/image58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>
            <a:hlinkClick r:id="" action="ppaction://ole?verb=0"/>
          </p:cNvPr>
          <p:cNvGraphicFramePr>
            <a:graphicFrameLocks/>
          </p:cNvGraphicFramePr>
          <p:nvPr>
            <p:ph type="subTitle" idx="1"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6" name="Microsoft ClipArt Gallery" r:id="rId4" imgW="3663720" imgH="4051080" progId="MS_ClipArt_Gallery">
              <p:embed/>
            </p:oleObj>
          </a:graphicData>
        </a:graphic>
      </p:graphicFrame>
      <p:sp>
        <p:nvSpPr>
          <p:cNvPr id="2396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989263" y="381000"/>
            <a:ext cx="6154737" cy="1143000"/>
          </a:xfrm>
          <a:effectLst>
            <a:outerShdw dist="35921" dir="2700000" algn="ctr" rotWithShape="0">
              <a:srgbClr val="000000"/>
            </a:outerShdw>
          </a:effectLst>
        </p:spPr>
        <p:txBody>
          <a:bodyPr lIns="90488" tIns="44450" rIns="90488" bIns="44450" anchor="ctr"/>
          <a:lstStyle/>
          <a:p>
            <a:pPr algn="r" eaLnBrk="1" hangingPunct="1">
              <a:defRPr/>
            </a:pPr>
            <a:r>
              <a:rPr lang="en-US" sz="4300" smtClean="0"/>
              <a:t>Opioid Addiction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648200" y="1676400"/>
            <a:ext cx="4330700" cy="2828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600" b="1">
                <a:latin typeface="Arial" charset="0"/>
              </a:rPr>
              <a:t>David Kan, M.D.</a:t>
            </a:r>
            <a:r>
              <a:rPr lang="en-US" sz="2400" b="1">
                <a:latin typeface="Arial" charset="0"/>
              </a:rPr>
              <a:t/>
            </a:r>
            <a:br>
              <a:rPr lang="en-US" sz="2400" b="1">
                <a:latin typeface="Arial" charset="0"/>
              </a:rPr>
            </a:br>
            <a:r>
              <a:rPr lang="en-US" sz="2400" b="1">
                <a:latin typeface="Arial" charset="0"/>
              </a:rPr>
              <a:t/>
            </a:r>
            <a:br>
              <a:rPr lang="en-US" sz="2400" b="1">
                <a:latin typeface="Arial" charset="0"/>
              </a:rPr>
            </a:br>
            <a:r>
              <a:rPr lang="en-US" sz="2400" b="1">
                <a:latin typeface="Arial" charset="0"/>
              </a:rPr>
              <a:t>University of California</a:t>
            </a:r>
            <a:br>
              <a:rPr lang="en-US" sz="2400" b="1">
                <a:latin typeface="Arial" charset="0"/>
              </a:rPr>
            </a:br>
            <a:r>
              <a:rPr lang="en-US" sz="2400" b="1">
                <a:latin typeface="Arial" charset="0"/>
              </a:rPr>
              <a:t>San Francisco</a:t>
            </a:r>
            <a:br>
              <a:rPr lang="en-US" sz="2400" b="1">
                <a:latin typeface="Arial" charset="0"/>
              </a:rPr>
            </a:br>
            <a:r>
              <a:rPr lang="en-US" sz="2400" b="1">
                <a:latin typeface="Arial" charset="0"/>
              </a:rPr>
              <a:t/>
            </a:r>
            <a:br>
              <a:rPr lang="en-US" sz="2400" b="1">
                <a:latin typeface="Arial" charset="0"/>
              </a:rPr>
            </a:br>
            <a:r>
              <a:rPr lang="en-US" sz="2400" b="1">
                <a:latin typeface="Arial" charset="0"/>
              </a:rPr>
              <a:t>VA Medical Center</a:t>
            </a:r>
            <a:br>
              <a:rPr lang="en-US" sz="2400" b="1">
                <a:latin typeface="Arial" charset="0"/>
              </a:rPr>
            </a:br>
            <a:r>
              <a:rPr lang="en-US" sz="2400" b="1">
                <a:latin typeface="Arial" charset="0"/>
              </a:rPr>
              <a:t>San Francisco</a:t>
            </a:r>
          </a:p>
        </p:txBody>
      </p:sp>
      <p:pic>
        <p:nvPicPr>
          <p:cNvPr id="1029" name="Picture 5" descr="DPT_VET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28600"/>
            <a:ext cx="113665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00962" cy="4114800"/>
          </a:xfrm>
        </p:spPr>
        <p:txBody>
          <a:bodyPr/>
          <a:lstStyle/>
          <a:p>
            <a:pPr eaLnBrk="1" hangingPunct="1"/>
            <a:r>
              <a:rPr lang="en-US" sz="2800" smtClean="0"/>
              <a:t>Failure to fulfill major role obligations at work, school, or home</a:t>
            </a:r>
          </a:p>
          <a:p>
            <a:pPr eaLnBrk="1" hangingPunct="1"/>
            <a:r>
              <a:rPr lang="en-US" sz="2800" smtClean="0"/>
              <a:t>Recurrent substance use in situations in which it is physically hazardous </a:t>
            </a:r>
          </a:p>
          <a:p>
            <a:pPr eaLnBrk="1" hangingPunct="1"/>
            <a:r>
              <a:rPr lang="en-US" sz="2800" smtClean="0"/>
              <a:t>Substance-related legal problems</a:t>
            </a:r>
          </a:p>
          <a:p>
            <a:pPr eaLnBrk="1" hangingPunct="1"/>
            <a:r>
              <a:rPr lang="en-US" sz="2800" smtClean="0"/>
              <a:t>Continued use despite social or interpersonal problems caused or exacerbated by the effects of the substance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762000"/>
            <a:ext cx="8686800" cy="762000"/>
          </a:xfrm>
          <a:noFill/>
        </p:spPr>
        <p:txBody>
          <a:bodyPr anchor="ctr"/>
          <a:lstStyle/>
          <a:p>
            <a:pPr eaLnBrk="1" hangingPunct="1"/>
            <a:r>
              <a:rPr lang="en-US" smtClean="0">
                <a:latin typeface="Arial" charset="0"/>
              </a:rPr>
              <a:t>Opioid Abuse (DSM-IV)</a:t>
            </a:r>
            <a:br>
              <a:rPr lang="en-US" smtClean="0">
                <a:latin typeface="Arial" charset="0"/>
              </a:rPr>
            </a:br>
            <a:r>
              <a:rPr lang="en-US" sz="3200" smtClean="0">
                <a:latin typeface="Arial" charset="0"/>
              </a:rPr>
              <a:t>(</a:t>
            </a:r>
            <a:r>
              <a:rPr lang="en-US" sz="2800" smtClean="0">
                <a:latin typeface="Arial" charset="0"/>
              </a:rPr>
              <a:t>1 or more within one year</a:t>
            </a:r>
            <a:r>
              <a:rPr lang="en-US" sz="3200" smtClean="0">
                <a:latin typeface="Arial" charset="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00962" cy="4114800"/>
          </a:xfrm>
        </p:spPr>
        <p:txBody>
          <a:bodyPr/>
          <a:lstStyle/>
          <a:p>
            <a:pPr eaLnBrk="1" hangingPunct="1"/>
            <a:r>
              <a:rPr lang="en-US" sz="2400" smtClean="0"/>
              <a:t>Tolerance</a:t>
            </a:r>
          </a:p>
          <a:p>
            <a:pPr eaLnBrk="1" hangingPunct="1"/>
            <a:r>
              <a:rPr lang="en-US" sz="2400" smtClean="0"/>
              <a:t>Withdrawal</a:t>
            </a:r>
          </a:p>
          <a:p>
            <a:pPr eaLnBrk="1" hangingPunct="1"/>
            <a:r>
              <a:rPr lang="en-US" sz="2400" smtClean="0"/>
              <a:t>Larger amounts/longer period than intended</a:t>
            </a:r>
          </a:p>
          <a:p>
            <a:pPr eaLnBrk="1" hangingPunct="1"/>
            <a:r>
              <a:rPr lang="en-US" sz="2400" smtClean="0"/>
              <a:t>Inability to/persistent desire to cut down or control</a:t>
            </a:r>
          </a:p>
          <a:p>
            <a:pPr eaLnBrk="1" hangingPunct="1"/>
            <a:r>
              <a:rPr lang="en-US" sz="2400" smtClean="0"/>
              <a:t>Increased amount of time spent in activities necessary to obtain opioids</a:t>
            </a:r>
          </a:p>
          <a:p>
            <a:pPr eaLnBrk="1" hangingPunct="1"/>
            <a:r>
              <a:rPr lang="en-US" sz="2400" smtClean="0"/>
              <a:t>Social, occupational and recreational activities given up or reduced</a:t>
            </a:r>
          </a:p>
          <a:p>
            <a:pPr eaLnBrk="1" hangingPunct="1"/>
            <a:r>
              <a:rPr lang="en-US" sz="2400" smtClean="0"/>
              <a:t>Opioid use is continued despite adverse consequences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762000"/>
            <a:ext cx="8686800" cy="762000"/>
          </a:xfrm>
          <a:noFill/>
        </p:spPr>
        <p:txBody>
          <a:bodyPr anchor="ctr"/>
          <a:lstStyle/>
          <a:p>
            <a:pPr eaLnBrk="1" hangingPunct="1"/>
            <a:r>
              <a:rPr lang="en-US" smtClean="0">
                <a:latin typeface="Arial" charset="0"/>
              </a:rPr>
              <a:t>Opioid Dependence (DSM-IV)</a:t>
            </a:r>
            <a:br>
              <a:rPr lang="en-US" smtClean="0">
                <a:latin typeface="Arial" charset="0"/>
              </a:rPr>
            </a:br>
            <a:r>
              <a:rPr lang="en-US" sz="3200" smtClean="0">
                <a:latin typeface="Arial" charset="0"/>
              </a:rPr>
              <a:t>(</a:t>
            </a:r>
            <a:r>
              <a:rPr lang="en-US" sz="2800" smtClean="0">
                <a:latin typeface="Arial" charset="0"/>
              </a:rPr>
              <a:t>3 or more within one year</a:t>
            </a:r>
            <a:r>
              <a:rPr lang="en-US" sz="3200" smtClean="0">
                <a:latin typeface="Arial" charset="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6000" smtClean="0"/>
              <a:t>OPIATES</a:t>
            </a:r>
          </a:p>
        </p:txBody>
      </p:sp>
      <p:pic>
        <p:nvPicPr>
          <p:cNvPr id="24579" name="Picture 3" descr="brown%20powder%20heroi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3733800"/>
            <a:ext cx="2981325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injec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9338" y="381000"/>
            <a:ext cx="2720975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heroin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5338" y="4343400"/>
            <a:ext cx="169386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poppy%20sm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" y="381000"/>
            <a:ext cx="1762125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 descr="rigg%20&amp;%20spo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29338" y="2597150"/>
            <a:ext cx="2709862" cy="164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 descr="white%20powder%20heroi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94138" y="4419600"/>
            <a:ext cx="2927350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Epidemiology of Opioid Abuse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Font typeface="Wingdings" pitchFamily="2" charset="2"/>
              <a:buNone/>
            </a:pPr>
            <a:r>
              <a:rPr lang="en-US" sz="3000" b="1" smtClean="0"/>
              <a:t>1994-2001: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sz="3200" smtClean="0"/>
              <a:t>Rates of addiction to prescription opioids increasing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sz="3200" smtClean="0"/>
              <a:t>Emergency room visits related to opioid pain medications more than doubled</a:t>
            </a:r>
          </a:p>
          <a:p>
            <a:pPr lvl="1" eaLnBrk="1" hangingPunct="1">
              <a:buFont typeface="Wingdings" pitchFamily="2" charset="2"/>
              <a:buNone/>
            </a:pPr>
            <a:endParaRPr lang="en-US" smtClean="0"/>
          </a:p>
          <a:p>
            <a:pPr lvl="1" algn="r" eaLnBrk="1" hangingPunct="1">
              <a:buFont typeface="Wingdings" pitchFamily="2" charset="2"/>
              <a:buNone/>
            </a:pPr>
            <a:r>
              <a:rPr lang="en-US" sz="2300" smtClean="0"/>
              <a:t>SAMHSA Mortality Data From DAWN 2002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Number of new non-medical users of therapeutics</a:t>
            </a:r>
          </a:p>
        </p:txBody>
      </p:sp>
      <p:pic>
        <p:nvPicPr>
          <p:cNvPr id="27651" name="Picture 4"/>
          <p:cNvPicPr>
            <a:picLocks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828800"/>
            <a:ext cx="7851775" cy="48037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533400"/>
            <a:ext cx="7620000" cy="1228725"/>
          </a:xfrm>
        </p:spPr>
        <p:txBody>
          <a:bodyPr/>
          <a:lstStyle/>
          <a:p>
            <a:pPr eaLnBrk="1" hangingPunct="1"/>
            <a:r>
              <a:rPr lang="en-US" sz="3200" smtClean="0"/>
              <a:t>Annual Numbers of New Nonmedical Users of Pain Relievers: 1965-2002</a:t>
            </a: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0" y="0"/>
            <a:ext cx="4302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Times New Roman" pitchFamily="18" charset="0"/>
              </a:rPr>
              <a:t>Fig</a:t>
            </a:r>
          </a:p>
          <a:p>
            <a:r>
              <a:rPr lang="en-US" sz="1400" b="1">
                <a:latin typeface="Times New Roman" pitchFamily="18" charset="0"/>
              </a:rPr>
              <a:t>5.3</a:t>
            </a:r>
          </a:p>
        </p:txBody>
      </p:sp>
      <p:graphicFrame>
        <p:nvGraphicFramePr>
          <p:cNvPr id="59" name="Object 4"/>
          <p:cNvGraphicFramePr>
            <a:graphicFrameLocks noChangeAspect="1"/>
          </p:cNvGraphicFramePr>
          <p:nvPr/>
        </p:nvGraphicFramePr>
        <p:xfrm>
          <a:off x="500063" y="2033588"/>
          <a:ext cx="6983412" cy="4259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053" name="Group 5"/>
          <p:cNvGrpSpPr>
            <a:grpSpLocks/>
          </p:cNvGrpSpPr>
          <p:nvPr/>
        </p:nvGrpSpPr>
        <p:grpSpPr bwMode="auto">
          <a:xfrm>
            <a:off x="860425" y="6042025"/>
            <a:ext cx="6554788" cy="387350"/>
            <a:chOff x="542" y="3836"/>
            <a:chExt cx="4150" cy="244"/>
          </a:xfrm>
        </p:grpSpPr>
        <p:sp>
          <p:nvSpPr>
            <p:cNvPr id="2061" name="Line 6"/>
            <p:cNvSpPr>
              <a:spLocks noChangeShapeType="1"/>
            </p:cNvSpPr>
            <p:nvPr/>
          </p:nvSpPr>
          <p:spPr bwMode="auto">
            <a:xfrm>
              <a:off x="803" y="3837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Line 7"/>
            <p:cNvSpPr>
              <a:spLocks noChangeShapeType="1"/>
            </p:cNvSpPr>
            <p:nvPr/>
          </p:nvSpPr>
          <p:spPr bwMode="auto">
            <a:xfrm>
              <a:off x="1331" y="3837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Line 8"/>
            <p:cNvSpPr>
              <a:spLocks noChangeShapeType="1"/>
            </p:cNvSpPr>
            <p:nvPr/>
          </p:nvSpPr>
          <p:spPr bwMode="auto">
            <a:xfrm>
              <a:off x="1849" y="3837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Line 9"/>
            <p:cNvSpPr>
              <a:spLocks noChangeShapeType="1"/>
            </p:cNvSpPr>
            <p:nvPr/>
          </p:nvSpPr>
          <p:spPr bwMode="auto">
            <a:xfrm>
              <a:off x="2357" y="3837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Line 10"/>
            <p:cNvSpPr>
              <a:spLocks noChangeShapeType="1"/>
            </p:cNvSpPr>
            <p:nvPr/>
          </p:nvSpPr>
          <p:spPr bwMode="auto">
            <a:xfrm>
              <a:off x="2882" y="3837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6" name="Line 11"/>
            <p:cNvSpPr>
              <a:spLocks noChangeShapeType="1"/>
            </p:cNvSpPr>
            <p:nvPr/>
          </p:nvSpPr>
          <p:spPr bwMode="auto">
            <a:xfrm>
              <a:off x="3393" y="3837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Line 12"/>
            <p:cNvSpPr>
              <a:spLocks noChangeShapeType="1"/>
            </p:cNvSpPr>
            <p:nvPr/>
          </p:nvSpPr>
          <p:spPr bwMode="auto">
            <a:xfrm>
              <a:off x="3905" y="3837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Line 13"/>
            <p:cNvSpPr>
              <a:spLocks noChangeShapeType="1"/>
            </p:cNvSpPr>
            <p:nvPr/>
          </p:nvSpPr>
          <p:spPr bwMode="auto">
            <a:xfrm>
              <a:off x="4433" y="3837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Line 14"/>
            <p:cNvSpPr>
              <a:spLocks noChangeShapeType="1"/>
            </p:cNvSpPr>
            <p:nvPr/>
          </p:nvSpPr>
          <p:spPr bwMode="auto">
            <a:xfrm>
              <a:off x="905" y="3837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Line 15"/>
            <p:cNvSpPr>
              <a:spLocks noChangeShapeType="1"/>
            </p:cNvSpPr>
            <p:nvPr/>
          </p:nvSpPr>
          <p:spPr bwMode="auto">
            <a:xfrm>
              <a:off x="1027" y="3837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Line 16"/>
            <p:cNvSpPr>
              <a:spLocks noChangeShapeType="1"/>
            </p:cNvSpPr>
            <p:nvPr/>
          </p:nvSpPr>
          <p:spPr bwMode="auto">
            <a:xfrm>
              <a:off x="1135" y="3837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Line 17"/>
            <p:cNvSpPr>
              <a:spLocks noChangeShapeType="1"/>
            </p:cNvSpPr>
            <p:nvPr/>
          </p:nvSpPr>
          <p:spPr bwMode="auto">
            <a:xfrm>
              <a:off x="1228" y="3837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Line 18"/>
            <p:cNvSpPr>
              <a:spLocks noChangeShapeType="1"/>
            </p:cNvSpPr>
            <p:nvPr/>
          </p:nvSpPr>
          <p:spPr bwMode="auto">
            <a:xfrm>
              <a:off x="1436" y="3837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Line 19"/>
            <p:cNvSpPr>
              <a:spLocks noChangeShapeType="1"/>
            </p:cNvSpPr>
            <p:nvPr/>
          </p:nvSpPr>
          <p:spPr bwMode="auto">
            <a:xfrm>
              <a:off x="1543" y="3837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Line 20"/>
            <p:cNvSpPr>
              <a:spLocks noChangeShapeType="1"/>
            </p:cNvSpPr>
            <p:nvPr/>
          </p:nvSpPr>
          <p:spPr bwMode="auto">
            <a:xfrm>
              <a:off x="1637" y="3837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Line 21"/>
            <p:cNvSpPr>
              <a:spLocks noChangeShapeType="1"/>
            </p:cNvSpPr>
            <p:nvPr/>
          </p:nvSpPr>
          <p:spPr bwMode="auto">
            <a:xfrm>
              <a:off x="1745" y="3837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7" name="Line 22"/>
            <p:cNvSpPr>
              <a:spLocks noChangeShapeType="1"/>
            </p:cNvSpPr>
            <p:nvPr/>
          </p:nvSpPr>
          <p:spPr bwMode="auto">
            <a:xfrm>
              <a:off x="2462" y="3837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8" name="Line 23"/>
            <p:cNvSpPr>
              <a:spLocks noChangeShapeType="1"/>
            </p:cNvSpPr>
            <p:nvPr/>
          </p:nvSpPr>
          <p:spPr bwMode="auto">
            <a:xfrm>
              <a:off x="2570" y="3837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9" name="Line 24"/>
            <p:cNvSpPr>
              <a:spLocks noChangeShapeType="1"/>
            </p:cNvSpPr>
            <p:nvPr/>
          </p:nvSpPr>
          <p:spPr bwMode="auto">
            <a:xfrm>
              <a:off x="2675" y="3837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0" name="Line 25"/>
            <p:cNvSpPr>
              <a:spLocks noChangeShapeType="1"/>
            </p:cNvSpPr>
            <p:nvPr/>
          </p:nvSpPr>
          <p:spPr bwMode="auto">
            <a:xfrm>
              <a:off x="2778" y="3837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1" name="Line 26"/>
            <p:cNvSpPr>
              <a:spLocks noChangeShapeType="1"/>
            </p:cNvSpPr>
            <p:nvPr/>
          </p:nvSpPr>
          <p:spPr bwMode="auto">
            <a:xfrm>
              <a:off x="2979" y="3837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2" name="Line 27"/>
            <p:cNvSpPr>
              <a:spLocks noChangeShapeType="1"/>
            </p:cNvSpPr>
            <p:nvPr/>
          </p:nvSpPr>
          <p:spPr bwMode="auto">
            <a:xfrm>
              <a:off x="3087" y="3837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3" name="Line 28"/>
            <p:cNvSpPr>
              <a:spLocks noChangeShapeType="1"/>
            </p:cNvSpPr>
            <p:nvPr/>
          </p:nvSpPr>
          <p:spPr bwMode="auto">
            <a:xfrm>
              <a:off x="3186" y="3837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4" name="Line 29"/>
            <p:cNvSpPr>
              <a:spLocks noChangeShapeType="1"/>
            </p:cNvSpPr>
            <p:nvPr/>
          </p:nvSpPr>
          <p:spPr bwMode="auto">
            <a:xfrm>
              <a:off x="3290" y="3837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5" name="Line 30"/>
            <p:cNvSpPr>
              <a:spLocks noChangeShapeType="1"/>
            </p:cNvSpPr>
            <p:nvPr/>
          </p:nvSpPr>
          <p:spPr bwMode="auto">
            <a:xfrm>
              <a:off x="3502" y="3837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6" name="Line 31"/>
            <p:cNvSpPr>
              <a:spLocks noChangeShapeType="1"/>
            </p:cNvSpPr>
            <p:nvPr/>
          </p:nvSpPr>
          <p:spPr bwMode="auto">
            <a:xfrm>
              <a:off x="3607" y="3837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7" name="Line 32"/>
            <p:cNvSpPr>
              <a:spLocks noChangeShapeType="1"/>
            </p:cNvSpPr>
            <p:nvPr/>
          </p:nvSpPr>
          <p:spPr bwMode="auto">
            <a:xfrm>
              <a:off x="3710" y="3837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8" name="Line 33"/>
            <p:cNvSpPr>
              <a:spLocks noChangeShapeType="1"/>
            </p:cNvSpPr>
            <p:nvPr/>
          </p:nvSpPr>
          <p:spPr bwMode="auto">
            <a:xfrm>
              <a:off x="3811" y="3837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9" name="Line 34"/>
            <p:cNvSpPr>
              <a:spLocks noChangeShapeType="1"/>
            </p:cNvSpPr>
            <p:nvPr/>
          </p:nvSpPr>
          <p:spPr bwMode="auto">
            <a:xfrm>
              <a:off x="4013" y="3837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0" name="Line 35"/>
            <p:cNvSpPr>
              <a:spLocks noChangeShapeType="1"/>
            </p:cNvSpPr>
            <p:nvPr/>
          </p:nvSpPr>
          <p:spPr bwMode="auto">
            <a:xfrm>
              <a:off x="4118" y="3837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1" name="Line 36"/>
            <p:cNvSpPr>
              <a:spLocks noChangeShapeType="1"/>
            </p:cNvSpPr>
            <p:nvPr/>
          </p:nvSpPr>
          <p:spPr bwMode="auto">
            <a:xfrm>
              <a:off x="4221" y="3837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2" name="Line 37"/>
            <p:cNvSpPr>
              <a:spLocks noChangeShapeType="1"/>
            </p:cNvSpPr>
            <p:nvPr/>
          </p:nvSpPr>
          <p:spPr bwMode="auto">
            <a:xfrm>
              <a:off x="4324" y="3837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3" name="Line 38"/>
            <p:cNvSpPr>
              <a:spLocks noChangeShapeType="1"/>
            </p:cNvSpPr>
            <p:nvPr/>
          </p:nvSpPr>
          <p:spPr bwMode="auto">
            <a:xfrm>
              <a:off x="1953" y="3837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4" name="Line 39"/>
            <p:cNvSpPr>
              <a:spLocks noChangeShapeType="1"/>
            </p:cNvSpPr>
            <p:nvPr/>
          </p:nvSpPr>
          <p:spPr bwMode="auto">
            <a:xfrm>
              <a:off x="2057" y="3837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5" name="Line 40"/>
            <p:cNvSpPr>
              <a:spLocks noChangeShapeType="1"/>
            </p:cNvSpPr>
            <p:nvPr/>
          </p:nvSpPr>
          <p:spPr bwMode="auto">
            <a:xfrm>
              <a:off x="2160" y="3837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6" name="Line 41"/>
            <p:cNvSpPr>
              <a:spLocks noChangeShapeType="1"/>
            </p:cNvSpPr>
            <p:nvPr/>
          </p:nvSpPr>
          <p:spPr bwMode="auto">
            <a:xfrm>
              <a:off x="2267" y="3837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7" name="Line 42"/>
            <p:cNvSpPr>
              <a:spLocks noChangeShapeType="1"/>
            </p:cNvSpPr>
            <p:nvPr/>
          </p:nvSpPr>
          <p:spPr bwMode="auto">
            <a:xfrm>
              <a:off x="4543" y="3837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8" name="Rectangle 43"/>
            <p:cNvSpPr>
              <a:spLocks noChangeArrowheads="1"/>
            </p:cNvSpPr>
            <p:nvPr/>
          </p:nvSpPr>
          <p:spPr bwMode="auto">
            <a:xfrm>
              <a:off x="542" y="3926"/>
              <a:ext cx="51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1" hangingPunct="1"/>
              <a:r>
                <a:rPr lang="en-US" sz="1600" b="1">
                  <a:latin typeface="Times New Roman" pitchFamily="18" charset="0"/>
                </a:rPr>
                <a:t>1965</a:t>
              </a:r>
            </a:p>
          </p:txBody>
        </p:sp>
        <p:sp>
          <p:nvSpPr>
            <p:cNvPr id="2099" name="Rectangle 44"/>
            <p:cNvSpPr>
              <a:spLocks noChangeArrowheads="1"/>
            </p:cNvSpPr>
            <p:nvPr/>
          </p:nvSpPr>
          <p:spPr bwMode="auto">
            <a:xfrm>
              <a:off x="965" y="3926"/>
              <a:ext cx="72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1" hangingPunct="1"/>
              <a:r>
                <a:rPr lang="en-US" sz="1600" b="1">
                  <a:latin typeface="Times New Roman" pitchFamily="18" charset="0"/>
                </a:rPr>
                <a:t>1970</a:t>
              </a:r>
            </a:p>
          </p:txBody>
        </p:sp>
        <p:sp>
          <p:nvSpPr>
            <p:cNvPr id="2100" name="Rectangle 45"/>
            <p:cNvSpPr>
              <a:spLocks noChangeArrowheads="1"/>
            </p:cNvSpPr>
            <p:nvPr/>
          </p:nvSpPr>
          <p:spPr bwMode="auto">
            <a:xfrm>
              <a:off x="1593" y="3926"/>
              <a:ext cx="51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1" hangingPunct="1"/>
              <a:r>
                <a:rPr lang="en-US" sz="1600" b="1">
                  <a:latin typeface="Times New Roman" pitchFamily="18" charset="0"/>
                </a:rPr>
                <a:t>1975</a:t>
              </a:r>
            </a:p>
          </p:txBody>
        </p:sp>
        <p:sp>
          <p:nvSpPr>
            <p:cNvPr id="2101" name="Rectangle 46"/>
            <p:cNvSpPr>
              <a:spLocks noChangeArrowheads="1"/>
            </p:cNvSpPr>
            <p:nvPr/>
          </p:nvSpPr>
          <p:spPr bwMode="auto">
            <a:xfrm>
              <a:off x="2098" y="3926"/>
              <a:ext cx="51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1" hangingPunct="1"/>
              <a:r>
                <a:rPr lang="en-US" sz="1600" b="1">
                  <a:latin typeface="Times New Roman" pitchFamily="18" charset="0"/>
                </a:rPr>
                <a:t>1980</a:t>
              </a:r>
            </a:p>
          </p:txBody>
        </p:sp>
        <p:sp>
          <p:nvSpPr>
            <p:cNvPr id="2102" name="Rectangle 47"/>
            <p:cNvSpPr>
              <a:spLocks noChangeArrowheads="1"/>
            </p:cNvSpPr>
            <p:nvPr/>
          </p:nvSpPr>
          <p:spPr bwMode="auto">
            <a:xfrm>
              <a:off x="2615" y="3926"/>
              <a:ext cx="51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1" hangingPunct="1"/>
              <a:r>
                <a:rPr lang="en-US" sz="1600" b="1">
                  <a:latin typeface="Times New Roman" pitchFamily="18" charset="0"/>
                </a:rPr>
                <a:t>1985</a:t>
              </a:r>
            </a:p>
          </p:txBody>
        </p:sp>
        <p:sp>
          <p:nvSpPr>
            <p:cNvPr id="2103" name="Rectangle 48"/>
            <p:cNvSpPr>
              <a:spLocks noChangeArrowheads="1"/>
            </p:cNvSpPr>
            <p:nvPr/>
          </p:nvSpPr>
          <p:spPr bwMode="auto">
            <a:xfrm>
              <a:off x="3136" y="3926"/>
              <a:ext cx="51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1" hangingPunct="1"/>
              <a:r>
                <a:rPr lang="en-US" sz="1600" b="1">
                  <a:latin typeface="Times New Roman" pitchFamily="18" charset="0"/>
                </a:rPr>
                <a:t>1990</a:t>
              </a:r>
            </a:p>
          </p:txBody>
        </p:sp>
        <p:sp>
          <p:nvSpPr>
            <p:cNvPr id="2104" name="Rectangle 49"/>
            <p:cNvSpPr>
              <a:spLocks noChangeArrowheads="1"/>
            </p:cNvSpPr>
            <p:nvPr/>
          </p:nvSpPr>
          <p:spPr bwMode="auto">
            <a:xfrm>
              <a:off x="3646" y="3926"/>
              <a:ext cx="51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1" hangingPunct="1"/>
              <a:r>
                <a:rPr lang="en-US" sz="1600" b="1">
                  <a:latin typeface="Times New Roman" pitchFamily="18" charset="0"/>
                </a:rPr>
                <a:t>1995</a:t>
              </a:r>
            </a:p>
          </p:txBody>
        </p:sp>
        <p:sp>
          <p:nvSpPr>
            <p:cNvPr id="2105" name="Rectangle 50"/>
            <p:cNvSpPr>
              <a:spLocks noChangeArrowheads="1"/>
            </p:cNvSpPr>
            <p:nvPr/>
          </p:nvSpPr>
          <p:spPr bwMode="auto">
            <a:xfrm>
              <a:off x="4178" y="3926"/>
              <a:ext cx="51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1" hangingPunct="1"/>
              <a:r>
                <a:rPr lang="en-US" sz="1600" b="1">
                  <a:latin typeface="Times New Roman" pitchFamily="18" charset="0"/>
                </a:rPr>
                <a:t>2000</a:t>
              </a:r>
            </a:p>
          </p:txBody>
        </p:sp>
        <p:sp>
          <p:nvSpPr>
            <p:cNvPr id="2106" name="Line 51"/>
            <p:cNvSpPr>
              <a:spLocks noChangeShapeType="1"/>
            </p:cNvSpPr>
            <p:nvPr/>
          </p:nvSpPr>
          <p:spPr bwMode="auto">
            <a:xfrm>
              <a:off x="4646" y="3836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4" name="Line 52"/>
          <p:cNvSpPr>
            <a:spLocks noChangeShapeType="1"/>
          </p:cNvSpPr>
          <p:nvPr/>
        </p:nvSpPr>
        <p:spPr bwMode="auto">
          <a:xfrm flipH="1" flipV="1">
            <a:off x="7467600" y="291465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5" name="Text Box 53"/>
          <p:cNvSpPr txBox="1">
            <a:spLocks noChangeArrowheads="1"/>
          </p:cNvSpPr>
          <p:nvPr/>
        </p:nvSpPr>
        <p:spPr bwMode="auto">
          <a:xfrm>
            <a:off x="7772400" y="2743200"/>
            <a:ext cx="1049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All Ages</a:t>
            </a:r>
          </a:p>
        </p:txBody>
      </p:sp>
      <p:sp>
        <p:nvSpPr>
          <p:cNvPr id="2056" name="Text Box 54"/>
          <p:cNvSpPr txBox="1">
            <a:spLocks noChangeArrowheads="1"/>
          </p:cNvSpPr>
          <p:nvPr/>
        </p:nvSpPr>
        <p:spPr bwMode="auto">
          <a:xfrm>
            <a:off x="7772400" y="4479925"/>
            <a:ext cx="10652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Aged Under 18</a:t>
            </a:r>
          </a:p>
        </p:txBody>
      </p:sp>
      <p:sp>
        <p:nvSpPr>
          <p:cNvPr id="2057" name="Text Box 55"/>
          <p:cNvSpPr txBox="1">
            <a:spLocks noChangeArrowheads="1"/>
          </p:cNvSpPr>
          <p:nvPr/>
        </p:nvSpPr>
        <p:spPr bwMode="auto">
          <a:xfrm>
            <a:off x="7772400" y="3886200"/>
            <a:ext cx="10620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Aged 18 or Older</a:t>
            </a:r>
          </a:p>
        </p:txBody>
      </p:sp>
      <p:sp>
        <p:nvSpPr>
          <p:cNvPr id="2058" name="Line 56"/>
          <p:cNvSpPr>
            <a:spLocks noChangeShapeType="1"/>
          </p:cNvSpPr>
          <p:nvPr/>
        </p:nvSpPr>
        <p:spPr bwMode="auto">
          <a:xfrm flipH="1" flipV="1">
            <a:off x="7467600" y="4659313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9" name="Line 57"/>
          <p:cNvSpPr>
            <a:spLocks noChangeShapeType="1"/>
          </p:cNvSpPr>
          <p:nvPr/>
        </p:nvSpPr>
        <p:spPr bwMode="auto">
          <a:xfrm flipH="1" flipV="1">
            <a:off x="7467600" y="4322763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60" name="Text Box 58"/>
          <p:cNvSpPr txBox="1">
            <a:spLocks noChangeArrowheads="1"/>
          </p:cNvSpPr>
          <p:nvPr/>
        </p:nvSpPr>
        <p:spPr bwMode="auto">
          <a:xfrm>
            <a:off x="3429000" y="1905000"/>
            <a:ext cx="274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latin typeface="Times New Roman" pitchFamily="18" charset="0"/>
              </a:rPr>
              <a:t>Thousands of New Users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838200" y="50800"/>
            <a:ext cx="76200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000" b="1">
                <a:solidFill>
                  <a:schemeClr val="tx2"/>
                </a:solidFill>
                <a:latin typeface="Arial Unicode MS" pitchFamily="34" charset="-128"/>
              </a:rPr>
              <a:t>Estimated Total Number of Heroin/Morphine-Related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28600" y="355600"/>
            <a:ext cx="86106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000" b="1">
                <a:solidFill>
                  <a:schemeClr val="tx2"/>
                </a:solidFill>
                <a:latin typeface="Arial Unicode MS" pitchFamily="34" charset="-128"/>
              </a:rPr>
              <a:t>Hospital Emergency Department Visits by Year (DAWN, 2002)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371600" y="844550"/>
            <a:ext cx="7156450" cy="5646738"/>
          </a:xfrm>
          <a:prstGeom prst="rect">
            <a:avLst/>
          </a:prstGeom>
          <a:solidFill>
            <a:srgbClr val="FFFFFF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 flipV="1">
            <a:off x="1377950" y="2136775"/>
            <a:ext cx="0" cy="4343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 flipV="1">
            <a:off x="8534400" y="2092325"/>
            <a:ext cx="0" cy="4343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1392238" y="6461125"/>
            <a:ext cx="714216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1392238" y="5603875"/>
            <a:ext cx="714216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1392238" y="4735513"/>
            <a:ext cx="714216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1371600" y="3854450"/>
            <a:ext cx="7142163" cy="12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>
            <a:off x="1392238" y="2998788"/>
            <a:ext cx="714216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1352550" y="2105025"/>
            <a:ext cx="7162800" cy="12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7" name="Freeform 13"/>
          <p:cNvSpPr>
            <a:spLocks/>
          </p:cNvSpPr>
          <p:nvPr/>
        </p:nvSpPr>
        <p:spPr bwMode="auto">
          <a:xfrm>
            <a:off x="1600200" y="2333625"/>
            <a:ext cx="4992688" cy="3840163"/>
          </a:xfrm>
          <a:custGeom>
            <a:avLst/>
            <a:gdLst>
              <a:gd name="T0" fmla="*/ 0 w 3145"/>
              <a:gd name="T1" fmla="*/ 2147483647 h 2545"/>
              <a:gd name="T2" fmla="*/ 806450029 w 3145"/>
              <a:gd name="T3" fmla="*/ 2147483647 h 2545"/>
              <a:gd name="T4" fmla="*/ 1592738812 w 3145"/>
              <a:gd name="T5" fmla="*/ 2147483647 h 2545"/>
              <a:gd name="T6" fmla="*/ 2147483647 w 3145"/>
              <a:gd name="T7" fmla="*/ 2147483647 h 2545"/>
              <a:gd name="T8" fmla="*/ 2147483647 w 3145"/>
              <a:gd name="T9" fmla="*/ 2147483647 h 2545"/>
              <a:gd name="T10" fmla="*/ 2147483647 w 3145"/>
              <a:gd name="T11" fmla="*/ 1894292834 h 2545"/>
              <a:gd name="T12" fmla="*/ 2147483647 w 3145"/>
              <a:gd name="T13" fmla="*/ 1785005911 h 2545"/>
              <a:gd name="T14" fmla="*/ 2147483647 w 3145"/>
              <a:gd name="T15" fmla="*/ 892503710 h 2545"/>
              <a:gd name="T16" fmla="*/ 2147483647 w 3145"/>
              <a:gd name="T17" fmla="*/ 491786815 h 2545"/>
              <a:gd name="T18" fmla="*/ 2147483647 w 3145"/>
              <a:gd name="T19" fmla="*/ 746788630 h 2545"/>
              <a:gd name="T20" fmla="*/ 2147483647 w 3145"/>
              <a:gd name="T21" fmla="*/ 0 h 254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145"/>
              <a:gd name="T34" fmla="*/ 0 h 2545"/>
              <a:gd name="T35" fmla="*/ 3145 w 3145"/>
              <a:gd name="T36" fmla="*/ 2545 h 254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145" h="2545">
                <a:moveTo>
                  <a:pt x="0" y="2224"/>
                </a:moveTo>
                <a:lnTo>
                  <a:pt x="320" y="2112"/>
                </a:lnTo>
                <a:lnTo>
                  <a:pt x="632" y="2544"/>
                </a:lnTo>
                <a:lnTo>
                  <a:pt x="944" y="2408"/>
                </a:lnTo>
                <a:lnTo>
                  <a:pt x="1256" y="1712"/>
                </a:lnTo>
                <a:lnTo>
                  <a:pt x="1576" y="832"/>
                </a:lnTo>
                <a:lnTo>
                  <a:pt x="1888" y="784"/>
                </a:lnTo>
                <a:lnTo>
                  <a:pt x="2200" y="392"/>
                </a:lnTo>
                <a:lnTo>
                  <a:pt x="2512" y="216"/>
                </a:lnTo>
                <a:lnTo>
                  <a:pt x="2832" y="328"/>
                </a:lnTo>
                <a:lnTo>
                  <a:pt x="3144" y="0"/>
                </a:lnTo>
              </a:path>
            </a:pathLst>
          </a:custGeom>
          <a:noFill/>
          <a:ln w="88900" cap="rnd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 flipV="1">
            <a:off x="1377950" y="915988"/>
            <a:ext cx="0" cy="55641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1287463" y="6464300"/>
            <a:ext cx="633412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 sz="1600" b="1">
                <a:latin typeface="Helvetica" pitchFamily="34" charset="0"/>
              </a:rPr>
              <a:t>1988</a:t>
            </a: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1795463" y="6464300"/>
            <a:ext cx="633412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 sz="1600" b="1">
                <a:latin typeface="Helvetica" pitchFamily="34" charset="0"/>
              </a:rPr>
              <a:t>1989</a:t>
            </a:r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2290763" y="6464300"/>
            <a:ext cx="633412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 sz="1600" b="1">
                <a:latin typeface="Helvetica" pitchFamily="34" charset="0"/>
              </a:rPr>
              <a:t>1990</a:t>
            </a:r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2786063" y="6464300"/>
            <a:ext cx="633412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 sz="1600" b="1">
                <a:latin typeface="Helvetica" pitchFamily="34" charset="0"/>
              </a:rPr>
              <a:t>1991</a:t>
            </a:r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3294063" y="6464300"/>
            <a:ext cx="633412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 sz="1600" b="1">
                <a:latin typeface="Helvetica" pitchFamily="34" charset="0"/>
              </a:rPr>
              <a:t>1992</a:t>
            </a:r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3789363" y="6464300"/>
            <a:ext cx="633412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 sz="1600" b="1">
                <a:latin typeface="Helvetica" pitchFamily="34" charset="0"/>
              </a:rPr>
              <a:t>1993</a:t>
            </a:r>
          </a:p>
        </p:txBody>
      </p:sp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4284663" y="6464300"/>
            <a:ext cx="633412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 sz="1600" b="1">
                <a:latin typeface="Helvetica" pitchFamily="34" charset="0"/>
              </a:rPr>
              <a:t>1994</a:t>
            </a:r>
          </a:p>
        </p:txBody>
      </p:sp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4779963" y="6464300"/>
            <a:ext cx="633412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 sz="1600" b="1">
                <a:latin typeface="Helvetica" pitchFamily="34" charset="0"/>
              </a:rPr>
              <a:t>1995</a:t>
            </a:r>
          </a:p>
        </p:txBody>
      </p:sp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5287963" y="6464300"/>
            <a:ext cx="633412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 sz="1600" b="1">
                <a:latin typeface="Helvetica" pitchFamily="34" charset="0"/>
              </a:rPr>
              <a:t>1996</a:t>
            </a:r>
          </a:p>
        </p:txBody>
      </p:sp>
      <p:sp>
        <p:nvSpPr>
          <p:cNvPr id="26648" name="Rectangle 24"/>
          <p:cNvSpPr>
            <a:spLocks noChangeArrowheads="1"/>
          </p:cNvSpPr>
          <p:nvPr/>
        </p:nvSpPr>
        <p:spPr bwMode="auto">
          <a:xfrm>
            <a:off x="5783263" y="6464300"/>
            <a:ext cx="633412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 sz="1600" b="1">
                <a:latin typeface="Helvetica" pitchFamily="34" charset="0"/>
              </a:rPr>
              <a:t>1997</a:t>
            </a:r>
          </a:p>
        </p:txBody>
      </p:sp>
      <p:sp>
        <p:nvSpPr>
          <p:cNvPr id="26649" name="Rectangle 25"/>
          <p:cNvSpPr>
            <a:spLocks noChangeArrowheads="1"/>
          </p:cNvSpPr>
          <p:nvPr/>
        </p:nvSpPr>
        <p:spPr bwMode="auto">
          <a:xfrm>
            <a:off x="461963" y="6292850"/>
            <a:ext cx="80327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 sz="1600" b="1">
                <a:latin typeface="Helvetica" pitchFamily="34" charset="0"/>
              </a:rPr>
              <a:t>30,000</a:t>
            </a:r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auto">
          <a:xfrm>
            <a:off x="449263" y="5457825"/>
            <a:ext cx="80327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 sz="1600" b="1">
                <a:latin typeface="Helvetica" pitchFamily="34" charset="0"/>
              </a:rPr>
              <a:t>40,000</a:t>
            </a:r>
          </a:p>
        </p:txBody>
      </p:sp>
      <p:sp>
        <p:nvSpPr>
          <p:cNvPr id="26651" name="Rectangle 27"/>
          <p:cNvSpPr>
            <a:spLocks noChangeArrowheads="1"/>
          </p:cNvSpPr>
          <p:nvPr/>
        </p:nvSpPr>
        <p:spPr bwMode="auto">
          <a:xfrm>
            <a:off x="449263" y="4554538"/>
            <a:ext cx="80327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 sz="1600" b="1">
                <a:latin typeface="Helvetica" pitchFamily="34" charset="0"/>
              </a:rPr>
              <a:t>50,000</a:t>
            </a:r>
          </a:p>
        </p:txBody>
      </p:sp>
      <p:sp>
        <p:nvSpPr>
          <p:cNvPr id="26652" name="Rectangle 28"/>
          <p:cNvSpPr>
            <a:spLocks noChangeArrowheads="1"/>
          </p:cNvSpPr>
          <p:nvPr/>
        </p:nvSpPr>
        <p:spPr bwMode="auto">
          <a:xfrm>
            <a:off x="449263" y="3686175"/>
            <a:ext cx="80327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 sz="1600" b="1">
                <a:latin typeface="Helvetica" pitchFamily="34" charset="0"/>
              </a:rPr>
              <a:t>60,000</a:t>
            </a:r>
          </a:p>
        </p:txBody>
      </p:sp>
      <p:sp>
        <p:nvSpPr>
          <p:cNvPr id="26653" name="Rectangle 29"/>
          <p:cNvSpPr>
            <a:spLocks noChangeArrowheads="1"/>
          </p:cNvSpPr>
          <p:nvPr/>
        </p:nvSpPr>
        <p:spPr bwMode="auto">
          <a:xfrm>
            <a:off x="449263" y="2844800"/>
            <a:ext cx="80327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 sz="1600" b="1">
                <a:latin typeface="Helvetica" pitchFamily="34" charset="0"/>
              </a:rPr>
              <a:t>70,000</a:t>
            </a:r>
          </a:p>
        </p:txBody>
      </p:sp>
      <p:sp>
        <p:nvSpPr>
          <p:cNvPr id="26654" name="Rectangle 30"/>
          <p:cNvSpPr>
            <a:spLocks noChangeArrowheads="1"/>
          </p:cNvSpPr>
          <p:nvPr/>
        </p:nvSpPr>
        <p:spPr bwMode="auto">
          <a:xfrm>
            <a:off x="449263" y="2001838"/>
            <a:ext cx="80327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 sz="1600" b="1">
                <a:latin typeface="Helvetica" pitchFamily="34" charset="0"/>
              </a:rPr>
              <a:t>80,000</a:t>
            </a:r>
          </a:p>
        </p:txBody>
      </p:sp>
      <p:sp>
        <p:nvSpPr>
          <p:cNvPr id="26655" name="Line 31"/>
          <p:cNvSpPr>
            <a:spLocks noChangeShapeType="1"/>
          </p:cNvSpPr>
          <p:nvPr/>
        </p:nvSpPr>
        <p:spPr bwMode="auto">
          <a:xfrm>
            <a:off x="1587500" y="6365875"/>
            <a:ext cx="0" cy="714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6" name="Line 32"/>
          <p:cNvSpPr>
            <a:spLocks noChangeShapeType="1"/>
          </p:cNvSpPr>
          <p:nvPr/>
        </p:nvSpPr>
        <p:spPr bwMode="auto">
          <a:xfrm>
            <a:off x="5092700" y="6365875"/>
            <a:ext cx="0" cy="714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7" name="Line 33"/>
          <p:cNvSpPr>
            <a:spLocks noChangeShapeType="1"/>
          </p:cNvSpPr>
          <p:nvPr/>
        </p:nvSpPr>
        <p:spPr bwMode="auto">
          <a:xfrm>
            <a:off x="4597400" y="6365875"/>
            <a:ext cx="0" cy="714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8" name="Line 34"/>
          <p:cNvSpPr>
            <a:spLocks noChangeShapeType="1"/>
          </p:cNvSpPr>
          <p:nvPr/>
        </p:nvSpPr>
        <p:spPr bwMode="auto">
          <a:xfrm>
            <a:off x="4102100" y="6365875"/>
            <a:ext cx="0" cy="714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9" name="Line 35"/>
          <p:cNvSpPr>
            <a:spLocks noChangeShapeType="1"/>
          </p:cNvSpPr>
          <p:nvPr/>
        </p:nvSpPr>
        <p:spPr bwMode="auto">
          <a:xfrm>
            <a:off x="3619500" y="6354763"/>
            <a:ext cx="0" cy="698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0" name="Line 36"/>
          <p:cNvSpPr>
            <a:spLocks noChangeShapeType="1"/>
          </p:cNvSpPr>
          <p:nvPr/>
        </p:nvSpPr>
        <p:spPr bwMode="auto">
          <a:xfrm>
            <a:off x="3111500" y="6354763"/>
            <a:ext cx="0" cy="698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1" name="Line 37"/>
          <p:cNvSpPr>
            <a:spLocks noChangeShapeType="1"/>
          </p:cNvSpPr>
          <p:nvPr/>
        </p:nvSpPr>
        <p:spPr bwMode="auto">
          <a:xfrm>
            <a:off x="2603500" y="6354763"/>
            <a:ext cx="0" cy="698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2" name="Line 38"/>
          <p:cNvSpPr>
            <a:spLocks noChangeShapeType="1"/>
          </p:cNvSpPr>
          <p:nvPr/>
        </p:nvSpPr>
        <p:spPr bwMode="auto">
          <a:xfrm>
            <a:off x="2120900" y="6354763"/>
            <a:ext cx="0" cy="698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3" name="Line 39"/>
          <p:cNvSpPr>
            <a:spLocks noChangeShapeType="1"/>
          </p:cNvSpPr>
          <p:nvPr/>
        </p:nvSpPr>
        <p:spPr bwMode="auto">
          <a:xfrm>
            <a:off x="6578600" y="6354763"/>
            <a:ext cx="0" cy="698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4" name="Line 40"/>
          <p:cNvSpPr>
            <a:spLocks noChangeShapeType="1"/>
          </p:cNvSpPr>
          <p:nvPr/>
        </p:nvSpPr>
        <p:spPr bwMode="auto">
          <a:xfrm>
            <a:off x="6070600" y="6365875"/>
            <a:ext cx="0" cy="714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5" name="Line 41"/>
          <p:cNvSpPr>
            <a:spLocks noChangeShapeType="1"/>
          </p:cNvSpPr>
          <p:nvPr/>
        </p:nvSpPr>
        <p:spPr bwMode="auto">
          <a:xfrm>
            <a:off x="5588000" y="6378575"/>
            <a:ext cx="0" cy="714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6" name="Line 42"/>
          <p:cNvSpPr>
            <a:spLocks noChangeShapeType="1"/>
          </p:cNvSpPr>
          <p:nvPr/>
        </p:nvSpPr>
        <p:spPr bwMode="auto">
          <a:xfrm>
            <a:off x="7086600" y="6364288"/>
            <a:ext cx="0" cy="714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7" name="Line 43"/>
          <p:cNvSpPr>
            <a:spLocks noChangeShapeType="1"/>
          </p:cNvSpPr>
          <p:nvPr/>
        </p:nvSpPr>
        <p:spPr bwMode="auto">
          <a:xfrm>
            <a:off x="7543800" y="6364288"/>
            <a:ext cx="0" cy="714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8" name="Rectangle 44"/>
          <p:cNvSpPr>
            <a:spLocks noChangeArrowheads="1"/>
          </p:cNvSpPr>
          <p:nvPr/>
        </p:nvSpPr>
        <p:spPr bwMode="auto">
          <a:xfrm>
            <a:off x="6858000" y="6448425"/>
            <a:ext cx="633413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 sz="1600" b="1">
                <a:latin typeface="Helvetica" pitchFamily="34" charset="0"/>
              </a:rPr>
              <a:t>1999</a:t>
            </a:r>
          </a:p>
        </p:txBody>
      </p:sp>
      <p:sp>
        <p:nvSpPr>
          <p:cNvPr id="26669" name="Rectangle 45"/>
          <p:cNvSpPr>
            <a:spLocks noChangeArrowheads="1"/>
          </p:cNvSpPr>
          <p:nvPr/>
        </p:nvSpPr>
        <p:spPr bwMode="auto">
          <a:xfrm>
            <a:off x="7369175" y="6448425"/>
            <a:ext cx="633413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 sz="1600" b="1">
                <a:latin typeface="Helvetica" pitchFamily="34" charset="0"/>
              </a:rPr>
              <a:t>2000</a:t>
            </a:r>
          </a:p>
        </p:txBody>
      </p:sp>
      <p:sp>
        <p:nvSpPr>
          <p:cNvPr id="26670" name="Rectangle 46"/>
          <p:cNvSpPr>
            <a:spLocks noChangeArrowheads="1"/>
          </p:cNvSpPr>
          <p:nvPr/>
        </p:nvSpPr>
        <p:spPr bwMode="auto">
          <a:xfrm>
            <a:off x="7902575" y="6448425"/>
            <a:ext cx="633413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 sz="1600" b="1">
                <a:latin typeface="Helvetica" pitchFamily="34" charset="0"/>
              </a:rPr>
              <a:t>2001</a:t>
            </a:r>
          </a:p>
        </p:txBody>
      </p:sp>
      <p:sp>
        <p:nvSpPr>
          <p:cNvPr id="26671" name="Line 47"/>
          <p:cNvSpPr>
            <a:spLocks noChangeShapeType="1"/>
          </p:cNvSpPr>
          <p:nvPr/>
        </p:nvSpPr>
        <p:spPr bwMode="auto">
          <a:xfrm>
            <a:off x="8077200" y="6364288"/>
            <a:ext cx="0" cy="714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72" name="Rectangle 48"/>
          <p:cNvSpPr>
            <a:spLocks noChangeArrowheads="1"/>
          </p:cNvSpPr>
          <p:nvPr/>
        </p:nvSpPr>
        <p:spPr bwMode="auto">
          <a:xfrm>
            <a:off x="457200" y="1206500"/>
            <a:ext cx="80327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 sz="1600" b="1">
                <a:latin typeface="Helvetica" pitchFamily="34" charset="0"/>
              </a:rPr>
              <a:t>90,000</a:t>
            </a:r>
          </a:p>
        </p:txBody>
      </p:sp>
      <p:sp>
        <p:nvSpPr>
          <p:cNvPr id="26673" name="Line 49"/>
          <p:cNvSpPr>
            <a:spLocks noChangeShapeType="1"/>
          </p:cNvSpPr>
          <p:nvPr/>
        </p:nvSpPr>
        <p:spPr bwMode="auto">
          <a:xfrm>
            <a:off x="1371600" y="1320800"/>
            <a:ext cx="714216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74" name="Rectangle 50"/>
          <p:cNvSpPr>
            <a:spLocks noChangeArrowheads="1"/>
          </p:cNvSpPr>
          <p:nvPr/>
        </p:nvSpPr>
        <p:spPr bwMode="auto">
          <a:xfrm>
            <a:off x="457200" y="698500"/>
            <a:ext cx="80327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 sz="1600" b="1">
                <a:latin typeface="Helvetica" pitchFamily="34" charset="0"/>
              </a:rPr>
              <a:t>95,000</a:t>
            </a:r>
          </a:p>
        </p:txBody>
      </p:sp>
      <p:sp>
        <p:nvSpPr>
          <p:cNvPr id="26675" name="Line 51"/>
          <p:cNvSpPr>
            <a:spLocks noChangeShapeType="1"/>
          </p:cNvSpPr>
          <p:nvPr/>
        </p:nvSpPr>
        <p:spPr bwMode="auto">
          <a:xfrm flipH="1">
            <a:off x="7239000" y="914400"/>
            <a:ext cx="609600" cy="990600"/>
          </a:xfrm>
          <a:prstGeom prst="line">
            <a:avLst/>
          </a:prstGeom>
          <a:noFill/>
          <a:ln w="889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6" name="Line 52"/>
          <p:cNvSpPr>
            <a:spLocks noChangeShapeType="1"/>
          </p:cNvSpPr>
          <p:nvPr/>
        </p:nvSpPr>
        <p:spPr bwMode="auto">
          <a:xfrm>
            <a:off x="7848600" y="915988"/>
            <a:ext cx="381000" cy="73025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7" name="Rectangle 53"/>
          <p:cNvSpPr>
            <a:spLocks noChangeArrowheads="1"/>
          </p:cNvSpPr>
          <p:nvPr/>
        </p:nvSpPr>
        <p:spPr bwMode="auto">
          <a:xfrm>
            <a:off x="6302375" y="6448425"/>
            <a:ext cx="633413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 sz="1600" b="1">
                <a:latin typeface="Helvetica" pitchFamily="34" charset="0"/>
              </a:rPr>
              <a:t>1998</a:t>
            </a:r>
          </a:p>
        </p:txBody>
      </p:sp>
      <p:sp>
        <p:nvSpPr>
          <p:cNvPr id="26678" name="Line 54"/>
          <p:cNvSpPr>
            <a:spLocks noChangeShapeType="1"/>
          </p:cNvSpPr>
          <p:nvPr/>
        </p:nvSpPr>
        <p:spPr bwMode="auto">
          <a:xfrm flipH="1">
            <a:off x="6553200" y="1828800"/>
            <a:ext cx="762000" cy="533400"/>
          </a:xfrm>
          <a:prstGeom prst="line">
            <a:avLst/>
          </a:prstGeom>
          <a:noFill/>
          <a:ln w="889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689" name="Line 57"/>
          <p:cNvSpPr>
            <a:spLocks noChangeShapeType="1"/>
          </p:cNvSpPr>
          <p:nvPr/>
        </p:nvSpPr>
        <p:spPr bwMode="auto">
          <a:xfrm flipH="1">
            <a:off x="3276600" y="4572000"/>
            <a:ext cx="2895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97688" name="Picture 56" descr="Nirvana_Nevermind_Fro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5052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7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7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8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Non-Medical Use </a:t>
            </a:r>
            <a:br>
              <a:rPr lang="en-US" smtClean="0"/>
            </a:br>
            <a:r>
              <a:rPr lang="en-US" smtClean="0"/>
              <a:t>of Pain Relievers: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286000"/>
            <a:ext cx="7772400" cy="4114800"/>
          </a:xfrm>
        </p:spPr>
        <p:txBody>
          <a:bodyPr/>
          <a:lstStyle/>
          <a:p>
            <a:pPr lvl="1" eaLnBrk="1" hangingPunct="1">
              <a:lnSpc>
                <a:spcPct val="11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b="1" u="sng" smtClean="0"/>
              <a:t>Year:		Lifetime		Past Month</a:t>
            </a:r>
          </a:p>
          <a:p>
            <a:pPr lvl="1" eaLnBrk="1" hangingPunct="1">
              <a:lnSpc>
                <a:spcPct val="11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b="1" smtClean="0"/>
              <a:t>1999:  		19,888,000	2,621,000</a:t>
            </a:r>
          </a:p>
          <a:p>
            <a:pPr lvl="1" eaLnBrk="1" hangingPunct="1">
              <a:lnSpc>
                <a:spcPct val="11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b="1" smtClean="0"/>
              <a:t>2000:  		19,210,000	2,782,000</a:t>
            </a:r>
          </a:p>
          <a:p>
            <a:pPr lvl="1" eaLnBrk="1" hangingPunct="1">
              <a:lnSpc>
                <a:spcPct val="11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b="1" smtClean="0"/>
              <a:t>2001:  		22,133,000	3,497,000</a:t>
            </a:r>
          </a:p>
          <a:p>
            <a:pPr lvl="1" eaLnBrk="1" hangingPunct="1">
              <a:lnSpc>
                <a:spcPct val="11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b="1" smtClean="0"/>
              <a:t>2002:  		29,611,000	4,377,000</a:t>
            </a:r>
          </a:p>
          <a:p>
            <a:pPr lvl="1" eaLnBrk="1" hangingPunct="1">
              <a:lnSpc>
                <a:spcPct val="11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b="1" smtClean="0"/>
              <a:t>2003:  		31,207,000	4,693,000</a:t>
            </a:r>
            <a:endParaRPr lang="en-US" sz="2400" b="1" u="sng" smtClean="0"/>
          </a:p>
          <a:p>
            <a:pPr lvl="1" algn="r" eaLnBrk="1" hangingPunct="1">
              <a:lnSpc>
                <a:spcPct val="110000"/>
              </a:lnSpc>
              <a:spcBef>
                <a:spcPct val="15000"/>
              </a:spcBef>
              <a:buFont typeface="Wingdings" pitchFamily="2" charset="2"/>
              <a:buNone/>
            </a:pPr>
            <a:endParaRPr lang="en-US" sz="2400" smtClean="0"/>
          </a:p>
          <a:p>
            <a:pPr lvl="1" algn="r" eaLnBrk="1" hangingPunct="1">
              <a:lnSpc>
                <a:spcPct val="11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sz="1900" smtClean="0"/>
              <a:t>(NSDUH 2002, 2003)</a:t>
            </a:r>
          </a:p>
          <a:p>
            <a:pPr eaLnBrk="1" hangingPunct="1"/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Oxycodone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>
            <p:ph idx="1"/>
          </p:nvPr>
        </p:nvGraphicFramePr>
        <p:xfrm>
          <a:off x="4497388" y="228600"/>
          <a:ext cx="4398962" cy="6400800"/>
        </p:xfrm>
        <a:graphic>
          <a:graphicData uri="http://schemas.openxmlformats.org/presentationml/2006/ole">
            <p:oleObj spid="_x0000_s3074" name="Photo Editor Photo" r:id="rId3" imgW="2742857" imgH="3990476" progId="MSPhotoEd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Oxycodone (OxyContin</a:t>
            </a:r>
            <a:r>
              <a:rPr lang="en-US" baseline="30000" smtClean="0">
                <a:sym typeface="Symbol" pitchFamily="18" charset="2"/>
              </a:rPr>
              <a:t></a:t>
            </a:r>
            <a:r>
              <a:rPr lang="en-US" smtClean="0">
                <a:sym typeface="Symbol" pitchFamily="18" charset="2"/>
              </a:rPr>
              <a:t>)</a:t>
            </a:r>
            <a:endParaRPr lang="en-US" sz="4000" smtClean="0">
              <a:sym typeface="Symbol" pitchFamily="18" charset="2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828800"/>
            <a:ext cx="7772400" cy="4114800"/>
          </a:xfrm>
        </p:spPr>
        <p:txBody>
          <a:bodyPr/>
          <a:lstStyle/>
          <a:p>
            <a:pPr eaLnBrk="1" hangingPunct="1"/>
            <a:r>
              <a:rPr lang="en-US" sz="2800" smtClean="0"/>
              <a:t>Non Medical Users of Oxycodone</a:t>
            </a:r>
          </a:p>
          <a:p>
            <a:pPr lvl="1" eaLnBrk="1" hangingPunct="1"/>
            <a:r>
              <a:rPr lang="en-US" sz="2400" smtClean="0"/>
              <a:t>Oxycodone		13.7 Million	5.8%	2003</a:t>
            </a:r>
          </a:p>
          <a:p>
            <a:pPr lvl="1" eaLnBrk="1" hangingPunct="1"/>
            <a:r>
              <a:rPr lang="en-US" sz="2400" smtClean="0"/>
              <a:t>Oxycodone		11.8 Million	5.0%	2002</a:t>
            </a:r>
          </a:p>
          <a:p>
            <a:pPr lvl="1" eaLnBrk="1" hangingPunct="1"/>
            <a:r>
              <a:rPr lang="en-US" sz="2400" smtClean="0"/>
              <a:t>7.2% of who use </a:t>
            </a:r>
            <a:r>
              <a:rPr lang="en-US" sz="2400" i="1" smtClean="0"/>
              <a:t>only</a:t>
            </a:r>
            <a:r>
              <a:rPr lang="en-US" sz="2400" smtClean="0"/>
              <a:t> Oxycodone meet criteria for opioid dependence/abuse </a:t>
            </a:r>
            <a:r>
              <a:rPr lang="en-US" sz="2400" i="1" smtClean="0"/>
              <a:t>in past year</a:t>
            </a:r>
          </a:p>
          <a:p>
            <a:pPr eaLnBrk="1" hangingPunct="1"/>
            <a:r>
              <a:rPr lang="en-US" sz="2800" smtClean="0"/>
              <a:t>Non-Medical Users of Heroin</a:t>
            </a:r>
          </a:p>
          <a:p>
            <a:pPr lvl="1" eaLnBrk="1" hangingPunct="1"/>
            <a:r>
              <a:rPr lang="en-US" sz="2400" smtClean="0"/>
              <a:t>Heroin (all)		  3.6 Million 	1.6%  2002-03</a:t>
            </a:r>
          </a:p>
          <a:p>
            <a:pPr lvl="1" eaLnBrk="1" hangingPunct="1"/>
            <a:r>
              <a:rPr lang="en-US" sz="2400" smtClean="0"/>
              <a:t>Heroin + Oxycodone	  1.7 Million	</a:t>
            </a:r>
          </a:p>
          <a:p>
            <a:pPr lvl="1" eaLnBrk="1" hangingPunct="1"/>
            <a:r>
              <a:rPr lang="en-US" sz="2400" smtClean="0"/>
              <a:t>Heroin + Misc.		  1.9 Million</a:t>
            </a:r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447800" y="6019800"/>
            <a:ext cx="739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200400" y="5943600"/>
            <a:ext cx="5943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ym typeface="Symbol" pitchFamily="18" charset="2"/>
              </a:rPr>
              <a:t>NSDUH Report, Non-Medical Oxycodone Users: </a:t>
            </a:r>
            <a:br>
              <a:rPr lang="en-US" sz="2000">
                <a:sym typeface="Symbol" pitchFamily="18" charset="2"/>
              </a:rPr>
            </a:br>
            <a:r>
              <a:rPr lang="en-US" sz="2000">
                <a:sym typeface="Symbol" pitchFamily="18" charset="2"/>
              </a:rPr>
              <a:t>A Comparison with Heroin Users,  Jan 21,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History of Opioids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Triplicate</a:t>
            </a:r>
            <a:br>
              <a:rPr lang="en-US" sz="4000" smtClean="0"/>
            </a:br>
            <a:r>
              <a:rPr lang="en-US" sz="4000" smtClean="0"/>
              <a:t>Review</a:t>
            </a:r>
          </a:p>
        </p:txBody>
      </p:sp>
      <p:pic>
        <p:nvPicPr>
          <p:cNvPr id="30723" name="Picture 3" descr="BNE1176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40163" y="0"/>
            <a:ext cx="5365750" cy="6937375"/>
          </a:xfrm>
          <a:noFill/>
          <a:ln>
            <a:solidFill>
              <a:schemeClr val="tx1"/>
            </a:solidFill>
          </a:ln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 rot="-1805613">
            <a:off x="-293688" y="3521075"/>
            <a:ext cx="4565651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http://www.ag.ca.gov/bne/pdfs/BNE1176.pdf</a:t>
            </a:r>
          </a:p>
        </p:txBody>
      </p:sp>
      <p:sp>
        <p:nvSpPr>
          <p:cNvPr id="30725" name="TextBox 4"/>
          <p:cNvSpPr txBox="1">
            <a:spLocks noChangeArrowheads="1"/>
          </p:cNvSpPr>
          <p:nvPr/>
        </p:nvSpPr>
        <p:spPr bwMode="auto">
          <a:xfrm>
            <a:off x="304800" y="5715000"/>
            <a:ext cx="3276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/>
              <a:t>NOW AVAILABLE IN REAL TIME!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Black</a:t>
            </a:r>
            <a:br>
              <a:rPr lang="en-US" smtClean="0"/>
            </a:br>
            <a:r>
              <a:rPr lang="en-US" smtClean="0"/>
              <a:t>Box</a:t>
            </a:r>
          </a:p>
        </p:txBody>
      </p:sp>
      <p:pic>
        <p:nvPicPr>
          <p:cNvPr id="31747" name="Picture 14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71800" y="2514600"/>
            <a:ext cx="16002000" cy="9220200"/>
          </a:xfrm>
          <a:noFill/>
        </p:spPr>
      </p:pic>
      <p:sp>
        <p:nvSpPr>
          <p:cNvPr id="31748" name="Rectangle 15"/>
          <p:cNvSpPr>
            <a:spLocks noChangeArrowheads="1"/>
          </p:cNvSpPr>
          <p:nvPr/>
        </p:nvSpPr>
        <p:spPr bwMode="auto">
          <a:xfrm>
            <a:off x="2971800" y="2514600"/>
            <a:ext cx="5867400" cy="3962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2209800"/>
            <a:ext cx="8077200" cy="2743200"/>
          </a:xfrm>
          <a:noFill/>
        </p:spPr>
        <p:txBody>
          <a:bodyPr lIns="90488" tIns="44450" rIns="90488" bIns="44450"/>
          <a:lstStyle/>
          <a:p>
            <a:pPr marL="285750" indent="-222250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sz="2800" b="0" smtClean="0"/>
              <a:t>        Pharmaceutical opioids are usually taken orally but may also be injected.  They may be crushed to circumvent the  mechanisms which control (delay) the release of the active ingredients in long-acting formulations.  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219200" y="1066800"/>
            <a:ext cx="741045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>
              <a:lnSpc>
                <a:spcPct val="90000"/>
              </a:lnSpc>
            </a:pPr>
            <a:r>
              <a:rPr lang="en-US" sz="3000" b="1">
                <a:solidFill>
                  <a:schemeClr val="tx2"/>
                </a:solidFill>
              </a:rPr>
              <a:t>Why Crush OxyContin ?</a:t>
            </a:r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>
            <a:off x="514350" y="1717675"/>
            <a:ext cx="8104188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At Least One Non-Medical Use</a:t>
            </a:r>
            <a:br>
              <a:rPr lang="en-US" sz="3600" smtClean="0"/>
            </a:br>
            <a:r>
              <a:rPr lang="en-US" sz="3600" smtClean="0"/>
              <a:t>of Oxycontin During Lifetime</a:t>
            </a:r>
          </a:p>
        </p:txBody>
      </p:sp>
      <p:graphicFrame>
        <p:nvGraphicFramePr>
          <p:cNvPr id="5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1182688" y="2017713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1371600" y="6119813"/>
            <a:ext cx="7345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600"/>
              <a:t>2002 National Survey on Drug Use and Health (NSDUH), SAMHSA, Sept 5, 2003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Commonly Abused Opioids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25000"/>
              </a:spcBef>
              <a:buFont typeface="Wingdings" pitchFamily="2" charset="2"/>
              <a:buNone/>
            </a:pPr>
            <a:r>
              <a:rPr lang="en-US" smtClean="0"/>
              <a:t>Diacetylmorphine	</a:t>
            </a:r>
            <a:r>
              <a:rPr lang="en-US" i="1" smtClean="0"/>
              <a:t>Heroin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Hydromorphone	</a:t>
            </a:r>
            <a:r>
              <a:rPr lang="en-US" i="1" smtClean="0"/>
              <a:t>Dilaudid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Meperidine 		</a:t>
            </a:r>
            <a:r>
              <a:rPr lang="en-US" i="1" smtClean="0"/>
              <a:t>Demerol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Hydrocodone		</a:t>
            </a:r>
            <a:r>
              <a:rPr lang="en-US" i="1" smtClean="0"/>
              <a:t>Lortab, Vicodin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Oxycodone		</a:t>
            </a:r>
            <a:r>
              <a:rPr lang="en-US" i="1" smtClean="0"/>
              <a:t>OxyContin,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				</a:t>
            </a:r>
            <a:r>
              <a:rPr lang="en-US" i="1" smtClean="0"/>
              <a:t>Percodan,</a:t>
            </a:r>
            <a:r>
              <a:rPr lang="en-US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				</a:t>
            </a:r>
            <a:r>
              <a:rPr lang="en-US" i="1" smtClean="0"/>
              <a:t>Percocet, Tylox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Commonly Abused Opioids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Morphine		</a:t>
            </a:r>
            <a:r>
              <a:rPr lang="en-US" i="1" smtClean="0"/>
              <a:t>MS Contin</a:t>
            </a:r>
            <a:r>
              <a:rPr lang="en-US" smtClean="0"/>
              <a:t>, 						</a:t>
            </a:r>
            <a:r>
              <a:rPr lang="en-US" i="1" smtClean="0"/>
              <a:t>Oramorph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Fentanyl			</a:t>
            </a:r>
            <a:r>
              <a:rPr lang="en-US" i="1" smtClean="0"/>
              <a:t>Sublimaze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Propoxyphene	</a:t>
            </a:r>
            <a:r>
              <a:rPr lang="en-US" i="1" smtClean="0"/>
              <a:t>Darvon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Methadone		</a:t>
            </a:r>
            <a:r>
              <a:rPr lang="en-US" i="1" smtClean="0"/>
              <a:t>Dolophine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Codeine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Opium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Commonly Abused Opioids</a:t>
            </a:r>
            <a:br>
              <a:rPr lang="en-US" smtClean="0"/>
            </a:br>
            <a:r>
              <a:rPr lang="en-US" smtClean="0"/>
              <a:t>and Street Prices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en-US" sz="2000" smtClean="0"/>
              <a:t>Diacetylmorphine		</a:t>
            </a:r>
            <a:r>
              <a:rPr lang="en-US" sz="2000" i="1" smtClean="0"/>
              <a:t>Heroin</a:t>
            </a:r>
            <a:br>
              <a:rPr lang="en-US" sz="2000" i="1" smtClean="0"/>
            </a:br>
            <a:r>
              <a:rPr lang="en-US" sz="2000" i="1" smtClean="0"/>
              <a:t>				$5/10/15 for 1/8 						oz+adulterant</a:t>
            </a:r>
            <a:r>
              <a:rPr lang="en-US" sz="2000" smtClean="0"/>
              <a:t> </a:t>
            </a:r>
            <a:endParaRPr lang="en-US" sz="2000" i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/>
              <a:t>Hydromorphone		</a:t>
            </a:r>
            <a:r>
              <a:rPr lang="en-US" sz="2000" i="1" smtClean="0"/>
              <a:t>Dilaudid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i="1" smtClean="0"/>
              <a:t>					$5 to $100</a:t>
            </a:r>
            <a:r>
              <a:rPr lang="en-US" sz="2000" smtClean="0"/>
              <a:t> </a:t>
            </a:r>
            <a:endParaRPr lang="en-US" sz="2000" i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/>
              <a:t>Meperidine 			</a:t>
            </a:r>
            <a:r>
              <a:rPr lang="en-US" sz="2000" i="1" smtClean="0"/>
              <a:t>Demerol</a:t>
            </a:r>
            <a:br>
              <a:rPr lang="en-US" sz="2000" i="1" smtClean="0"/>
            </a:br>
            <a:r>
              <a:rPr lang="en-US" sz="2000" i="1" smtClean="0"/>
              <a:t>				$2.50 to $6</a:t>
            </a:r>
            <a:r>
              <a:rPr lang="en-US" sz="2000" smtClean="0"/>
              <a:t> per pill</a:t>
            </a:r>
            <a:endParaRPr lang="en-US" sz="2000" i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/>
              <a:t>Hydrocodone			</a:t>
            </a:r>
            <a:r>
              <a:rPr lang="en-US" sz="2000" i="1" smtClean="0"/>
              <a:t>Lortab, Vicodin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i="1" smtClean="0"/>
              <a:t>					$2 to $10</a:t>
            </a:r>
            <a:r>
              <a:rPr lang="en-US" sz="2000" smtClean="0"/>
              <a:t> per pill</a:t>
            </a:r>
            <a:endParaRPr lang="en-US" sz="2000" i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/>
              <a:t>Oxycodone			</a:t>
            </a:r>
            <a:r>
              <a:rPr lang="en-US" sz="2000" i="1" smtClean="0"/>
              <a:t>OxyContin,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/>
              <a:t>					</a:t>
            </a:r>
            <a:r>
              <a:rPr lang="en-US" sz="2000" i="1" smtClean="0"/>
              <a:t>Percodan,</a:t>
            </a:r>
            <a:r>
              <a:rPr lang="en-US" sz="2000" smtClean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/>
              <a:t>					</a:t>
            </a:r>
            <a:r>
              <a:rPr lang="en-US" sz="2000" i="1" smtClean="0"/>
              <a:t>Percocet, Tylox</a:t>
            </a:r>
            <a:br>
              <a:rPr lang="en-US" sz="2000" i="1" smtClean="0"/>
            </a:br>
            <a:r>
              <a:rPr lang="en-US" sz="2000" i="1" smtClean="0"/>
              <a:t>				~$1 per milligram</a:t>
            </a:r>
            <a:r>
              <a:rPr lang="en-US" sz="20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Commonly Abused Opioids</a:t>
            </a:r>
            <a:br>
              <a:rPr lang="en-US" smtClean="0"/>
            </a:br>
            <a:r>
              <a:rPr lang="en-US" smtClean="0"/>
              <a:t>and Street Prices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>Morphine			</a:t>
            </a:r>
            <a:r>
              <a:rPr lang="en-US" sz="2800" i="1" smtClean="0"/>
              <a:t>MS Contin</a:t>
            </a:r>
            <a:r>
              <a:rPr lang="en-US" sz="2800" smtClean="0"/>
              <a:t>, 						</a:t>
            </a:r>
            <a:r>
              <a:rPr lang="en-US" sz="2800" i="1" smtClean="0"/>
              <a:t>Oramorph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>Fentanyl			</a:t>
            </a:r>
            <a:r>
              <a:rPr lang="en-US" sz="2800" i="1" smtClean="0"/>
              <a:t>Sublimaze</a:t>
            </a:r>
            <a:br>
              <a:rPr lang="en-US" sz="2800" i="1" smtClean="0"/>
            </a:br>
            <a:r>
              <a:rPr lang="en-US" sz="2800" i="1" smtClean="0"/>
              <a:t>				$20-25 per lollipop</a:t>
            </a:r>
            <a:br>
              <a:rPr lang="en-US" sz="2800" i="1" smtClean="0"/>
            </a:br>
            <a:r>
              <a:rPr lang="en-US" sz="2800" i="1" smtClean="0"/>
              <a:t>				$10-100 per patch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>Propoxyphene		</a:t>
            </a:r>
            <a:r>
              <a:rPr lang="en-US" sz="2800" i="1" smtClean="0"/>
              <a:t>Darvon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>Methadone		</a:t>
            </a:r>
            <a:r>
              <a:rPr lang="en-US" sz="2800" i="1" smtClean="0"/>
              <a:t>Dolophine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i="1" smtClean="0"/>
              <a:t>					$0.50 per Milligram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>Codeine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>Opium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Street Names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17713"/>
            <a:ext cx="8497888" cy="4114800"/>
          </a:xfrm>
        </p:spPr>
        <p:txBody>
          <a:bodyPr/>
          <a:lstStyle/>
          <a:p>
            <a:pPr lvl="1" eaLnBrk="1" hangingPunct="1">
              <a:buFont typeface="Wingdings" pitchFamily="2" charset="2"/>
              <a:buNone/>
            </a:pPr>
            <a:r>
              <a:rPr lang="en-US" sz="3000" b="1" smtClean="0"/>
              <a:t>Morphine:		</a:t>
            </a:r>
            <a:r>
              <a:rPr lang="en-US" sz="3000" b="1" i="1" smtClean="0"/>
              <a:t>M, Miss Emma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3000" b="1" smtClean="0"/>
              <a:t>Hydromorphone	</a:t>
            </a:r>
            <a:r>
              <a:rPr lang="en-US" sz="3000" b="1" i="1" smtClean="0"/>
              <a:t>DLs (for Dilaudid)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3000" b="1" smtClean="0"/>
              <a:t>Oxycodone:		</a:t>
            </a:r>
            <a:r>
              <a:rPr lang="en-US" sz="3000" b="1" i="1" smtClean="0"/>
              <a:t>Percs (for Percocet), </a:t>
            </a:r>
            <a:br>
              <a:rPr lang="en-US" sz="3000" b="1" i="1" smtClean="0"/>
            </a:br>
            <a:r>
              <a:rPr lang="en-US" sz="3000" b="1" i="1" smtClean="0"/>
              <a:t>				Oxys (for OxyContin)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3000" b="1" smtClean="0"/>
              <a:t>Methadone:		</a:t>
            </a:r>
            <a:r>
              <a:rPr lang="en-US" sz="3000" b="1" i="1" smtClean="0"/>
              <a:t>Meth,</a:t>
            </a:r>
            <a:r>
              <a:rPr lang="en-US" sz="3000" b="1" smtClean="0"/>
              <a:t> </a:t>
            </a:r>
            <a:br>
              <a:rPr lang="en-US" sz="3000" b="1" smtClean="0"/>
            </a:br>
            <a:r>
              <a:rPr lang="en-US" sz="3000" b="1" smtClean="0"/>
              <a:t>				</a:t>
            </a:r>
            <a:r>
              <a:rPr lang="en-US" sz="3000" b="1" i="1" smtClean="0"/>
              <a:t>Done or Dolly’s </a:t>
            </a:r>
            <a:br>
              <a:rPr lang="en-US" sz="3000" b="1" i="1" smtClean="0"/>
            </a:br>
            <a:r>
              <a:rPr lang="en-US" sz="3000" b="1" i="1" smtClean="0"/>
              <a:t>				(for Dolophine)</a:t>
            </a:r>
          </a:p>
          <a:p>
            <a:pPr eaLnBrk="1" hangingPunct="1"/>
            <a:endParaRPr lang="en-US" i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7620000" cy="1452563"/>
          </a:xfrm>
        </p:spPr>
        <p:txBody>
          <a:bodyPr/>
          <a:lstStyle/>
          <a:p>
            <a:pPr eaLnBrk="1" hangingPunct="1"/>
            <a:r>
              <a:rPr lang="en-US" sz="2800" smtClean="0"/>
              <a:t>Lifetime Nonmedical Users of Selected Pain Relievers among Persons Aged 12 or Older: 2002 and 2003</a:t>
            </a: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0" y="0"/>
            <a:ext cx="4302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Times New Roman" pitchFamily="18" charset="0"/>
              </a:rPr>
              <a:t>Fig</a:t>
            </a:r>
          </a:p>
          <a:p>
            <a:r>
              <a:rPr lang="en-US" sz="1400" b="1">
                <a:latin typeface="Times New Roman" pitchFamily="18" charset="0"/>
              </a:rPr>
              <a:t>2.4</a:t>
            </a:r>
          </a:p>
        </p:txBody>
      </p:sp>
      <p:graphicFrame>
        <p:nvGraphicFramePr>
          <p:cNvPr id="21" name="Object 4"/>
          <p:cNvGraphicFramePr>
            <a:graphicFrameLocks noChangeAspect="1"/>
          </p:cNvGraphicFramePr>
          <p:nvPr/>
        </p:nvGraphicFramePr>
        <p:xfrm>
          <a:off x="493713" y="2024063"/>
          <a:ext cx="8280400" cy="3575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514600" y="2286000"/>
            <a:ext cx="426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latin typeface="Times New Roman" pitchFamily="18" charset="0"/>
              </a:rPr>
              <a:t>Numbers of Lifetime Users (in Millions)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100263" y="5410200"/>
            <a:ext cx="1330325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1600" b="1">
                <a:latin typeface="Times New Roman" pitchFamily="18" charset="0"/>
              </a:rPr>
              <a:t>Vicodin</a:t>
            </a:r>
            <a:r>
              <a:rPr lang="en-US" sz="1600" b="1" baseline="30000">
                <a:latin typeface="Times New Roman" pitchFamily="18" charset="0"/>
              </a:rPr>
              <a:t>®</a:t>
            </a:r>
            <a:r>
              <a:rPr lang="en-US" sz="1600" b="1">
                <a:latin typeface="Times New Roman" pitchFamily="18" charset="0"/>
              </a:rPr>
              <a:t>,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600" b="1">
                <a:latin typeface="Times New Roman" pitchFamily="18" charset="0"/>
              </a:rPr>
              <a:t>Lortab</a:t>
            </a:r>
            <a:r>
              <a:rPr lang="en-US" sz="1600" b="1" baseline="30000">
                <a:latin typeface="Times New Roman" pitchFamily="18" charset="0"/>
              </a:rPr>
              <a:t>®</a:t>
            </a:r>
            <a:r>
              <a:rPr lang="en-US" sz="1600" b="1">
                <a:latin typeface="Times New Roman" pitchFamily="18" charset="0"/>
              </a:rPr>
              <a:t>,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600" b="1">
                <a:latin typeface="Times New Roman" pitchFamily="18" charset="0"/>
              </a:rPr>
              <a:t>or Lorcet</a:t>
            </a:r>
            <a:r>
              <a:rPr lang="en-US" sz="1600" b="1" baseline="30000">
                <a:latin typeface="Times New Roman" pitchFamily="18" charset="0"/>
              </a:rPr>
              <a:t>®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079750" y="5410200"/>
            <a:ext cx="1514475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1600" b="1">
                <a:latin typeface="Times New Roman" pitchFamily="18" charset="0"/>
              </a:rPr>
              <a:t>Percocet</a:t>
            </a:r>
            <a:r>
              <a:rPr lang="en-US" sz="1600" b="1" baseline="30000">
                <a:latin typeface="Times New Roman" pitchFamily="18" charset="0"/>
              </a:rPr>
              <a:t>®</a:t>
            </a:r>
            <a:r>
              <a:rPr lang="en-US" sz="1600" b="1">
                <a:latin typeface="Times New Roman" pitchFamily="18" charset="0"/>
              </a:rPr>
              <a:t>,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600" b="1">
                <a:latin typeface="Times New Roman" pitchFamily="18" charset="0"/>
              </a:rPr>
              <a:t>Percodan</a:t>
            </a:r>
            <a:r>
              <a:rPr lang="en-US" sz="1600" b="1" baseline="30000">
                <a:latin typeface="Times New Roman" pitchFamily="18" charset="0"/>
              </a:rPr>
              <a:t>®</a:t>
            </a:r>
            <a:r>
              <a:rPr lang="en-US" sz="1600" b="1">
                <a:latin typeface="Times New Roman" pitchFamily="18" charset="0"/>
              </a:rPr>
              <a:t>,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600" b="1">
                <a:latin typeface="Times New Roman" pitchFamily="18" charset="0"/>
              </a:rPr>
              <a:t>or Tylox</a:t>
            </a:r>
            <a:r>
              <a:rPr lang="en-US" sz="1600" b="1" baseline="30000">
                <a:latin typeface="Times New Roman" pitchFamily="18" charset="0"/>
              </a:rPr>
              <a:t>®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4329113" y="5410200"/>
            <a:ext cx="119062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1600" b="1">
                <a:latin typeface="Times New Roman" pitchFamily="18" charset="0"/>
              </a:rPr>
              <a:t>Hydro-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600" b="1">
                <a:latin typeface="Times New Roman" pitchFamily="18" charset="0"/>
              </a:rPr>
              <a:t>codone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7553325" y="5410200"/>
            <a:ext cx="1235075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1600" b="1">
                <a:latin typeface="Times New Roman" pitchFamily="18" charset="0"/>
              </a:rPr>
              <a:t>Tramadol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2078038" y="2233613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r>
              <a:rPr lang="en-US" sz="1400" b="1">
                <a:solidFill>
                  <a:srgbClr val="FFFFFF"/>
                </a:solidFill>
                <a:latin typeface="Times New Roman" pitchFamily="18" charset="0"/>
                <a:sym typeface="Wingdings" pitchFamily="2" charset="2"/>
              </a:rPr>
              <a:t>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0" y="6400800"/>
            <a:ext cx="426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  <a:latin typeface="Times New Roman" pitchFamily="18" charset="0"/>
                <a:sym typeface="Wingdings" pitchFamily="2" charset="2"/>
              </a:rPr>
              <a:t>,  = Significant change 2002 to 2003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3113088" y="3603625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r>
              <a:rPr lang="en-US" sz="1400" b="1">
                <a:solidFill>
                  <a:srgbClr val="FFFFFF"/>
                </a:solidFill>
                <a:latin typeface="Times New Roman" pitchFamily="18" charset="0"/>
                <a:sym typeface="Wingdings" pitchFamily="2" charset="2"/>
              </a:rPr>
              <a:t>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4219575" y="4037013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r>
              <a:rPr lang="en-US" sz="1400" b="1">
                <a:solidFill>
                  <a:srgbClr val="FFFFFF"/>
                </a:solidFill>
                <a:latin typeface="Times New Roman" pitchFamily="18" charset="0"/>
                <a:sym typeface="Wingdings" pitchFamily="2" charset="2"/>
              </a:rPr>
              <a:t>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7337425" y="4849813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r>
              <a:rPr lang="en-US" sz="1400" b="1">
                <a:solidFill>
                  <a:srgbClr val="FFFFFF"/>
                </a:solidFill>
                <a:latin typeface="Times New Roman" pitchFamily="18" charset="0"/>
                <a:sym typeface="Wingdings" pitchFamily="2" charset="2"/>
              </a:rPr>
              <a:t>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6251575" y="4702175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r>
              <a:rPr lang="en-US" sz="1400" b="1">
                <a:solidFill>
                  <a:srgbClr val="FFFFFF"/>
                </a:solidFill>
                <a:latin typeface="Times New Roman" pitchFamily="18" charset="0"/>
                <a:sym typeface="Wingdings" pitchFamily="2" charset="2"/>
              </a:rPr>
              <a:t>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8407400" y="49530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r>
              <a:rPr lang="en-US" sz="1400" b="1">
                <a:solidFill>
                  <a:srgbClr val="FFFFFF"/>
                </a:solidFill>
                <a:latin typeface="Times New Roman" pitchFamily="18" charset="0"/>
                <a:sym typeface="Wingdings" pitchFamily="2" charset="2"/>
              </a:rPr>
              <a:t>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1208088" y="5410200"/>
            <a:ext cx="93662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>
                <a:latin typeface="Times New Roman" pitchFamily="18" charset="0"/>
              </a:rPr>
              <a:t>Any Pain Reliever</a:t>
            </a: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5168900" y="4473575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r>
              <a:rPr lang="en-US" sz="1400" b="1">
                <a:solidFill>
                  <a:srgbClr val="FFFFFF"/>
                </a:solidFill>
                <a:latin typeface="Times New Roman" pitchFamily="18" charset="0"/>
                <a:sym typeface="Wingdings" pitchFamily="2" charset="2"/>
              </a:rPr>
              <a:t>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5511800" y="5410200"/>
            <a:ext cx="9842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1600" b="1">
                <a:latin typeface="Times New Roman" pitchFamily="18" charset="0"/>
              </a:rPr>
              <a:t>Oxy-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600" b="1">
                <a:latin typeface="Times New Roman" pitchFamily="18" charset="0"/>
              </a:rPr>
              <a:t> Contin</a:t>
            </a:r>
            <a:r>
              <a:rPr lang="en-US" sz="1600" b="1" baseline="30000">
                <a:latin typeface="Times New Roman" pitchFamily="18" charset="0"/>
              </a:rPr>
              <a:t>®</a:t>
            </a: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6553200" y="5410200"/>
            <a:ext cx="1082675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1600" b="1">
                <a:latin typeface="Times New Roman" pitchFamily="18" charset="0"/>
              </a:rPr>
              <a:t>Methadone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“Pod of Pleasure”</a:t>
            </a:r>
          </a:p>
        </p:txBody>
      </p:sp>
      <p:pic>
        <p:nvPicPr>
          <p:cNvPr id="15363" name="Picture 5" descr="young girl harvest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71600" y="2133600"/>
            <a:ext cx="2905125" cy="4419600"/>
          </a:xfrm>
          <a:noFill/>
        </p:spPr>
      </p:pic>
      <p:pic>
        <p:nvPicPr>
          <p:cNvPr id="15364" name="Picture 8" descr="opium-pod of pleasure"/>
          <p:cNvPicPr>
            <a:picLocks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867400" y="1828800"/>
            <a:ext cx="2752725" cy="4117975"/>
          </a:xfrm>
          <a:noFill/>
        </p:spPr>
      </p:pic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2209800" y="5486400"/>
            <a:ext cx="381000" cy="5334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Line 12"/>
          <p:cNvSpPr>
            <a:spLocks noChangeShapeType="1"/>
          </p:cNvSpPr>
          <p:nvPr/>
        </p:nvSpPr>
        <p:spPr bwMode="auto">
          <a:xfrm flipV="1">
            <a:off x="2590800" y="1828800"/>
            <a:ext cx="3276600" cy="3657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7" name="Line 13"/>
          <p:cNvSpPr>
            <a:spLocks noChangeShapeType="1"/>
          </p:cNvSpPr>
          <p:nvPr/>
        </p:nvSpPr>
        <p:spPr bwMode="auto">
          <a:xfrm flipV="1">
            <a:off x="2590800" y="5943600"/>
            <a:ext cx="32766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Heroin 101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New production in South America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High purity/potency (smokeable)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Detoxification is of limited long-term efficacy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Most effective treatment for chronic users is Methadone Maintenance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Medications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Methadone, LAAM	Opioid Agonist Therapy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Buprenorphine		Partial Agonist Therapy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Naltrexone		Opioid Blockade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Heroin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Short acting opiate</a:t>
            </a:r>
          </a:p>
          <a:p>
            <a:pPr eaLnBrk="1" hangingPunct="1"/>
            <a:r>
              <a:rPr lang="en-US" sz="2800" smtClean="0"/>
              <a:t> Immediate effects:</a:t>
            </a:r>
          </a:p>
          <a:p>
            <a:pPr lvl="1" eaLnBrk="1" hangingPunct="1"/>
            <a:r>
              <a:rPr lang="en-US" sz="2400" smtClean="0"/>
              <a:t>Heroin crosses the blood-brain barrier</a:t>
            </a:r>
          </a:p>
          <a:p>
            <a:pPr lvl="1" eaLnBrk="1" hangingPunct="1"/>
            <a:r>
              <a:rPr lang="en-US" sz="2400" smtClean="0"/>
              <a:t>Heroin is converted to morphine and binds rapidly to opioid receptors</a:t>
            </a:r>
          </a:p>
          <a:p>
            <a:pPr lvl="1" eaLnBrk="1" hangingPunct="1"/>
            <a:r>
              <a:rPr lang="en-US" sz="2400" smtClean="0"/>
              <a:t>Causes euphoria</a:t>
            </a:r>
          </a:p>
          <a:p>
            <a:pPr lvl="1" eaLnBrk="1" hangingPunct="1"/>
            <a:r>
              <a:rPr lang="en-US" sz="2400" smtClean="0"/>
              <a:t>Pain relief</a:t>
            </a:r>
          </a:p>
          <a:p>
            <a:pPr lvl="1" eaLnBrk="1" hangingPunct="1"/>
            <a:r>
              <a:rPr lang="en-US" sz="2400" smtClean="0"/>
              <a:t>Flushing of the skin</a:t>
            </a:r>
          </a:p>
          <a:p>
            <a:pPr lvl="1" eaLnBrk="1" hangingPunct="1"/>
            <a:r>
              <a:rPr lang="en-US" sz="2400" smtClean="0"/>
              <a:t>Dry mouth</a:t>
            </a:r>
          </a:p>
          <a:p>
            <a:pPr lvl="1" eaLnBrk="1" hangingPunct="1"/>
            <a:r>
              <a:rPr lang="en-US" sz="2400" smtClean="0"/>
              <a:t>Heavy feeling in the extremities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Heroin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After initial effects:</a:t>
            </a:r>
          </a:p>
          <a:p>
            <a:pPr lvl="1" eaLnBrk="1" hangingPunct="1"/>
            <a:r>
              <a:rPr lang="en-US" smtClean="0"/>
              <a:t>Drowsy for several hours. </a:t>
            </a:r>
          </a:p>
          <a:p>
            <a:pPr lvl="1" eaLnBrk="1" hangingPunct="1"/>
            <a:r>
              <a:rPr lang="en-US" smtClean="0"/>
              <a:t>Clouded mental function</a:t>
            </a:r>
          </a:p>
          <a:p>
            <a:pPr lvl="1" eaLnBrk="1" hangingPunct="1"/>
            <a:r>
              <a:rPr lang="en-US" smtClean="0"/>
              <a:t>Slowed cardiac function </a:t>
            </a:r>
          </a:p>
          <a:p>
            <a:pPr lvl="1" eaLnBrk="1" hangingPunct="1"/>
            <a:r>
              <a:rPr lang="en-US" smtClean="0"/>
              <a:t>Slowed breathing</a:t>
            </a:r>
          </a:p>
          <a:p>
            <a:pPr lvl="2" eaLnBrk="1" hangingPunct="1"/>
            <a:r>
              <a:rPr lang="en-US" smtClean="0"/>
              <a:t>Death by respiratory failure (overdose)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Yih Ing 2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04800"/>
            <a:ext cx="8534400" cy="608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1143000" y="0"/>
            <a:ext cx="73152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r>
              <a:rPr lang="en-US" sz="2000" b="1">
                <a:solidFill>
                  <a:schemeClr val="tx2"/>
                </a:solidFill>
                <a:latin typeface="Arial" charset="0"/>
              </a:rPr>
              <a:t>40 Year Natural History</a:t>
            </a:r>
            <a:br>
              <a:rPr lang="en-US" sz="2000" b="1">
                <a:solidFill>
                  <a:schemeClr val="tx2"/>
                </a:solidFill>
                <a:latin typeface="Arial" charset="0"/>
              </a:rPr>
            </a:br>
            <a:r>
              <a:rPr lang="en-US" sz="2000" b="1">
                <a:solidFill>
                  <a:schemeClr val="tx2"/>
                </a:solidFill>
                <a:latin typeface="Arial" charset="0"/>
              </a:rPr>
              <a:t>of Heroin Addiction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69863" y="6172200"/>
            <a:ext cx="8974137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200" b="1">
                <a:latin typeface="Arial" charset="0"/>
              </a:rPr>
              <a:t>The natural history of narcotics addiction among a male sample (N = 581).  </a:t>
            </a:r>
          </a:p>
          <a:p>
            <a:r>
              <a:rPr lang="en-US" sz="1200" b="1">
                <a:latin typeface="Arial" charset="0"/>
              </a:rPr>
              <a:t>From: Yih-Ing, et. al., 2001. A 33-Year Follow-up of Narcotics Addicts.  Archives of General  Psychiatry, 58:503-508) </a:t>
            </a:r>
          </a:p>
        </p:txBody>
      </p:sp>
      <p:pic>
        <p:nvPicPr>
          <p:cNvPr id="41989" name="Picture 5" descr="HM00248_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2743200"/>
            <a:ext cx="114935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6" descr="IN01055_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2971800"/>
            <a:ext cx="974725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7815" name="AutoShape 7"/>
          <p:cNvSpPr>
            <a:spLocks noChangeArrowheads="1"/>
          </p:cNvSpPr>
          <p:nvPr/>
        </p:nvSpPr>
        <p:spPr bwMode="auto">
          <a:xfrm>
            <a:off x="7997825" y="3505200"/>
            <a:ext cx="1146175" cy="1212850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1" charset="0"/>
            </a:endParaRP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8153400" y="38862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48%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Pharmacology</a:t>
            </a:r>
          </a:p>
        </p:txBody>
      </p:sp>
      <p:sp>
        <p:nvSpPr>
          <p:cNvPr id="4301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8059738" cy="1143000"/>
          </a:xfrm>
        </p:spPr>
        <p:txBody>
          <a:bodyPr/>
          <a:lstStyle/>
          <a:p>
            <a:pPr eaLnBrk="1" hangingPunct="1"/>
            <a:r>
              <a:rPr lang="en-US" sz="5300" smtClean="0"/>
              <a:t>Endogenous Opioids</a:t>
            </a:r>
            <a:br>
              <a:rPr lang="en-US" sz="5300" smtClean="0"/>
            </a:br>
            <a:r>
              <a:rPr lang="en-US" sz="5300" smtClean="0"/>
              <a:t>and their Receptors</a:t>
            </a: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5619750" y="6069013"/>
            <a:ext cx="330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>
                <a:latin typeface="Helvetica" pitchFamily="34" charset="0"/>
              </a:rPr>
              <a:t>LaForge, Yuferov and Kreek, 2000</a:t>
            </a:r>
          </a:p>
        </p:txBody>
      </p:sp>
      <p:grpSp>
        <p:nvGrpSpPr>
          <p:cNvPr id="6149" name="Group 4"/>
          <p:cNvGrpSpPr>
            <a:grpSpLocks/>
          </p:cNvGrpSpPr>
          <p:nvPr/>
        </p:nvGrpSpPr>
        <p:grpSpPr bwMode="auto">
          <a:xfrm>
            <a:off x="4057650" y="2979738"/>
            <a:ext cx="4986338" cy="2684462"/>
            <a:chOff x="2619" y="1601"/>
            <a:chExt cx="3141" cy="1691"/>
          </a:xfrm>
        </p:grpSpPr>
        <p:graphicFrame>
          <p:nvGraphicFramePr>
            <p:cNvPr id="6146" name="Object 5"/>
            <p:cNvGraphicFramePr>
              <a:graphicFrameLocks noChangeAspect="1"/>
            </p:cNvGraphicFramePr>
            <p:nvPr/>
          </p:nvGraphicFramePr>
          <p:xfrm>
            <a:off x="2619" y="1609"/>
            <a:ext cx="3141" cy="1683"/>
          </p:xfrm>
          <a:graphic>
            <a:graphicData uri="http://schemas.openxmlformats.org/presentationml/2006/ole">
              <p:oleObj spid="_x0000_s6146" name="Image" r:id="rId3" imgW="1200609" imgH="642966" progId="Photoshop.Image.7">
                <p:embed/>
              </p:oleObj>
            </a:graphicData>
          </a:graphic>
        </p:graphicFrame>
        <p:sp>
          <p:nvSpPr>
            <p:cNvPr id="6157" name="Rectangle 6"/>
            <p:cNvSpPr>
              <a:spLocks noChangeArrowheads="1"/>
            </p:cNvSpPr>
            <p:nvPr/>
          </p:nvSpPr>
          <p:spPr bwMode="auto">
            <a:xfrm>
              <a:off x="2666" y="1998"/>
              <a:ext cx="575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1">
                  <a:latin typeface="Helvetica" pitchFamily="34" charset="0"/>
                </a:rPr>
                <a:t>Extracellular</a:t>
              </a:r>
            </a:p>
            <a:p>
              <a:pPr algn="ctr"/>
              <a:r>
                <a:rPr lang="en-US" sz="1200" b="1">
                  <a:latin typeface="Helvetica" pitchFamily="34" charset="0"/>
                </a:rPr>
                <a:t> fluid</a:t>
              </a:r>
            </a:p>
          </p:txBody>
        </p:sp>
        <p:sp>
          <p:nvSpPr>
            <p:cNvPr id="6158" name="Rectangle 7"/>
            <p:cNvSpPr>
              <a:spLocks noChangeArrowheads="1"/>
            </p:cNvSpPr>
            <p:nvPr/>
          </p:nvSpPr>
          <p:spPr bwMode="auto">
            <a:xfrm>
              <a:off x="2648" y="3005"/>
              <a:ext cx="51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FFFFFF"/>
                  </a:solidFill>
                  <a:latin typeface="Helvetica" pitchFamily="34" charset="0"/>
                </a:rPr>
                <a:t>cell interior</a:t>
              </a:r>
            </a:p>
          </p:txBody>
        </p:sp>
        <p:sp>
          <p:nvSpPr>
            <p:cNvPr id="6159" name="Rectangle 8"/>
            <p:cNvSpPr>
              <a:spLocks noChangeArrowheads="1"/>
            </p:cNvSpPr>
            <p:nvPr/>
          </p:nvSpPr>
          <p:spPr bwMode="white">
            <a:xfrm>
              <a:off x="2648" y="2640"/>
              <a:ext cx="67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Helvetica" pitchFamily="34" charset="0"/>
                </a:rPr>
                <a:t>cell membrane</a:t>
              </a:r>
              <a:endParaRPr lang="en-US" sz="1200" b="1">
                <a:latin typeface="Helvetica" pitchFamily="34" charset="0"/>
              </a:endParaRPr>
            </a:p>
          </p:txBody>
        </p:sp>
        <p:sp>
          <p:nvSpPr>
            <p:cNvPr id="6160" name="Rectangle 9"/>
            <p:cNvSpPr>
              <a:spLocks noChangeArrowheads="1"/>
            </p:cNvSpPr>
            <p:nvPr/>
          </p:nvSpPr>
          <p:spPr bwMode="white">
            <a:xfrm>
              <a:off x="5290" y="2238"/>
              <a:ext cx="35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600" b="1">
                  <a:solidFill>
                    <a:srgbClr val="000000"/>
                  </a:solidFill>
                  <a:latin typeface="Helvetica" pitchFamily="34" charset="0"/>
                </a:rPr>
                <a:t>AA identical in 3 receptors</a:t>
              </a:r>
            </a:p>
          </p:txBody>
        </p:sp>
        <p:sp>
          <p:nvSpPr>
            <p:cNvPr id="6161" name="Rectangle 10"/>
            <p:cNvSpPr>
              <a:spLocks noChangeArrowheads="1"/>
            </p:cNvSpPr>
            <p:nvPr/>
          </p:nvSpPr>
          <p:spPr bwMode="white">
            <a:xfrm>
              <a:off x="5290" y="2385"/>
              <a:ext cx="34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1">
                  <a:solidFill>
                    <a:srgbClr val="000000"/>
                  </a:solidFill>
                  <a:latin typeface="Helvetica" pitchFamily="34" charset="0"/>
                </a:rPr>
                <a:t>AA identical in </a:t>
              </a:r>
            </a:p>
            <a:p>
              <a:r>
                <a:rPr lang="en-US" sz="600" b="1">
                  <a:solidFill>
                    <a:srgbClr val="000000"/>
                  </a:solidFill>
                  <a:latin typeface="Helvetica" pitchFamily="34" charset="0"/>
                </a:rPr>
                <a:t>2 receptors</a:t>
              </a:r>
            </a:p>
          </p:txBody>
        </p:sp>
        <p:sp>
          <p:nvSpPr>
            <p:cNvPr id="6162" name="Rectangle 11"/>
            <p:cNvSpPr>
              <a:spLocks noChangeArrowheads="1"/>
            </p:cNvSpPr>
            <p:nvPr/>
          </p:nvSpPr>
          <p:spPr bwMode="white">
            <a:xfrm>
              <a:off x="5290" y="2554"/>
              <a:ext cx="33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1">
                  <a:solidFill>
                    <a:srgbClr val="000000"/>
                  </a:solidFill>
                  <a:latin typeface="Helvetica" pitchFamily="34" charset="0"/>
                </a:rPr>
                <a:t>AA different in </a:t>
              </a:r>
            </a:p>
            <a:p>
              <a:r>
                <a:rPr lang="en-US" sz="600" b="1">
                  <a:solidFill>
                    <a:srgbClr val="000000"/>
                  </a:solidFill>
                  <a:latin typeface="Helvetica" pitchFamily="34" charset="0"/>
                </a:rPr>
                <a:t>3 receptors</a:t>
              </a:r>
            </a:p>
          </p:txBody>
        </p:sp>
        <p:sp>
          <p:nvSpPr>
            <p:cNvPr id="6163" name="Rectangle 12"/>
            <p:cNvSpPr>
              <a:spLocks noChangeArrowheads="1"/>
            </p:cNvSpPr>
            <p:nvPr/>
          </p:nvSpPr>
          <p:spPr bwMode="auto">
            <a:xfrm>
              <a:off x="3555" y="3144"/>
              <a:ext cx="28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FFFFFF"/>
                  </a:solidFill>
                  <a:latin typeface="Helvetica" pitchFamily="34" charset="0"/>
                </a:rPr>
                <a:t>HOOC</a:t>
              </a:r>
            </a:p>
          </p:txBody>
        </p:sp>
        <p:sp>
          <p:nvSpPr>
            <p:cNvPr id="6164" name="Rectangle 13"/>
            <p:cNvSpPr>
              <a:spLocks noChangeArrowheads="1"/>
            </p:cNvSpPr>
            <p:nvPr/>
          </p:nvSpPr>
          <p:spPr bwMode="auto">
            <a:xfrm>
              <a:off x="3009" y="1730"/>
              <a:ext cx="147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200" b="1">
                  <a:solidFill>
                    <a:srgbClr val="FFFFFF"/>
                  </a:solidFill>
                  <a:latin typeface="Helvetica" pitchFamily="34" charset="0"/>
                </a:rPr>
                <a:t>H</a:t>
              </a:r>
              <a:r>
                <a:rPr lang="en-US" sz="1200" b="1" baseline="-25000">
                  <a:solidFill>
                    <a:srgbClr val="FFFFFF"/>
                  </a:solidFill>
                  <a:latin typeface="Helvetica" pitchFamily="34" charset="0"/>
                </a:rPr>
                <a:t>2</a:t>
              </a:r>
              <a:r>
                <a:rPr lang="en-US" sz="1200" b="1">
                  <a:solidFill>
                    <a:srgbClr val="FFFFFF"/>
                  </a:solidFill>
                  <a:latin typeface="Helvetica" pitchFamily="34" charset="0"/>
                </a:rPr>
                <a:t>N</a:t>
              </a:r>
              <a:br>
                <a:rPr lang="en-US" sz="1200" b="1">
                  <a:solidFill>
                    <a:srgbClr val="FFFFFF"/>
                  </a:solidFill>
                  <a:latin typeface="Helvetica" pitchFamily="34" charset="0"/>
                </a:rPr>
              </a:br>
              <a:endParaRPr lang="en-US" sz="1200" b="1">
                <a:solidFill>
                  <a:srgbClr val="FFFFFF"/>
                </a:solidFill>
                <a:latin typeface="Helvetica" pitchFamily="34" charset="0"/>
              </a:endParaRPr>
            </a:p>
          </p:txBody>
        </p:sp>
        <p:sp>
          <p:nvSpPr>
            <p:cNvPr id="6165" name="Rectangle 14"/>
            <p:cNvSpPr>
              <a:spLocks noChangeArrowheads="1"/>
            </p:cNvSpPr>
            <p:nvPr/>
          </p:nvSpPr>
          <p:spPr bwMode="auto">
            <a:xfrm>
              <a:off x="3923" y="1988"/>
              <a:ext cx="5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200" b="1">
                  <a:solidFill>
                    <a:srgbClr val="FFFFFF"/>
                  </a:solidFill>
                  <a:latin typeface="Helvetica" pitchFamily="34" charset="0"/>
                </a:rPr>
                <a:t>S</a:t>
              </a:r>
            </a:p>
          </p:txBody>
        </p:sp>
        <p:sp>
          <p:nvSpPr>
            <p:cNvPr id="6166" name="Rectangle 15"/>
            <p:cNvSpPr>
              <a:spLocks noChangeArrowheads="1"/>
            </p:cNvSpPr>
            <p:nvPr/>
          </p:nvSpPr>
          <p:spPr bwMode="auto">
            <a:xfrm>
              <a:off x="3923" y="2281"/>
              <a:ext cx="5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200" b="1">
                  <a:solidFill>
                    <a:srgbClr val="FFFFFF"/>
                  </a:solidFill>
                  <a:latin typeface="Helvetica" pitchFamily="34" charset="0"/>
                </a:rPr>
                <a:t>S</a:t>
              </a:r>
            </a:p>
          </p:txBody>
        </p:sp>
        <p:sp>
          <p:nvSpPr>
            <p:cNvPr id="6167" name="Rectangle 16"/>
            <p:cNvSpPr>
              <a:spLocks noChangeArrowheads="1"/>
            </p:cNvSpPr>
            <p:nvPr/>
          </p:nvSpPr>
          <p:spPr bwMode="auto">
            <a:xfrm>
              <a:off x="3384" y="1601"/>
              <a:ext cx="5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latin typeface="Helvetica" pitchFamily="34" charset="0"/>
                  <a:sym typeface="Symbol" pitchFamily="18" charset="2"/>
                </a:rPr>
                <a:t></a:t>
              </a:r>
            </a:p>
          </p:txBody>
        </p:sp>
        <p:sp>
          <p:nvSpPr>
            <p:cNvPr id="6168" name="Rectangle 17"/>
            <p:cNvSpPr>
              <a:spLocks noChangeArrowheads="1"/>
            </p:cNvSpPr>
            <p:nvPr/>
          </p:nvSpPr>
          <p:spPr bwMode="auto">
            <a:xfrm>
              <a:off x="4154" y="1601"/>
              <a:ext cx="5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latin typeface="Helvetica" pitchFamily="34" charset="0"/>
                  <a:sym typeface="Symbol" pitchFamily="18" charset="2"/>
                </a:rPr>
                <a:t></a:t>
              </a:r>
            </a:p>
          </p:txBody>
        </p:sp>
        <p:sp>
          <p:nvSpPr>
            <p:cNvPr id="6169" name="Rectangle 18"/>
            <p:cNvSpPr>
              <a:spLocks noChangeArrowheads="1"/>
            </p:cNvSpPr>
            <p:nvPr/>
          </p:nvSpPr>
          <p:spPr bwMode="auto">
            <a:xfrm>
              <a:off x="3680" y="1601"/>
              <a:ext cx="5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latin typeface="Helvetica" pitchFamily="34" charset="0"/>
                  <a:sym typeface="Symbol" pitchFamily="18" charset="2"/>
                </a:rPr>
                <a:t></a:t>
              </a:r>
            </a:p>
          </p:txBody>
        </p:sp>
      </p:grpSp>
      <p:grpSp>
        <p:nvGrpSpPr>
          <p:cNvPr id="6150" name="Group 19"/>
          <p:cNvGrpSpPr>
            <a:grpSpLocks/>
          </p:cNvGrpSpPr>
          <p:nvPr/>
        </p:nvGrpSpPr>
        <p:grpSpPr bwMode="auto">
          <a:xfrm>
            <a:off x="228600" y="2971800"/>
            <a:ext cx="3805238" cy="2774950"/>
            <a:chOff x="0" y="1095"/>
            <a:chExt cx="2397" cy="1748"/>
          </a:xfrm>
        </p:grpSpPr>
        <p:sp>
          <p:nvSpPr>
            <p:cNvPr id="6151" name="Text Box 20"/>
            <p:cNvSpPr txBox="1">
              <a:spLocks noChangeArrowheads="1"/>
            </p:cNvSpPr>
            <p:nvPr/>
          </p:nvSpPr>
          <p:spPr bwMode="auto">
            <a:xfrm>
              <a:off x="42" y="1472"/>
              <a:ext cx="1507" cy="1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336800" indent="-2336800" eaLnBrk="1" hangingPunct="1">
                <a:spcBef>
                  <a:spcPct val="50000"/>
                </a:spcBef>
              </a:pPr>
              <a:r>
                <a:rPr lang="en-US" b="1">
                  <a:solidFill>
                    <a:schemeClr val="tx2"/>
                  </a:solidFill>
                  <a:latin typeface="Helvetica" pitchFamily="34" charset="0"/>
                </a:rPr>
                <a:t>Opioid Classes</a:t>
              </a:r>
            </a:p>
            <a:p>
              <a:pPr marL="2336800" indent="-2336800" eaLnBrk="1" hangingPunct="1">
                <a:spcBef>
                  <a:spcPct val="50000"/>
                </a:spcBef>
              </a:pPr>
              <a:r>
                <a:rPr lang="en-US" b="1">
                  <a:latin typeface="Helvetica" pitchFamily="34" charset="0"/>
                </a:rPr>
                <a:t>Endorphins</a:t>
              </a:r>
            </a:p>
            <a:p>
              <a:pPr marL="2336800" indent="-2336800" eaLnBrk="1" hangingPunct="1">
                <a:spcBef>
                  <a:spcPct val="50000"/>
                </a:spcBef>
              </a:pPr>
              <a:r>
                <a:rPr lang="en-US" b="1">
                  <a:latin typeface="Helvetica" pitchFamily="34" charset="0"/>
                </a:rPr>
                <a:t>Enkephalins</a:t>
              </a:r>
            </a:p>
            <a:p>
              <a:pPr marL="2336800" indent="-2336800" eaLnBrk="1" hangingPunct="1">
                <a:spcBef>
                  <a:spcPct val="50000"/>
                </a:spcBef>
              </a:pPr>
              <a:r>
                <a:rPr lang="en-US" b="1">
                  <a:latin typeface="Helvetica" pitchFamily="34" charset="0"/>
                </a:rPr>
                <a:t>Dynorphins</a:t>
              </a:r>
            </a:p>
            <a:p>
              <a:pPr marL="2336800" indent="-2336800" eaLnBrk="1" hangingPunct="1">
                <a:spcBef>
                  <a:spcPct val="50000"/>
                </a:spcBef>
              </a:pPr>
              <a:r>
                <a:rPr lang="en-US" b="1">
                  <a:latin typeface="Helvetica" pitchFamily="34" charset="0"/>
                </a:rPr>
                <a:t>Endomorphins (?)</a:t>
              </a:r>
              <a:endParaRPr lang="en-US" b="1" u="sng">
                <a:latin typeface="Helvetica" pitchFamily="34" charset="0"/>
              </a:endParaRPr>
            </a:p>
          </p:txBody>
        </p:sp>
        <p:sp>
          <p:nvSpPr>
            <p:cNvPr id="6152" name="Text Box 21"/>
            <p:cNvSpPr txBox="1">
              <a:spLocks noChangeArrowheads="1"/>
            </p:cNvSpPr>
            <p:nvPr/>
          </p:nvSpPr>
          <p:spPr bwMode="auto">
            <a:xfrm>
              <a:off x="1552" y="1131"/>
              <a:ext cx="845" cy="1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chemeClr val="tx2"/>
                  </a:solidFill>
                  <a:latin typeface="Helvetica" pitchFamily="34" charset="0"/>
                </a:rPr>
                <a:t>Opioid</a:t>
              </a:r>
              <a:br>
                <a:rPr lang="en-US" b="1">
                  <a:solidFill>
                    <a:schemeClr val="tx2"/>
                  </a:solidFill>
                  <a:latin typeface="Helvetica" pitchFamily="34" charset="0"/>
                </a:rPr>
              </a:br>
              <a:r>
                <a:rPr lang="en-US" b="1">
                  <a:solidFill>
                    <a:schemeClr val="tx2"/>
                  </a:solidFill>
                  <a:latin typeface="Helvetica" pitchFamily="34" charset="0"/>
                </a:rPr>
                <a:t>Receptor</a:t>
              </a:r>
              <a:br>
                <a:rPr lang="en-US" b="1">
                  <a:solidFill>
                    <a:schemeClr val="tx2"/>
                  </a:solidFill>
                  <a:latin typeface="Helvetica" pitchFamily="34" charset="0"/>
                </a:rPr>
              </a:br>
              <a:r>
                <a:rPr lang="en-US" b="1">
                  <a:solidFill>
                    <a:schemeClr val="tx2"/>
                  </a:solidFill>
                  <a:latin typeface="Helvetica" pitchFamily="34" charset="0"/>
                </a:rPr>
                <a:t>Types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b="1">
                  <a:latin typeface="Helvetica" pitchFamily="34" charset="0"/>
                </a:rPr>
                <a:t>Mu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b="1">
                  <a:latin typeface="Helvetica" pitchFamily="34" charset="0"/>
                </a:rPr>
                <a:t>Delta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b="1">
                  <a:latin typeface="Helvetica" pitchFamily="34" charset="0"/>
                </a:rPr>
                <a:t>Kappa</a:t>
              </a:r>
            </a:p>
          </p:txBody>
        </p:sp>
        <p:grpSp>
          <p:nvGrpSpPr>
            <p:cNvPr id="6153" name="Group 22"/>
            <p:cNvGrpSpPr>
              <a:grpSpLocks/>
            </p:cNvGrpSpPr>
            <p:nvPr/>
          </p:nvGrpSpPr>
          <p:grpSpPr bwMode="auto">
            <a:xfrm>
              <a:off x="0" y="1095"/>
              <a:ext cx="2322" cy="1748"/>
              <a:chOff x="0" y="1095"/>
              <a:chExt cx="2322" cy="1748"/>
            </a:xfrm>
          </p:grpSpPr>
          <p:sp>
            <p:nvSpPr>
              <p:cNvPr id="6154" name="Line 23"/>
              <p:cNvSpPr>
                <a:spLocks noChangeShapeType="1"/>
              </p:cNvSpPr>
              <p:nvPr/>
            </p:nvSpPr>
            <p:spPr bwMode="auto">
              <a:xfrm>
                <a:off x="0" y="1719"/>
                <a:ext cx="2319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5" name="Line 24"/>
              <p:cNvSpPr>
                <a:spLocks noChangeShapeType="1"/>
              </p:cNvSpPr>
              <p:nvPr/>
            </p:nvSpPr>
            <p:spPr bwMode="auto">
              <a:xfrm>
                <a:off x="1490" y="1095"/>
                <a:ext cx="0" cy="174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6" name="Rectangle 25"/>
              <p:cNvSpPr>
                <a:spLocks noChangeArrowheads="1"/>
              </p:cNvSpPr>
              <p:nvPr/>
            </p:nvSpPr>
            <p:spPr bwMode="auto">
              <a:xfrm>
                <a:off x="0" y="1097"/>
                <a:ext cx="2322" cy="1746"/>
              </a:xfrm>
              <a:prstGeom prst="rect">
                <a:avLst/>
              </a:prstGeom>
              <a:noFill/>
              <a:ln w="2857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Opioids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Naturally Occurring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Opium, Tincture of Opium (Laudanum), Camphorated Tincture of Opium (Paregoric)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Semi-Synthetic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Hydromophone (Dilaudid), Oxycodone (Percodan, Oxycontin), diacetylmorphine (heroin).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Synthetic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Meperidine (Demerol), pentazocine (Talwin), methadone (Dolophine), propoxyphene (Darvon)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Opiates:  Receptor Locations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3817937" cy="4114800"/>
          </a:xfrm>
        </p:spPr>
        <p:txBody>
          <a:bodyPr/>
          <a:lstStyle/>
          <a:p>
            <a:pPr eaLnBrk="1" hangingPunct="1"/>
            <a:r>
              <a:rPr lang="en-US" smtClean="0"/>
              <a:t>Limbic System</a:t>
            </a:r>
            <a:br>
              <a:rPr lang="en-US" smtClean="0"/>
            </a:br>
            <a:endParaRPr lang="en-US" smtClean="0"/>
          </a:p>
          <a:p>
            <a:pPr eaLnBrk="1" hangingPunct="1"/>
            <a:r>
              <a:rPr lang="en-US" smtClean="0"/>
              <a:t>Central Thalamus, substantia gelatinosa (spinal cord)</a:t>
            </a:r>
          </a:p>
          <a:p>
            <a:pPr eaLnBrk="1" hangingPunct="1"/>
            <a:r>
              <a:rPr lang="en-US" smtClean="0"/>
              <a:t>Solitary nuclei</a:t>
            </a:r>
          </a:p>
          <a:p>
            <a:pPr eaLnBrk="1" hangingPunct="1"/>
            <a:r>
              <a:rPr lang="en-US" smtClean="0"/>
              <a:t>Hypothalamus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43463" y="2017713"/>
            <a:ext cx="4111625" cy="4114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b="0" smtClean="0"/>
              <a:t>Regulation of emotion, Euphoria.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b="0" smtClean="0"/>
              <a:t>Pain regulation, Analgesia</a:t>
            </a:r>
            <a:br>
              <a:rPr lang="en-US" b="0" smtClean="0"/>
            </a:b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>Decreased cough reflex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b="0" smtClean="0"/>
              <a:t>Decreased sexual drive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Opioid Receptors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43000" y="1905000"/>
          <a:ext cx="7696200" cy="4541601"/>
        </p:xfrm>
        <a:graphic>
          <a:graphicData uri="http://schemas.openxmlformats.org/drawingml/2006/table">
            <a:tbl>
              <a:tblPr/>
              <a:tblGrid>
                <a:gridCol w="838200"/>
                <a:gridCol w="685800"/>
                <a:gridCol w="2743200"/>
                <a:gridCol w="34290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Receptor</a:t>
                      </a:r>
                    </a:p>
                  </a:txBody>
                  <a:tcPr marL="27250" marR="27250" marT="13625" marB="13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Subtypes</a:t>
                      </a:r>
                    </a:p>
                  </a:txBody>
                  <a:tcPr marL="27250" marR="27250" marT="13625" marB="13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Location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27250" marR="27250" marT="13625" marB="13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Function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27250" marR="27250" marT="13625" marB="13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8566">
                <a:tc>
                  <a:txBody>
                    <a:bodyPr/>
                    <a:lstStyle/>
                    <a:p>
                      <a:r>
                        <a:rPr lang="en-US" sz="1200" u="none">
                          <a:solidFill>
                            <a:schemeClr val="tx1"/>
                          </a:solidFill>
                          <a:hlinkClick r:id="rId2" tooltip="Delta Opioid receptor"/>
                        </a:rPr>
                        <a:t>delta (</a:t>
                      </a:r>
                      <a:r>
                        <a:rPr lang="el-GR" sz="1200" u="none">
                          <a:solidFill>
                            <a:schemeClr val="tx1"/>
                          </a:solidFill>
                          <a:hlinkClick r:id="rId2" tooltip="Delta Opioid receptor"/>
                        </a:rPr>
                        <a:t>δ)</a:t>
                      </a:r>
                      <a:r>
                        <a:rPr lang="el-GR" sz="1200" u="none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l-GR" sz="1200" u="none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u="none">
                          <a:solidFill>
                            <a:schemeClr val="tx1"/>
                          </a:solidFill>
                        </a:rPr>
                        <a:t>OP</a:t>
                      </a:r>
                      <a:r>
                        <a:rPr lang="en-US" sz="1200" u="none" baseline="-2500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1200" u="none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u="none" baseline="30000">
                          <a:solidFill>
                            <a:schemeClr val="tx1"/>
                          </a:solidFill>
                        </a:rPr>
                        <a:t>(I)</a:t>
                      </a:r>
                      <a:endParaRPr lang="en-US" sz="1200" u="none">
                        <a:solidFill>
                          <a:schemeClr val="tx1"/>
                        </a:solidFill>
                      </a:endParaRPr>
                    </a:p>
                  </a:txBody>
                  <a:tcPr marL="27250" marR="27250" marT="13625" marB="13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u="none">
                          <a:solidFill>
                            <a:schemeClr val="tx1"/>
                          </a:solidFill>
                        </a:rPr>
                        <a:t>δ</a:t>
                      </a:r>
                      <a:r>
                        <a:rPr lang="el-GR" sz="1200" u="none" baseline="-2500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l-GR" sz="1200" u="none">
                          <a:solidFill>
                            <a:schemeClr val="tx1"/>
                          </a:solidFill>
                        </a:rPr>
                        <a:t>, δ</a:t>
                      </a:r>
                      <a:r>
                        <a:rPr lang="el-GR" sz="1200" u="none" baseline="-2500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l-GR" sz="1200" u="none">
                        <a:solidFill>
                          <a:schemeClr val="tx1"/>
                        </a:solidFill>
                      </a:endParaRPr>
                    </a:p>
                  </a:txBody>
                  <a:tcPr marL="27250" marR="27250" marT="13625" marB="13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hlinkClick r:id="rId3" tooltip="Brain"/>
                        </a:rPr>
                        <a:t>Brain</a:t>
                      </a:r>
                      <a:r>
                        <a:rPr lang="en-US" sz="1200" u="none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hlinkClick r:id="rId4" tooltip="Pons"/>
                        </a:rPr>
                        <a:t>pontine</a:t>
                      </a:r>
                      <a:r>
                        <a:rPr lang="en-US" sz="1200" u="none" dirty="0">
                          <a:solidFill>
                            <a:schemeClr val="tx1"/>
                          </a:solidFill>
                        </a:rPr>
                        <a:t> nuclei</a:t>
                      </a:r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hlinkClick r:id="rId5" tooltip="Amygdala"/>
                        </a:rPr>
                        <a:t>amygdala</a:t>
                      </a:r>
                      <a:endParaRPr lang="en-US" sz="1200" u="none" dirty="0">
                        <a:solidFill>
                          <a:schemeClr val="tx1"/>
                        </a:solidFill>
                      </a:endParaRPr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hlinkClick r:id="rId6" tooltip="Olfactory bulbs"/>
                        </a:rPr>
                        <a:t>olfactory bulbs</a:t>
                      </a:r>
                      <a:endParaRPr lang="en-US" sz="1200" u="none" dirty="0">
                        <a:solidFill>
                          <a:schemeClr val="tx1"/>
                        </a:solidFill>
                      </a:endParaRPr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</a:rPr>
                        <a:t>deep </a:t>
                      </a:r>
                      <a:r>
                        <a:rPr lang="en-US" sz="1200" u="none" dirty="0">
                          <a:solidFill>
                            <a:schemeClr val="tx1"/>
                          </a:solidFill>
                          <a:hlinkClick r:id="rId7" tooltip="Cerebral cortex"/>
                        </a:rPr>
                        <a:t>cortex</a:t>
                      </a:r>
                      <a:endParaRPr lang="en-US" sz="1200" u="none" dirty="0">
                        <a:solidFill>
                          <a:schemeClr val="tx1"/>
                        </a:solidFill>
                      </a:endParaRPr>
                    </a:p>
                  </a:txBody>
                  <a:tcPr marL="27250" marR="27250" marT="13625" marB="13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hlinkClick r:id="rId8" tooltip="Analgesia"/>
                        </a:rPr>
                        <a:t>analgesia</a:t>
                      </a:r>
                      <a:endParaRPr lang="en-US" sz="1200" u="none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hlinkClick r:id="rId9" tooltip="Antidepressant"/>
                        </a:rPr>
                        <a:t>antidepressant</a:t>
                      </a:r>
                      <a:r>
                        <a:rPr lang="en-US" sz="1200" u="none" dirty="0">
                          <a:solidFill>
                            <a:schemeClr val="tx1"/>
                          </a:solidFill>
                        </a:rPr>
                        <a:t> effects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hlinkClick r:id="rId10" tooltip="Physical dependence"/>
                        </a:rPr>
                        <a:t>physical dependence</a:t>
                      </a:r>
                      <a:endParaRPr lang="en-US" sz="1200" u="none" dirty="0">
                        <a:solidFill>
                          <a:schemeClr val="tx1"/>
                        </a:solidFill>
                      </a:endParaRPr>
                    </a:p>
                  </a:txBody>
                  <a:tcPr marL="27250" marR="27250" marT="13625" marB="13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659">
                <a:tc>
                  <a:txBody>
                    <a:bodyPr/>
                    <a:lstStyle/>
                    <a:p>
                      <a:r>
                        <a:rPr lang="en-US" sz="1200" u="none">
                          <a:solidFill>
                            <a:schemeClr val="tx1"/>
                          </a:solidFill>
                          <a:hlinkClick r:id="rId11" tooltip="Kappa Opioid receptor"/>
                        </a:rPr>
                        <a:t>kappa (</a:t>
                      </a:r>
                      <a:r>
                        <a:rPr lang="el-GR" sz="1200" u="none">
                          <a:solidFill>
                            <a:schemeClr val="tx1"/>
                          </a:solidFill>
                          <a:hlinkClick r:id="rId11" tooltip="Kappa Opioid receptor"/>
                        </a:rPr>
                        <a:t>κ)</a:t>
                      </a:r>
                      <a:r>
                        <a:rPr lang="el-GR" sz="1200" u="none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l-GR" sz="1200" u="none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u="none">
                          <a:solidFill>
                            <a:schemeClr val="tx1"/>
                          </a:solidFill>
                        </a:rPr>
                        <a:t>OP</a:t>
                      </a:r>
                      <a:r>
                        <a:rPr lang="en-US" sz="1200" u="none" baseline="-2500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200" u="none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u="none" baseline="30000">
                          <a:solidFill>
                            <a:schemeClr val="tx1"/>
                          </a:solidFill>
                        </a:rPr>
                        <a:t>(I)</a:t>
                      </a:r>
                      <a:endParaRPr lang="en-US" sz="1200" u="none">
                        <a:solidFill>
                          <a:schemeClr val="tx1"/>
                        </a:solidFill>
                      </a:endParaRPr>
                    </a:p>
                  </a:txBody>
                  <a:tcPr marL="27250" marR="27250" marT="13625" marB="13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u="none">
                          <a:solidFill>
                            <a:schemeClr val="tx1"/>
                          </a:solidFill>
                        </a:rPr>
                        <a:t>κ</a:t>
                      </a:r>
                      <a:r>
                        <a:rPr lang="el-GR" sz="1200" u="none" baseline="-2500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l-GR" sz="1200" u="none">
                          <a:solidFill>
                            <a:schemeClr val="tx1"/>
                          </a:solidFill>
                        </a:rPr>
                        <a:t>, κ</a:t>
                      </a:r>
                      <a:r>
                        <a:rPr lang="el-GR" sz="1200" u="none" baseline="-2500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l-GR" sz="1200" u="none">
                          <a:solidFill>
                            <a:schemeClr val="tx1"/>
                          </a:solidFill>
                        </a:rPr>
                        <a:t>, κ</a:t>
                      </a:r>
                      <a:r>
                        <a:rPr lang="el-GR" sz="1200" u="none" baseline="-2500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l-GR" sz="1200" u="none">
                        <a:solidFill>
                          <a:schemeClr val="tx1"/>
                        </a:solidFill>
                      </a:endParaRPr>
                    </a:p>
                  </a:txBody>
                  <a:tcPr marL="27250" marR="27250" marT="13625" marB="13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hlinkClick r:id="rId3" tooltip="Brain"/>
                        </a:rPr>
                        <a:t>Brain</a:t>
                      </a:r>
                      <a:r>
                        <a:rPr lang="en-US" sz="1200" u="none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hlinkClick r:id="rId12" tooltip="Hypothalamus"/>
                        </a:rPr>
                        <a:t>hypothalamus</a:t>
                      </a:r>
                      <a:endParaRPr lang="en-US" sz="1200" u="none" dirty="0">
                        <a:solidFill>
                          <a:schemeClr val="tx1"/>
                        </a:solidFill>
                      </a:endParaRPr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hlinkClick r:id="rId13" tooltip="Periaqueductal gray"/>
                        </a:rPr>
                        <a:t>periaqueductal gray</a:t>
                      </a:r>
                      <a:endParaRPr lang="en-US" sz="1200" u="none" dirty="0">
                        <a:solidFill>
                          <a:schemeClr val="tx1"/>
                        </a:solidFill>
                      </a:endParaRPr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en-US" sz="1200" u="none" dirty="0" smtClean="0">
                          <a:solidFill>
                            <a:schemeClr val="tx1"/>
                          </a:solidFill>
                          <a:hlinkClick r:id="rId14" tooltip="Spinal cord"/>
                        </a:rPr>
                        <a:t>C</a:t>
                      </a:r>
                      <a:r>
                        <a:rPr lang="en-US" sz="1200" u="none" dirty="0" smtClean="0">
                          <a:solidFill>
                            <a:schemeClr val="tx1"/>
                          </a:solidFill>
                          <a:hlinkClick r:id="rId15" tooltip="Claustrum"/>
                        </a:rPr>
                        <a:t>laustrum</a:t>
                      </a:r>
                      <a:endParaRPr lang="en-US" sz="1200" u="none" dirty="0">
                        <a:solidFill>
                          <a:schemeClr val="tx1"/>
                        </a:solidFill>
                      </a:endParaRPr>
                    </a:p>
                    <a:p>
                      <a:pPr lvl="0">
                        <a:buFont typeface="Arial"/>
                        <a:buChar char="•"/>
                      </a:pPr>
                      <a:r>
                        <a:rPr lang="en-US" sz="1200" u="none" dirty="0" smtClean="0">
                          <a:solidFill>
                            <a:schemeClr val="tx1"/>
                          </a:solidFill>
                          <a:hlinkClick r:id="rId14" tooltip="Spinal cord"/>
                        </a:rPr>
                        <a:t>Spinal </a:t>
                      </a:r>
                      <a:r>
                        <a:rPr lang="en-US" sz="1200" u="none" dirty="0">
                          <a:solidFill>
                            <a:schemeClr val="tx1"/>
                          </a:solidFill>
                          <a:hlinkClick r:id="rId14" tooltip="Spinal cord"/>
                        </a:rPr>
                        <a:t>cord</a:t>
                      </a:r>
                      <a:r>
                        <a:rPr lang="en-US" sz="1200" u="none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en-US" sz="1200" u="none" dirty="0" err="1">
                          <a:solidFill>
                            <a:schemeClr val="tx1"/>
                          </a:solidFill>
                          <a:hlinkClick r:id="rId16" tooltip="Substantia gelatinosa"/>
                        </a:rPr>
                        <a:t>substantia</a:t>
                      </a:r>
                      <a:r>
                        <a:rPr lang="en-US" sz="1200" u="none" dirty="0">
                          <a:solidFill>
                            <a:schemeClr val="tx1"/>
                          </a:solidFill>
                          <a:hlinkClick r:id="rId16" tooltip="Substantia gelatinosa"/>
                        </a:rPr>
                        <a:t> gelatinosa</a:t>
                      </a:r>
                      <a:endParaRPr lang="en-US" sz="1200" u="none" dirty="0">
                        <a:solidFill>
                          <a:schemeClr val="tx1"/>
                        </a:solidFill>
                      </a:endParaRPr>
                    </a:p>
                  </a:txBody>
                  <a:tcPr marL="27250" marR="27250" marT="13625" marB="13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</a:rPr>
                        <a:t>Spinal analgesia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200" u="none" baseline="0" dirty="0">
                          <a:solidFill>
                            <a:schemeClr val="tx1"/>
                          </a:solidFill>
                          <a:latin typeface="Tahoma" pitchFamily="34" charset="0"/>
                          <a:hlinkClick r:id="rId17" tooltip="Sedation"/>
                        </a:rPr>
                        <a:t>sedation</a:t>
                      </a:r>
                      <a:endParaRPr lang="en-US" sz="1200" u="none" baseline="0" dirty="0">
                        <a:solidFill>
                          <a:schemeClr val="tx1"/>
                        </a:solidFill>
                        <a:latin typeface="Tahoma" pitchFamily="34" charset="0"/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hlinkClick r:id="rId18" tooltip="Miosis"/>
                        </a:rPr>
                        <a:t>miosis</a:t>
                      </a:r>
                      <a:endParaRPr lang="en-US" sz="1200" u="none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</a:rPr>
                        <a:t>inhibition of </a:t>
                      </a:r>
                      <a:r>
                        <a:rPr lang="en-US" sz="1200" u="none" dirty="0">
                          <a:solidFill>
                            <a:schemeClr val="tx1"/>
                          </a:solidFill>
                          <a:hlinkClick r:id="rId19" tooltip="Antidiuretic hormone"/>
                        </a:rPr>
                        <a:t>ADH</a:t>
                      </a:r>
                      <a:r>
                        <a:rPr lang="en-US" sz="1200" u="none" dirty="0">
                          <a:solidFill>
                            <a:schemeClr val="tx1"/>
                          </a:solidFill>
                        </a:rPr>
                        <a:t> release</a:t>
                      </a:r>
                    </a:p>
                  </a:txBody>
                  <a:tcPr marL="27250" marR="27250" marT="13625" marB="13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1246">
                <a:tc>
                  <a:txBody>
                    <a:bodyPr/>
                    <a:lstStyle/>
                    <a:p>
                      <a:r>
                        <a:rPr lang="en-US" sz="1200" u="none">
                          <a:solidFill>
                            <a:schemeClr val="tx1"/>
                          </a:solidFill>
                          <a:hlinkClick r:id="rId20" tooltip="Mu Opioid receptor"/>
                        </a:rPr>
                        <a:t>mu (</a:t>
                      </a:r>
                      <a:r>
                        <a:rPr lang="el-GR" sz="1200" u="none">
                          <a:solidFill>
                            <a:schemeClr val="tx1"/>
                          </a:solidFill>
                          <a:hlinkClick r:id="rId20" tooltip="Mu Opioid receptor"/>
                        </a:rPr>
                        <a:t>μ)</a:t>
                      </a:r>
                      <a:r>
                        <a:rPr lang="el-GR" sz="1200" u="none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l-GR" sz="1200" u="none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u="none">
                          <a:solidFill>
                            <a:schemeClr val="tx1"/>
                          </a:solidFill>
                        </a:rPr>
                        <a:t>OP</a:t>
                      </a:r>
                      <a:r>
                        <a:rPr lang="en-US" sz="1200" u="none" baseline="-2500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1200" u="none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u="none" baseline="30000">
                          <a:solidFill>
                            <a:schemeClr val="tx1"/>
                          </a:solidFill>
                        </a:rPr>
                        <a:t>(I)</a:t>
                      </a:r>
                      <a:endParaRPr lang="en-US" sz="1200" u="none">
                        <a:solidFill>
                          <a:schemeClr val="tx1"/>
                        </a:solidFill>
                      </a:endParaRPr>
                    </a:p>
                  </a:txBody>
                  <a:tcPr marL="27250" marR="27250" marT="13625" marB="13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u="none">
                          <a:solidFill>
                            <a:schemeClr val="tx1"/>
                          </a:solidFill>
                        </a:rPr>
                        <a:t>μ</a:t>
                      </a:r>
                      <a:r>
                        <a:rPr lang="el-GR" sz="1200" u="none" baseline="-2500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l-GR" sz="1200" u="none">
                          <a:solidFill>
                            <a:schemeClr val="tx1"/>
                          </a:solidFill>
                        </a:rPr>
                        <a:t>, μ</a:t>
                      </a:r>
                      <a:r>
                        <a:rPr lang="el-GR" sz="1200" u="none" baseline="-2500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l-GR" sz="1200" u="none">
                          <a:solidFill>
                            <a:schemeClr val="tx1"/>
                          </a:solidFill>
                        </a:rPr>
                        <a:t>, μ</a:t>
                      </a:r>
                      <a:r>
                        <a:rPr lang="el-GR" sz="1200" u="none" baseline="-2500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l-GR" sz="1200" u="none">
                        <a:solidFill>
                          <a:schemeClr val="tx1"/>
                        </a:solidFill>
                      </a:endParaRPr>
                    </a:p>
                  </a:txBody>
                  <a:tcPr marL="27250" marR="27250" marT="13625" marB="13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hlinkClick r:id="rId3" tooltip="Brain"/>
                        </a:rPr>
                        <a:t>Brain</a:t>
                      </a:r>
                      <a:r>
                        <a:rPr lang="en-US" sz="1200" u="none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hlinkClick r:id="rId7" tooltip="Cerebral cortex"/>
                        </a:rPr>
                        <a:t>cortex</a:t>
                      </a:r>
                      <a:r>
                        <a:rPr lang="en-US" sz="1200" u="none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sz="1200" u="none" dirty="0" err="1">
                          <a:solidFill>
                            <a:schemeClr val="tx1"/>
                          </a:solidFill>
                        </a:rPr>
                        <a:t>laminae</a:t>
                      </a:r>
                      <a:r>
                        <a:rPr lang="en-US" sz="1200" u="none" dirty="0">
                          <a:solidFill>
                            <a:schemeClr val="tx1"/>
                          </a:solidFill>
                        </a:rPr>
                        <a:t> III and IV)</a:t>
                      </a:r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hlinkClick r:id="rId21" tooltip="Thalamus"/>
                        </a:rPr>
                        <a:t>thalamus</a:t>
                      </a:r>
                      <a:endParaRPr lang="en-US" sz="1200" u="none" dirty="0">
                        <a:solidFill>
                          <a:schemeClr val="tx1"/>
                        </a:solidFill>
                      </a:endParaRPr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en-US" sz="1200" u="none" dirty="0" err="1">
                          <a:solidFill>
                            <a:schemeClr val="tx1"/>
                          </a:solidFill>
                          <a:hlinkClick r:id="rId22" tooltip="Striosomes"/>
                        </a:rPr>
                        <a:t>striosomes</a:t>
                      </a:r>
                      <a:endParaRPr lang="en-US" sz="1200" u="none" dirty="0">
                        <a:solidFill>
                          <a:schemeClr val="tx1"/>
                        </a:solidFill>
                      </a:endParaRPr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hlinkClick r:id="rId13" tooltip="Periaqueductal gray"/>
                        </a:rPr>
                        <a:t>periaqueductal </a:t>
                      </a:r>
                      <a:r>
                        <a:rPr lang="en-US" sz="1200" u="none" dirty="0" smtClean="0">
                          <a:solidFill>
                            <a:schemeClr val="tx1"/>
                          </a:solidFill>
                          <a:hlinkClick r:id="rId13" tooltip="Periaqueductal gray"/>
                        </a:rPr>
                        <a:t>gray</a:t>
                      </a:r>
                      <a:endParaRPr lang="en-US" sz="1200" u="none" dirty="0">
                        <a:solidFill>
                          <a:schemeClr val="tx1"/>
                        </a:solidFill>
                      </a:endParaRP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200" u="none" dirty="0" smtClean="0">
                          <a:solidFill>
                            <a:schemeClr val="tx1"/>
                          </a:solidFill>
                          <a:hlinkClick r:id="rId14" tooltip="Spinal cord"/>
                        </a:rPr>
                        <a:t>Spinal Cord</a:t>
                      </a:r>
                      <a:r>
                        <a:rPr lang="en-US" sz="1200" u="non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200" u="none" dirty="0">
                        <a:solidFill>
                          <a:schemeClr val="tx1"/>
                        </a:solidFill>
                      </a:endParaRPr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en-US" sz="1200" u="none" dirty="0" err="1">
                          <a:solidFill>
                            <a:schemeClr val="tx1"/>
                          </a:solidFill>
                          <a:hlinkClick r:id="rId16" tooltip="Substantia gelatinosa"/>
                        </a:rPr>
                        <a:t>substantia</a:t>
                      </a:r>
                      <a:r>
                        <a:rPr lang="en-US" sz="1200" u="none" dirty="0">
                          <a:solidFill>
                            <a:schemeClr val="tx1"/>
                          </a:solidFill>
                          <a:hlinkClick r:id="rId16" tooltip="Substantia gelatinosa"/>
                        </a:rPr>
                        <a:t> gelatinosa</a:t>
                      </a:r>
                      <a:endParaRPr lang="en-US" sz="1200" u="none" dirty="0">
                        <a:solidFill>
                          <a:schemeClr val="tx1"/>
                        </a:solidFill>
                      </a:endParaRPr>
                    </a:p>
                  </a:txBody>
                  <a:tcPr marL="27250" marR="27250" marT="13625" marB="13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l-GR" sz="1200" b="1" u="none" dirty="0">
                          <a:solidFill>
                            <a:schemeClr val="tx1"/>
                          </a:solidFill>
                        </a:rPr>
                        <a:t>μ</a:t>
                      </a:r>
                      <a:r>
                        <a:rPr lang="el-GR" sz="1200" b="1" u="none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l-GR" sz="1200" u="none" dirty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1200" u="none" dirty="0" err="1">
                          <a:solidFill>
                            <a:schemeClr val="tx1"/>
                          </a:solidFill>
                          <a:hlinkClick r:id="rId23" tooltip="Supraspinal"/>
                        </a:rPr>
                        <a:t>Supraspinal</a:t>
                      </a:r>
                      <a:r>
                        <a:rPr lang="en-US" sz="1200" u="non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u="none" dirty="0">
                          <a:solidFill>
                            <a:schemeClr val="tx1"/>
                          </a:solidFill>
                          <a:hlinkClick r:id="rId8" tooltip="Analgesia"/>
                        </a:rPr>
                        <a:t>analgesia</a:t>
                      </a:r>
                      <a:endParaRPr lang="en-US" sz="1200" u="none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hlinkClick r:id="rId10" tooltip="Physical dependence"/>
                        </a:rPr>
                        <a:t>physical dependence</a:t>
                      </a:r>
                      <a:endParaRPr lang="en-US" sz="1200" u="none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l-GR" sz="1200" b="1" u="none" dirty="0">
                          <a:solidFill>
                            <a:schemeClr val="tx1"/>
                          </a:solidFill>
                        </a:rPr>
                        <a:t>μ</a:t>
                      </a:r>
                      <a:r>
                        <a:rPr lang="el-GR" sz="1200" b="1" u="none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l-GR" sz="1200" u="none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hlinkClick r:id="rId24" tooltip="Respiratory depression"/>
                        </a:rPr>
                        <a:t>respiratory depression</a:t>
                      </a:r>
                      <a:endParaRPr lang="en-US" sz="1200" u="none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hlinkClick r:id="rId18" tooltip="Miosis"/>
                        </a:rPr>
                        <a:t>miosis</a:t>
                      </a:r>
                      <a:endParaRPr lang="en-US" sz="1200" u="none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hlinkClick r:id="rId25" tooltip="Euphoria"/>
                        </a:rPr>
                        <a:t>euphoria</a:t>
                      </a:r>
                      <a:endParaRPr lang="en-US" sz="1200" u="none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</a:rPr>
                        <a:t>reduced </a:t>
                      </a:r>
                      <a:r>
                        <a:rPr lang="en-US" sz="1200" u="none" dirty="0">
                          <a:solidFill>
                            <a:schemeClr val="tx1"/>
                          </a:solidFill>
                          <a:hlinkClick r:id="rId26" tooltip="Gastrointestinal tract"/>
                        </a:rPr>
                        <a:t>GI</a:t>
                      </a:r>
                      <a:r>
                        <a:rPr lang="en-US" sz="1200" u="none" dirty="0">
                          <a:solidFill>
                            <a:schemeClr val="tx1"/>
                          </a:solidFill>
                        </a:rPr>
                        <a:t> motility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hlinkClick r:id="rId10" tooltip="Physical dependence"/>
                        </a:rPr>
                        <a:t>physical dependence</a:t>
                      </a:r>
                      <a:endParaRPr lang="en-US" sz="1200" u="none" dirty="0">
                        <a:solidFill>
                          <a:schemeClr val="tx1"/>
                        </a:solidFill>
                      </a:endParaRPr>
                    </a:p>
                  </a:txBody>
                  <a:tcPr marL="27250" marR="27250" marT="13625" marB="13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Opiates:  Withdrawal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48402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400" smtClean="0"/>
              <a:t>Grade O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000" smtClean="0"/>
              <a:t>Drug Craving, anxiety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000" smtClean="0"/>
              <a:t>Drug-seeking behavior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400" smtClean="0"/>
              <a:t>Grade 1 (Early 12-36 hours)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000" smtClean="0"/>
              <a:t>Yawning, Perspiration, lacrimation, rhinorrhea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000" smtClean="0"/>
              <a:t>Poor sleep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400" smtClean="0"/>
              <a:t>Grade 2 (Early 12-36 hours)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000" smtClean="0"/>
              <a:t>Mydriasis (with decreased light reaction)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000" smtClean="0"/>
              <a:t>Goose flesh (“cold turkey”)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000" smtClean="0"/>
              <a:t>Muscle twitches (“kicking”)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000" smtClean="0"/>
              <a:t>Hot and cold flashes, chills, aching bones and muscles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000" smtClean="0"/>
              <a:t>Anorexia, irritability, resting tremor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400" smtClean="0"/>
              <a:t>Late (48-72 hours)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000" smtClean="0"/>
              <a:t>Diarrhea, vomiting, nausea, weakness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000" smtClean="0"/>
              <a:t>Increased BP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000" smtClean="0"/>
              <a:t>Insomnia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000" smtClean="0"/>
              <a:t>Fever (&lt;100 degrees)</a:t>
            </a:r>
          </a:p>
          <a:p>
            <a:pPr lvl="1" eaLnBrk="1" hangingPunct="1">
              <a:lnSpc>
                <a:spcPct val="80000"/>
              </a:lnSpc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soothingsyrup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28800" y="1981200"/>
            <a:ext cx="6400800" cy="4284663"/>
          </a:xfrm>
          <a:noFill/>
        </p:spPr>
      </p:pic>
      <p:sp>
        <p:nvSpPr>
          <p:cNvPr id="16387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	OTC Opiates</a:t>
            </a:r>
          </a:p>
        </p:txBody>
      </p:sp>
      <p:pic>
        <p:nvPicPr>
          <p:cNvPr id="16388" name="Picture 5" descr="heroincough-1903"/>
          <p:cNvPicPr>
            <a:picLocks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4114800"/>
            <a:ext cx="2089150" cy="2743200"/>
          </a:xfrm>
          <a:noFill/>
          <a:ln>
            <a:solidFill>
              <a:schemeClr val="tx1"/>
            </a:solidFill>
          </a:ln>
        </p:spPr>
      </p:pic>
      <p:pic>
        <p:nvPicPr>
          <p:cNvPr id="16389" name="Picture 8" descr="asthmacure"/>
          <p:cNvPicPr>
            <a:picLocks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7246938" y="228600"/>
            <a:ext cx="1684337" cy="3962400"/>
          </a:xfrm>
          <a:noFill/>
          <a:ln>
            <a:solidFill>
              <a:schemeClr val="tx1"/>
            </a:solidFill>
          </a:ln>
        </p:spPr>
      </p:pic>
      <p:pic>
        <p:nvPicPr>
          <p:cNvPr id="16390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017713" cy="362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6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700087"/>
          </a:xfrm>
        </p:spPr>
        <p:txBody>
          <a:bodyPr/>
          <a:lstStyle/>
          <a:p>
            <a:pPr eaLnBrk="1" hangingPunct="1"/>
            <a:r>
              <a:rPr lang="en-US" sz="4000" smtClean="0"/>
              <a:t>COWS </a:t>
            </a:r>
            <a:r>
              <a:rPr lang="en-US" sz="2400" smtClean="0"/>
              <a:t>Clinical Opiate Withdrawal Scale</a:t>
            </a:r>
          </a:p>
        </p:txBody>
      </p:sp>
      <p:graphicFrame>
        <p:nvGraphicFramePr>
          <p:cNvPr id="133200" name="Group 80"/>
          <p:cNvGraphicFramePr>
            <a:graphicFrameLocks noGrp="1"/>
          </p:cNvGraphicFramePr>
          <p:nvPr>
            <p:ph idx="1"/>
          </p:nvPr>
        </p:nvGraphicFramePr>
        <p:xfrm>
          <a:off x="838200" y="914400"/>
          <a:ext cx="7772400" cy="5486400"/>
        </p:xfrm>
        <a:graphic>
          <a:graphicData uri="http://schemas.openxmlformats.org/drawingml/2006/table">
            <a:tbl>
              <a:tblPr/>
              <a:tblGrid>
                <a:gridCol w="3886200"/>
                <a:gridCol w="3886200"/>
              </a:tblGrid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Times New Roman" pitchFamily="1" charset="0"/>
                        </a:rPr>
                        <a:t>Resting Pulse Rate</a:t>
                      </a: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Times New Roman" pitchFamily="1" charset="0"/>
                        </a:rPr>
                        <a:t>: _________beats/minute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Times New Roman" pitchFamily="1" charset="0"/>
                        </a:rPr>
                        <a:t>Measured after patient is sitting or lying for one minute 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  <a:cs typeface="Times New Roman" pitchFamily="1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Times New Roman" pitchFamily="1" charset="0"/>
                        </a:rPr>
                        <a:t>0	Pulse rate 80 or below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Times New Roman" pitchFamily="1" charset="0"/>
                        </a:rPr>
                        <a:t>1	Pulse rate 81-100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Times New Roman" pitchFamily="1" charset="0"/>
                        </a:rPr>
                        <a:t>2	Pulse rate 101-120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Times New Roman" pitchFamily="1" charset="0"/>
                        </a:rPr>
                        <a:t>4	Pulse rate greater than 120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1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Times New Roman" pitchFamily="1" charset="0"/>
                        </a:rPr>
                        <a:t>GI Upset: </a:t>
                      </a:r>
                      <a:r>
                        <a:rPr kumimoji="0" lang="en-US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Times New Roman" pitchFamily="1" charset="0"/>
                        </a:rPr>
                        <a:t>over last 1/2 hour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  <a:cs typeface="Times New Roman" pitchFamily="1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Times New Roman" pitchFamily="1" charset="0"/>
                        </a:rPr>
                        <a:t>0	No GI symptoms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Times New Roman" pitchFamily="1" charset="0"/>
                        </a:rPr>
                        <a:t>1	Stomach cramps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Times New Roman" pitchFamily="1" charset="0"/>
                        </a:rPr>
                        <a:t>2	Nausea or loose stool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Times New Roman" pitchFamily="1" charset="0"/>
                        </a:rPr>
                        <a:t>3	Vomiting or diarrhea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Times New Roman" pitchFamily="1" charset="0"/>
                        </a:rPr>
                        <a:t>5	</a:t>
                      </a: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Times New Roman" pitchFamily="1" charset="0"/>
                        </a:rPr>
                        <a:t>Multiple episodes of diarrhea or vomiting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Times New Roman" pitchFamily="1" charset="0"/>
                        </a:rPr>
                        <a:t>Sweating: </a:t>
                      </a:r>
                      <a:r>
                        <a:rPr kumimoji="0" lang="en-US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Times New Roman" pitchFamily="1" charset="0"/>
                        </a:rPr>
                        <a:t>over past 1/2 hour not accounted for by room temperature or patient activity.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  <a:cs typeface="Times New Roman" pitchFamily="1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Times New Roman" pitchFamily="1" charset="0"/>
                        </a:rPr>
                        <a:t>0	No report of chills or flushing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Times New Roman" pitchFamily="1" charset="0"/>
                        </a:rPr>
                        <a:t>1	Subjective report of chills or flushing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Times New Roman" pitchFamily="1" charset="0"/>
                        </a:rPr>
                        <a:t>2	Flushed or observable moistness on face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Times New Roman" pitchFamily="1" charset="0"/>
                        </a:rPr>
                        <a:t>3	Beads of sweat </a:t>
                      </a:r>
                      <a:r>
                        <a:rPr kumimoji="0" lang="en-US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Times New Roman" pitchFamily="1" charset="0"/>
                        </a:rPr>
                        <a:t>on </a:t>
                      </a: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Times New Roman" pitchFamily="1" charset="0"/>
                        </a:rPr>
                        <a:t>brow or face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Times New Roman" pitchFamily="1" charset="0"/>
                        </a:rPr>
                        <a:t>4	Sweat streaming off face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1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Times New Roman" pitchFamily="1" charset="0"/>
                        </a:rPr>
                        <a:t>Tremor </a:t>
                      </a:r>
                      <a:r>
                        <a:rPr kumimoji="0" lang="en-US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Times New Roman" pitchFamily="1" charset="0"/>
                        </a:rPr>
                        <a:t>observation of outstretched hands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  <a:cs typeface="Times New Roman" pitchFamily="1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Times New Roman" pitchFamily="1" charset="0"/>
                        </a:rPr>
                        <a:t>0	No tremor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Times New Roman" pitchFamily="1" charset="0"/>
                        </a:rPr>
                        <a:t>1	Tremor can be felt, but not observed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Times New Roman" pitchFamily="1" charset="0"/>
                        </a:rPr>
                        <a:t>2	Slight tremor observable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Times New Roman" pitchFamily="1" charset="0"/>
                        </a:rPr>
                        <a:t>4	Gross tremor or muscle twitching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Times New Roman" pitchFamily="1" charset="0"/>
                        </a:rPr>
                        <a:t>Restlessness</a:t>
                      </a: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Times New Roman" pitchFamily="1" charset="0"/>
                        </a:rPr>
                        <a:t> </a:t>
                      </a:r>
                      <a:r>
                        <a:rPr kumimoji="0" lang="en-US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Times New Roman" pitchFamily="1" charset="0"/>
                        </a:rPr>
                        <a:t>Observation during assessment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  <a:cs typeface="Times New Roman" pitchFamily="1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Times New Roman" pitchFamily="1" charset="0"/>
                        </a:rPr>
                        <a:t>0	Able to sit still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Times New Roman" pitchFamily="1" charset="0"/>
                        </a:rPr>
                        <a:t>1	Reports difficulty sifting still, but is able to do so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Times New Roman" pitchFamily="1" charset="0"/>
                        </a:rPr>
                        <a:t>3	Frequent shifting or extraneous movements of legs/arms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Times New Roman" pitchFamily="1" charset="0"/>
                        </a:rPr>
                        <a:t>5	Unable to sit still for more than a few seconds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1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Times New Roman" pitchFamily="1" charset="0"/>
                        </a:rPr>
                        <a:t>Yawning</a:t>
                      </a: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Times New Roman" pitchFamily="1" charset="0"/>
                        </a:rPr>
                        <a:t> </a:t>
                      </a:r>
                      <a:r>
                        <a:rPr kumimoji="0" lang="en-US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Times New Roman" pitchFamily="1" charset="0"/>
                        </a:rPr>
                        <a:t>Observation during assessment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  <a:cs typeface="Times New Roman" pitchFamily="1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Times New Roman" pitchFamily="1" charset="0"/>
                        </a:rPr>
                        <a:t>0</a:t>
                      </a:r>
                      <a:r>
                        <a:rPr kumimoji="0" lang="en-US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Times New Roman" pitchFamily="1" charset="0"/>
                        </a:rPr>
                        <a:t>	</a:t>
                      </a: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Times New Roman" pitchFamily="1" charset="0"/>
                        </a:rPr>
                        <a:t>No yawning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Times New Roman" pitchFamily="1" charset="0"/>
                        </a:rPr>
                        <a:t>1	Yawning once or twice during assessment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Times New Roman" pitchFamily="1" charset="0"/>
                        </a:rPr>
                        <a:t>2	Yawning three or more times during assessment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Times New Roman" pitchFamily="1" charset="0"/>
                        </a:rPr>
                        <a:t>4	Yawning several times/minute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Times New Roman" pitchFamily="1" charset="0"/>
                        </a:rPr>
                        <a:t>Pupil </a:t>
                      </a: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Times New Roman" pitchFamily="1" charset="0"/>
                        </a:rPr>
                        <a:t>size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Times New Roman" pitchFamily="1" charset="0"/>
                        </a:rPr>
                        <a:t>0	Pupils pinned or normal size for room light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Times New Roman" pitchFamily="1" charset="0"/>
                        </a:rPr>
                        <a:t>1	Pupils possibly larger than normal for room light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Times New Roman" pitchFamily="1" charset="0"/>
                        </a:rPr>
                        <a:t>2	Pupils moderately dilated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Times New Roman" pitchFamily="1" charset="0"/>
                        </a:rPr>
                        <a:t>5	</a:t>
                      </a: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Times New Roman" pitchFamily="1" charset="0"/>
                        </a:rPr>
                        <a:t>Pupils so dilated that only the rim of the iris is visible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1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Times New Roman" pitchFamily="1" charset="0"/>
                        </a:rPr>
                        <a:t>Anxiety or irritability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  <a:cs typeface="Times New Roman" pitchFamily="1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Times New Roman" pitchFamily="1" charset="0"/>
                        </a:rPr>
                        <a:t>0	None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Times New Roman" pitchFamily="1" charset="0"/>
                        </a:rPr>
                        <a:t>1	Patient reports increasing irritability or anxiousness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Times New Roman" pitchFamily="1" charset="0"/>
                        </a:rPr>
                        <a:t>2	Patient obviously irritable anxious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Times New Roman" pitchFamily="1" charset="0"/>
                        </a:rPr>
                        <a:t>4	Patient so irritable or anxious that participation in the 	assessment is difficult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Times New Roman" pitchFamily="1" charset="0"/>
                        </a:rPr>
                        <a:t>Bone or Joint aches </a:t>
                      </a:r>
                      <a:r>
                        <a:rPr kumimoji="0" lang="en-US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Times New Roman" pitchFamily="1" charset="0"/>
                        </a:rPr>
                        <a:t>If patient was having pain</a:t>
                      </a: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Times New Roman" pitchFamily="1" charset="0"/>
                        </a:rPr>
                        <a:t>  </a:t>
                      </a:r>
                      <a:r>
                        <a:rPr kumimoji="0" lang="en-US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Times New Roman" pitchFamily="1" charset="0"/>
                        </a:rPr>
                        <a:t>previously, only the additional component attributed</a:t>
                      </a: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Times New Roman" pitchFamily="1" charset="0"/>
                        </a:rPr>
                        <a:t>  </a:t>
                      </a:r>
                      <a:r>
                        <a:rPr kumimoji="0" lang="en-US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Times New Roman" pitchFamily="1" charset="0"/>
                        </a:rPr>
                        <a:t>to opiates withdrawal is scored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  <a:cs typeface="Times New Roman" pitchFamily="1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Times New Roman" pitchFamily="1" charset="0"/>
                        </a:rPr>
                        <a:t>0	Not present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Times New Roman" pitchFamily="1" charset="0"/>
                        </a:rPr>
                        <a:t>1	Mild diffuse discomfort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Times New Roman" pitchFamily="1" charset="0"/>
                        </a:rPr>
                        <a:t>2	Patient reports severe diffuse aching of joints/ muscles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Times New Roman" pitchFamily="1" charset="0"/>
                        </a:rPr>
                        <a:t>4	Patient is rubbing joints or muscles and is unable to sit 	still because of discomfort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1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Times New Roman" pitchFamily="1" charset="0"/>
                        </a:rPr>
                        <a:t>Gooseflesh skin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  <a:cs typeface="Times New Roman" pitchFamily="1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Times New Roman" pitchFamily="1" charset="0"/>
                        </a:rPr>
                        <a:t>0	Skin is smooth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Times New Roman" pitchFamily="1" charset="0"/>
                        </a:rPr>
                        <a:t>3	Piloerrection of skin can be felt or hairs standing up on        	arms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Times New Roman" pitchFamily="1" charset="0"/>
                        </a:rPr>
                        <a:t>5	</a:t>
                      </a: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Times New Roman" pitchFamily="1" charset="0"/>
                        </a:rPr>
                        <a:t>Prominent piloerrection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Times New Roman" pitchFamily="1" charset="0"/>
                        </a:rPr>
                        <a:t>Runny nose or tearing </a:t>
                      </a:r>
                      <a:r>
                        <a:rPr kumimoji="0" lang="en-US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Times New Roman" pitchFamily="1" charset="0"/>
                        </a:rPr>
                        <a:t>Not accounted for by cold symptoms or allergies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  <a:cs typeface="Times New Roman" pitchFamily="1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Times New Roman" pitchFamily="1" charset="0"/>
                        </a:rPr>
                        <a:t>0	Not present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Times New Roman" pitchFamily="1" charset="0"/>
                        </a:rPr>
                        <a:t>1	Nasal stuffiness or unusually moist eyes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Times New Roman" pitchFamily="1" charset="0"/>
                        </a:rPr>
                        <a:t>2	Nose running or tearing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Times New Roman" pitchFamily="1" charset="0"/>
                        </a:rPr>
                        <a:t>4	Nose constantly running or tears streaming down cheeks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1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Times New Roman" pitchFamily="1" charset="0"/>
                        </a:rPr>
                        <a:t>      </a:t>
                      </a:r>
                      <a:r>
                        <a:rPr kumimoji="0" lang="en-US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Times New Roman" pitchFamily="1" charset="0"/>
                        </a:rPr>
                        <a:t>   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Times New Roman" pitchFamily="1" charset="0"/>
                        </a:rPr>
                        <a:t>Total Score </a:t>
                      </a: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Times New Roman" pitchFamily="1" charset="0"/>
                        </a:rPr>
                        <a:t>_________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Times New Roman" pitchFamily="1" charset="0"/>
                        </a:rPr>
                        <a:t>The total score is the sum of all 11 items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Times New Roman" pitchFamily="1" charset="0"/>
                        </a:rPr>
                        <a:t>Initials of person completing Assessment:________________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1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154" name="Rectangle 81"/>
          <p:cNvSpPr>
            <a:spLocks noChangeArrowheads="1"/>
          </p:cNvSpPr>
          <p:nvPr/>
        </p:nvSpPr>
        <p:spPr bwMode="auto">
          <a:xfrm>
            <a:off x="838200" y="6400800"/>
            <a:ext cx="7848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tabLst>
                <a:tab pos="395288" algn="l"/>
              </a:tabLst>
            </a:pPr>
            <a:r>
              <a:rPr lang="en-US" sz="1200"/>
              <a:t>Score:	5-12 mild; 13-24 moderate; 25-36 moderately severe; more than 36 = severe withdrawal</a:t>
            </a:r>
          </a:p>
        </p:txBody>
      </p:sp>
      <p:sp>
        <p:nvSpPr>
          <p:cNvPr id="48155" name="Rectangle 82"/>
          <p:cNvSpPr>
            <a:spLocks noChangeArrowheads="1"/>
          </p:cNvSpPr>
          <p:nvPr/>
        </p:nvSpPr>
        <p:spPr bwMode="auto">
          <a:xfrm>
            <a:off x="2895600" y="182563"/>
            <a:ext cx="60880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 b="1"/>
              <a:t>Wesson &amp; Ling, J Psychoactive Drugs. 2003 Apr-Jun;35(2):253-9</a:t>
            </a:r>
            <a:r>
              <a:rPr lang="en-US" sz="140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838200"/>
            <a:ext cx="8001000" cy="838200"/>
          </a:xfrm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Opioid Withdrawal Severity</a:t>
            </a:r>
          </a:p>
        </p:txBody>
      </p:sp>
      <p:grpSp>
        <p:nvGrpSpPr>
          <p:cNvPr id="49155" name="Group 3"/>
          <p:cNvGrpSpPr>
            <a:grpSpLocks/>
          </p:cNvGrpSpPr>
          <p:nvPr/>
        </p:nvGrpSpPr>
        <p:grpSpPr bwMode="auto">
          <a:xfrm>
            <a:off x="1143000" y="2057400"/>
            <a:ext cx="7172325" cy="4360863"/>
            <a:chOff x="821" y="1161"/>
            <a:chExt cx="5083" cy="2747"/>
          </a:xfrm>
        </p:grpSpPr>
        <p:sp>
          <p:nvSpPr>
            <p:cNvPr id="49157" name="Line 4"/>
            <p:cNvSpPr>
              <a:spLocks noChangeShapeType="1"/>
            </p:cNvSpPr>
            <p:nvPr/>
          </p:nvSpPr>
          <p:spPr bwMode="auto">
            <a:xfrm>
              <a:off x="1248" y="3129"/>
              <a:ext cx="4176" cy="0"/>
            </a:xfrm>
            <a:prstGeom prst="line">
              <a:avLst/>
            </a:prstGeom>
            <a:noFill/>
            <a:ln w="825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58" name="Text Box 5"/>
            <p:cNvSpPr txBox="1">
              <a:spLocks noChangeArrowheads="1"/>
            </p:cNvSpPr>
            <p:nvPr/>
          </p:nvSpPr>
          <p:spPr bwMode="auto">
            <a:xfrm rot="-5386402">
              <a:off x="233" y="2027"/>
              <a:ext cx="1631" cy="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latin typeface="Helvetica" pitchFamily="34" charset="0"/>
                </a:rPr>
                <a:t>	Severity of 	Withdrawal</a:t>
              </a:r>
            </a:p>
          </p:txBody>
        </p:sp>
        <p:sp>
          <p:nvSpPr>
            <p:cNvPr id="49159" name="Text Box 6"/>
            <p:cNvSpPr txBox="1">
              <a:spLocks noChangeArrowheads="1"/>
            </p:cNvSpPr>
            <p:nvPr/>
          </p:nvSpPr>
          <p:spPr bwMode="auto">
            <a:xfrm>
              <a:off x="2160" y="3504"/>
              <a:ext cx="211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latin typeface="Helvetica" pitchFamily="34" charset="0"/>
                </a:rPr>
                <a:t>Days Since Last Opiate Dose</a:t>
              </a:r>
            </a:p>
          </p:txBody>
        </p:sp>
        <p:sp>
          <p:nvSpPr>
            <p:cNvPr id="49160" name="Line 7"/>
            <p:cNvSpPr>
              <a:spLocks noChangeShapeType="1"/>
            </p:cNvSpPr>
            <p:nvPr/>
          </p:nvSpPr>
          <p:spPr bwMode="auto">
            <a:xfrm>
              <a:off x="1296" y="3177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1" name="Line 8"/>
            <p:cNvSpPr>
              <a:spLocks noChangeShapeType="1"/>
            </p:cNvSpPr>
            <p:nvPr/>
          </p:nvSpPr>
          <p:spPr bwMode="auto">
            <a:xfrm>
              <a:off x="2496" y="3177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2" name="Line 9"/>
            <p:cNvSpPr>
              <a:spLocks noChangeShapeType="1"/>
            </p:cNvSpPr>
            <p:nvPr/>
          </p:nvSpPr>
          <p:spPr bwMode="auto">
            <a:xfrm>
              <a:off x="3888" y="3177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3" name="Line 10"/>
            <p:cNvSpPr>
              <a:spLocks noChangeShapeType="1"/>
            </p:cNvSpPr>
            <p:nvPr/>
          </p:nvSpPr>
          <p:spPr bwMode="auto">
            <a:xfrm>
              <a:off x="5232" y="3177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4" name="Text Box 11"/>
            <p:cNvSpPr txBox="1">
              <a:spLocks noChangeArrowheads="1"/>
            </p:cNvSpPr>
            <p:nvPr/>
          </p:nvSpPr>
          <p:spPr bwMode="auto">
            <a:xfrm flipV="1">
              <a:off x="1152" y="3225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latin typeface="Helvetica" pitchFamily="34" charset="0"/>
                </a:rPr>
                <a:t>0</a:t>
              </a:r>
            </a:p>
          </p:txBody>
        </p:sp>
        <p:sp>
          <p:nvSpPr>
            <p:cNvPr id="49165" name="Text Box 12"/>
            <p:cNvSpPr txBox="1">
              <a:spLocks noChangeArrowheads="1"/>
            </p:cNvSpPr>
            <p:nvPr/>
          </p:nvSpPr>
          <p:spPr bwMode="auto">
            <a:xfrm>
              <a:off x="2400" y="3251"/>
              <a:ext cx="2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Helvetica" pitchFamily="34" charset="0"/>
                </a:rPr>
                <a:t>5</a:t>
              </a:r>
            </a:p>
          </p:txBody>
        </p:sp>
        <p:sp>
          <p:nvSpPr>
            <p:cNvPr id="49166" name="Text Box 13"/>
            <p:cNvSpPr txBox="1">
              <a:spLocks noChangeArrowheads="1"/>
            </p:cNvSpPr>
            <p:nvPr/>
          </p:nvSpPr>
          <p:spPr bwMode="auto">
            <a:xfrm>
              <a:off x="3744" y="3251"/>
              <a:ext cx="34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Helvetica" pitchFamily="34" charset="0"/>
                </a:rPr>
                <a:t>10</a:t>
              </a:r>
            </a:p>
          </p:txBody>
        </p:sp>
        <p:sp>
          <p:nvSpPr>
            <p:cNvPr id="49167" name="Text Box 14"/>
            <p:cNvSpPr txBox="1">
              <a:spLocks noChangeArrowheads="1"/>
            </p:cNvSpPr>
            <p:nvPr/>
          </p:nvSpPr>
          <p:spPr bwMode="auto">
            <a:xfrm>
              <a:off x="5078" y="3297"/>
              <a:ext cx="31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Helvetica" pitchFamily="34" charset="0"/>
                </a:rPr>
                <a:t>15</a:t>
              </a:r>
            </a:p>
          </p:txBody>
        </p:sp>
        <p:sp>
          <p:nvSpPr>
            <p:cNvPr id="49168" name="Arc 15"/>
            <p:cNvSpPr>
              <a:spLocks/>
            </p:cNvSpPr>
            <p:nvPr/>
          </p:nvSpPr>
          <p:spPr bwMode="auto">
            <a:xfrm flipV="1">
              <a:off x="1296" y="1257"/>
              <a:ext cx="1584" cy="1836"/>
            </a:xfrm>
            <a:custGeom>
              <a:avLst/>
              <a:gdLst>
                <a:gd name="T0" fmla="*/ 2 w 43200"/>
                <a:gd name="T1" fmla="*/ 0 h 30125"/>
                <a:gd name="T2" fmla="*/ 0 w 43200"/>
                <a:gd name="T3" fmla="*/ 0 h 30125"/>
                <a:gd name="T4" fmla="*/ 1 w 43200"/>
                <a:gd name="T5" fmla="*/ 2 h 30125"/>
                <a:gd name="T6" fmla="*/ 0 60000 65536"/>
                <a:gd name="T7" fmla="*/ 0 60000 65536"/>
                <a:gd name="T8" fmla="*/ 0 60000 65536"/>
                <a:gd name="T9" fmla="*/ 0 w 43200"/>
                <a:gd name="T10" fmla="*/ 0 h 30125"/>
                <a:gd name="T11" fmla="*/ 43200 w 43200"/>
                <a:gd name="T12" fmla="*/ 30125 h 301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0125" fill="none" extrusionOk="0">
                  <a:moveTo>
                    <a:pt x="41506" y="142"/>
                  </a:moveTo>
                  <a:cubicBezTo>
                    <a:pt x="42624" y="2795"/>
                    <a:pt x="43200" y="5645"/>
                    <a:pt x="43200" y="8525"/>
                  </a:cubicBezTo>
                  <a:cubicBezTo>
                    <a:pt x="43200" y="20454"/>
                    <a:pt x="33529" y="30125"/>
                    <a:pt x="21600" y="30125"/>
                  </a:cubicBezTo>
                  <a:cubicBezTo>
                    <a:pt x="9670" y="30125"/>
                    <a:pt x="0" y="20454"/>
                    <a:pt x="0" y="8525"/>
                  </a:cubicBezTo>
                  <a:cubicBezTo>
                    <a:pt x="-1" y="5593"/>
                    <a:pt x="596" y="2693"/>
                    <a:pt x="1753" y="-1"/>
                  </a:cubicBezTo>
                </a:path>
                <a:path w="43200" h="30125" stroke="0" extrusionOk="0">
                  <a:moveTo>
                    <a:pt x="41506" y="142"/>
                  </a:moveTo>
                  <a:cubicBezTo>
                    <a:pt x="42624" y="2795"/>
                    <a:pt x="43200" y="5645"/>
                    <a:pt x="43200" y="8525"/>
                  </a:cubicBezTo>
                  <a:cubicBezTo>
                    <a:pt x="43200" y="20454"/>
                    <a:pt x="33529" y="30125"/>
                    <a:pt x="21600" y="30125"/>
                  </a:cubicBezTo>
                  <a:cubicBezTo>
                    <a:pt x="9670" y="30125"/>
                    <a:pt x="0" y="20454"/>
                    <a:pt x="0" y="8525"/>
                  </a:cubicBezTo>
                  <a:cubicBezTo>
                    <a:pt x="-1" y="5593"/>
                    <a:pt x="596" y="2693"/>
                    <a:pt x="1753" y="-1"/>
                  </a:cubicBezTo>
                  <a:lnTo>
                    <a:pt x="21600" y="8525"/>
                  </a:lnTo>
                  <a:close/>
                </a:path>
              </a:pathLst>
            </a:cu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9" name="Arc 16"/>
            <p:cNvSpPr>
              <a:spLocks/>
            </p:cNvSpPr>
            <p:nvPr/>
          </p:nvSpPr>
          <p:spPr bwMode="auto">
            <a:xfrm flipV="1">
              <a:off x="1296" y="2265"/>
              <a:ext cx="4128" cy="862"/>
            </a:xfrm>
            <a:custGeom>
              <a:avLst/>
              <a:gdLst>
                <a:gd name="T0" fmla="*/ 38 w 43200"/>
                <a:gd name="T1" fmla="*/ 0 h 22152"/>
                <a:gd name="T2" fmla="*/ 0 w 43200"/>
                <a:gd name="T3" fmla="*/ 0 h 22152"/>
                <a:gd name="T4" fmla="*/ 19 w 43200"/>
                <a:gd name="T5" fmla="*/ 0 h 22152"/>
                <a:gd name="T6" fmla="*/ 0 60000 65536"/>
                <a:gd name="T7" fmla="*/ 0 60000 65536"/>
                <a:gd name="T8" fmla="*/ 0 60000 65536"/>
                <a:gd name="T9" fmla="*/ 0 w 43200"/>
                <a:gd name="T10" fmla="*/ 0 h 22152"/>
                <a:gd name="T11" fmla="*/ 43200 w 43200"/>
                <a:gd name="T12" fmla="*/ 22152 h 221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2152" fill="none" extrusionOk="0">
                  <a:moveTo>
                    <a:pt x="43199" y="385"/>
                  </a:moveTo>
                  <a:cubicBezTo>
                    <a:pt x="43199" y="441"/>
                    <a:pt x="43200" y="496"/>
                    <a:pt x="43200" y="552"/>
                  </a:cubicBezTo>
                  <a:cubicBezTo>
                    <a:pt x="43200" y="12481"/>
                    <a:pt x="33529" y="22152"/>
                    <a:pt x="21600" y="22152"/>
                  </a:cubicBezTo>
                  <a:cubicBezTo>
                    <a:pt x="9670" y="22152"/>
                    <a:pt x="0" y="12481"/>
                    <a:pt x="0" y="552"/>
                  </a:cubicBezTo>
                  <a:cubicBezTo>
                    <a:pt x="-1" y="367"/>
                    <a:pt x="2" y="183"/>
                    <a:pt x="7" y="0"/>
                  </a:cubicBezTo>
                </a:path>
                <a:path w="43200" h="22152" stroke="0" extrusionOk="0">
                  <a:moveTo>
                    <a:pt x="43199" y="385"/>
                  </a:moveTo>
                  <a:cubicBezTo>
                    <a:pt x="43199" y="441"/>
                    <a:pt x="43200" y="496"/>
                    <a:pt x="43200" y="552"/>
                  </a:cubicBezTo>
                  <a:cubicBezTo>
                    <a:pt x="43200" y="12481"/>
                    <a:pt x="33529" y="22152"/>
                    <a:pt x="21600" y="22152"/>
                  </a:cubicBezTo>
                  <a:cubicBezTo>
                    <a:pt x="9670" y="22152"/>
                    <a:pt x="0" y="12481"/>
                    <a:pt x="0" y="552"/>
                  </a:cubicBezTo>
                  <a:cubicBezTo>
                    <a:pt x="-1" y="367"/>
                    <a:pt x="2" y="183"/>
                    <a:pt x="7" y="0"/>
                  </a:cubicBezTo>
                  <a:lnTo>
                    <a:pt x="21600" y="552"/>
                  </a:lnTo>
                  <a:close/>
                </a:path>
              </a:pathLst>
            </a:cu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0" name="Arc 17"/>
            <p:cNvSpPr>
              <a:spLocks/>
            </p:cNvSpPr>
            <p:nvPr/>
          </p:nvSpPr>
          <p:spPr bwMode="auto">
            <a:xfrm flipV="1">
              <a:off x="1295" y="2409"/>
              <a:ext cx="1974" cy="720"/>
            </a:xfrm>
            <a:custGeom>
              <a:avLst/>
              <a:gdLst>
                <a:gd name="T0" fmla="*/ 4 w 43194"/>
                <a:gd name="T1" fmla="*/ 0 h 21600"/>
                <a:gd name="T2" fmla="*/ 0 w 43194"/>
                <a:gd name="T3" fmla="*/ 0 h 21600"/>
                <a:gd name="T4" fmla="*/ 2 w 43194"/>
                <a:gd name="T5" fmla="*/ 0 h 21600"/>
                <a:gd name="T6" fmla="*/ 0 60000 65536"/>
                <a:gd name="T7" fmla="*/ 0 60000 65536"/>
                <a:gd name="T8" fmla="*/ 0 60000 65536"/>
                <a:gd name="T9" fmla="*/ 0 w 43194"/>
                <a:gd name="T10" fmla="*/ 0 h 21600"/>
                <a:gd name="T11" fmla="*/ 43194 w 4319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4" h="21600" fill="none" extrusionOk="0">
                  <a:moveTo>
                    <a:pt x="43194" y="445"/>
                  </a:moveTo>
                  <a:cubicBezTo>
                    <a:pt x="42952" y="12198"/>
                    <a:pt x="33354" y="21599"/>
                    <a:pt x="21599" y="21600"/>
                  </a:cubicBezTo>
                  <a:cubicBezTo>
                    <a:pt x="9728" y="21600"/>
                    <a:pt x="81" y="12020"/>
                    <a:pt x="-1" y="150"/>
                  </a:cubicBezTo>
                </a:path>
                <a:path w="43194" h="21600" stroke="0" extrusionOk="0">
                  <a:moveTo>
                    <a:pt x="43194" y="445"/>
                  </a:moveTo>
                  <a:cubicBezTo>
                    <a:pt x="42952" y="12198"/>
                    <a:pt x="33354" y="21599"/>
                    <a:pt x="21599" y="21600"/>
                  </a:cubicBezTo>
                  <a:cubicBezTo>
                    <a:pt x="9728" y="21600"/>
                    <a:pt x="81" y="12020"/>
                    <a:pt x="-1" y="150"/>
                  </a:cubicBezTo>
                  <a:lnTo>
                    <a:pt x="21599" y="0"/>
                  </a:ln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1" name="Line 18"/>
            <p:cNvSpPr>
              <a:spLocks noChangeShapeType="1"/>
            </p:cNvSpPr>
            <p:nvPr/>
          </p:nvSpPr>
          <p:spPr bwMode="auto">
            <a:xfrm flipH="1" flipV="1">
              <a:off x="2304" y="1296"/>
              <a:ext cx="72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2" name="Text Box 19"/>
            <p:cNvSpPr txBox="1">
              <a:spLocks noChangeArrowheads="1"/>
            </p:cNvSpPr>
            <p:nvPr/>
          </p:nvSpPr>
          <p:spPr bwMode="auto">
            <a:xfrm>
              <a:off x="3024" y="1200"/>
              <a:ext cx="57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Helvetica" pitchFamily="34" charset="0"/>
                </a:rPr>
                <a:t>Heroin</a:t>
              </a:r>
            </a:p>
          </p:txBody>
        </p:sp>
        <p:sp>
          <p:nvSpPr>
            <p:cNvPr id="49173" name="Text Box 20"/>
            <p:cNvSpPr txBox="1">
              <a:spLocks noChangeArrowheads="1"/>
            </p:cNvSpPr>
            <p:nvPr/>
          </p:nvSpPr>
          <p:spPr bwMode="auto">
            <a:xfrm>
              <a:off x="3312" y="1632"/>
              <a:ext cx="11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Helvetica" pitchFamily="34" charset="0"/>
                </a:rPr>
                <a:t>Buprenorphine</a:t>
              </a:r>
            </a:p>
          </p:txBody>
        </p:sp>
        <p:sp>
          <p:nvSpPr>
            <p:cNvPr id="49174" name="Line 21"/>
            <p:cNvSpPr>
              <a:spLocks noChangeShapeType="1"/>
            </p:cNvSpPr>
            <p:nvPr/>
          </p:nvSpPr>
          <p:spPr bwMode="auto">
            <a:xfrm flipH="1">
              <a:off x="4608" y="2217"/>
              <a:ext cx="432" cy="24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5" name="Text Box 22"/>
            <p:cNvSpPr txBox="1">
              <a:spLocks noChangeArrowheads="1"/>
            </p:cNvSpPr>
            <p:nvPr/>
          </p:nvSpPr>
          <p:spPr bwMode="auto">
            <a:xfrm>
              <a:off x="5040" y="2025"/>
              <a:ext cx="86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Helvetica" pitchFamily="34" charset="0"/>
                </a:rPr>
                <a:t>Methadone</a:t>
              </a:r>
            </a:p>
          </p:txBody>
        </p:sp>
        <p:sp>
          <p:nvSpPr>
            <p:cNvPr id="49176" name="Line 23"/>
            <p:cNvSpPr>
              <a:spLocks noChangeShapeType="1"/>
            </p:cNvSpPr>
            <p:nvPr/>
          </p:nvSpPr>
          <p:spPr bwMode="auto">
            <a:xfrm flipH="1">
              <a:off x="2928" y="1872"/>
              <a:ext cx="576" cy="72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7" name="Line 24"/>
            <p:cNvSpPr>
              <a:spLocks noChangeShapeType="1"/>
            </p:cNvSpPr>
            <p:nvPr/>
          </p:nvSpPr>
          <p:spPr bwMode="auto">
            <a:xfrm flipV="1">
              <a:off x="1248" y="1161"/>
              <a:ext cx="0" cy="196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156" name="Rectangle 25"/>
          <p:cNvSpPr>
            <a:spLocks noChangeArrowheads="1"/>
          </p:cNvSpPr>
          <p:nvPr/>
        </p:nvSpPr>
        <p:spPr bwMode="auto">
          <a:xfrm>
            <a:off x="4183063" y="6324600"/>
            <a:ext cx="4960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Kosten &amp; O’Connor, NEJM 348;18, May 1, 2003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Set &amp; Setting</a:t>
            </a:r>
          </a:p>
        </p:txBody>
      </p:sp>
      <p:pic>
        <p:nvPicPr>
          <p:cNvPr id="50179" name="Picture 4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 l="2042" t="4839" r="26158" b="18446"/>
          <a:stretch>
            <a:fillRect/>
          </a:stretch>
        </p:blipFill>
        <p:spPr>
          <a:xfrm>
            <a:off x="1524000" y="1828800"/>
            <a:ext cx="6632575" cy="48196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Opiate Addiction: Medications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4840287"/>
          </a:xfrm>
        </p:spPr>
        <p:txBody>
          <a:bodyPr/>
          <a:lstStyle/>
          <a:p>
            <a:pPr eaLnBrk="1" hangingPunct="1"/>
            <a:r>
              <a:rPr lang="en-US" sz="2800" dirty="0" smtClean="0"/>
              <a:t>Detoxification</a:t>
            </a:r>
          </a:p>
          <a:p>
            <a:pPr lvl="1" eaLnBrk="1" hangingPunct="1"/>
            <a:r>
              <a:rPr lang="en-US" sz="2400" dirty="0" smtClean="0"/>
              <a:t>Opioid </a:t>
            </a:r>
            <a:r>
              <a:rPr lang="en-US" sz="2400" dirty="0" smtClean="0"/>
              <a:t>Replacement</a:t>
            </a:r>
            <a:endParaRPr lang="en-US" sz="2400" dirty="0" smtClean="0"/>
          </a:p>
          <a:p>
            <a:pPr lvl="2" eaLnBrk="1" hangingPunct="1"/>
            <a:r>
              <a:rPr lang="en-US" sz="2000" dirty="0" smtClean="0"/>
              <a:t>Methadone  (Agonist)          </a:t>
            </a:r>
            <a:br>
              <a:rPr lang="en-US" sz="2000" dirty="0" smtClean="0"/>
            </a:br>
            <a:r>
              <a:rPr lang="en-US" sz="2000" dirty="0" smtClean="0"/>
              <a:t>	[Illegal on outpatient basis]</a:t>
            </a:r>
          </a:p>
          <a:p>
            <a:pPr lvl="2" eaLnBrk="1" hangingPunct="1"/>
            <a:r>
              <a:rPr lang="en-US" sz="2000" dirty="0" smtClean="0"/>
              <a:t>Buprenorphine (Partial Agonist) </a:t>
            </a:r>
            <a:br>
              <a:rPr lang="en-US" sz="2000" dirty="0" smtClean="0"/>
            </a:br>
            <a:r>
              <a:rPr lang="en-US" sz="2000" dirty="0" smtClean="0"/>
              <a:t>	[Requires special DEA license]</a:t>
            </a:r>
          </a:p>
          <a:p>
            <a:pPr lvl="1" eaLnBrk="1" hangingPunct="1"/>
            <a:r>
              <a:rPr lang="en-US" sz="2400" dirty="0" smtClean="0"/>
              <a:t>Non-Opioid Symptom Relief</a:t>
            </a:r>
          </a:p>
          <a:p>
            <a:pPr lvl="2" eaLnBrk="1" hangingPunct="1"/>
            <a:r>
              <a:rPr lang="en-US" sz="2000" dirty="0" smtClean="0"/>
              <a:t>Clonidine (</a:t>
            </a:r>
            <a:r>
              <a:rPr lang="en-US" sz="2000" dirty="0" err="1" smtClean="0"/>
              <a:t>Catapres</a:t>
            </a:r>
            <a:r>
              <a:rPr lang="en-US" sz="2000" dirty="0" smtClean="0"/>
              <a:t>), alpha-2 adrenergic agonist</a:t>
            </a:r>
          </a:p>
          <a:p>
            <a:pPr lvl="2" eaLnBrk="1" hangingPunct="1"/>
            <a:r>
              <a:rPr lang="en-US" sz="2000" dirty="0" err="1" smtClean="0"/>
              <a:t>Lofexadine</a:t>
            </a:r>
            <a:endParaRPr lang="en-US" sz="2000" dirty="0" smtClean="0"/>
          </a:p>
          <a:p>
            <a:pPr lvl="2" eaLnBrk="1" hangingPunct="1"/>
            <a:r>
              <a:rPr lang="en-US" sz="2000" dirty="0" smtClean="0"/>
              <a:t>Anti-spasmodic, anti-</a:t>
            </a:r>
            <a:r>
              <a:rPr lang="en-US" sz="2000" dirty="0" err="1" smtClean="0"/>
              <a:t>diarrheals</a:t>
            </a:r>
            <a:endParaRPr lang="en-US" sz="2000" dirty="0" smtClean="0"/>
          </a:p>
          <a:p>
            <a:pPr lvl="2" eaLnBrk="1" hangingPunct="1"/>
            <a:r>
              <a:rPr lang="en-US" sz="2000" dirty="0" smtClean="0"/>
              <a:t>NSAIDS for bone pain and myalgia</a:t>
            </a:r>
          </a:p>
          <a:p>
            <a:pPr lvl="2" eaLnBrk="1" hangingPunct="1"/>
            <a:r>
              <a:rPr lang="en-US" sz="2000" dirty="0" smtClean="0"/>
              <a:t>Sleep meds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Opiate Addiction: Medications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4840287"/>
          </a:xfrm>
        </p:spPr>
        <p:txBody>
          <a:bodyPr/>
          <a:lstStyle/>
          <a:p>
            <a:pPr eaLnBrk="1" hangingPunct="1"/>
            <a:r>
              <a:rPr lang="en-US" dirty="0" smtClean="0"/>
              <a:t>Maintenance</a:t>
            </a:r>
          </a:p>
          <a:p>
            <a:pPr lvl="1" eaLnBrk="1" hangingPunct="1"/>
            <a:r>
              <a:rPr lang="en-US" dirty="0" smtClean="0"/>
              <a:t>Opioid-Free</a:t>
            </a:r>
          </a:p>
          <a:p>
            <a:pPr lvl="2" eaLnBrk="1" hangingPunct="1"/>
            <a:r>
              <a:rPr lang="en-US" dirty="0" smtClean="0"/>
              <a:t>Naltrexone 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Opioid-Agonist</a:t>
            </a:r>
          </a:p>
          <a:p>
            <a:pPr lvl="2" eaLnBrk="1" hangingPunct="1"/>
            <a:r>
              <a:rPr lang="en-US" dirty="0" smtClean="0"/>
              <a:t>Methadone</a:t>
            </a:r>
          </a:p>
          <a:p>
            <a:pPr lvl="2" eaLnBrk="1" hangingPunct="1"/>
            <a:r>
              <a:rPr lang="en-US" dirty="0" smtClean="0"/>
              <a:t>Buprenorphine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Arial" charset="0"/>
              </a:rPr>
              <a:t>Naltrexone &amp; Opioid Blockade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Extinction Paradigm</a:t>
            </a:r>
          </a:p>
          <a:p>
            <a:pPr lvl="1" eaLnBrk="1" hangingPunct="1"/>
            <a:r>
              <a:rPr lang="en-US" smtClean="0"/>
              <a:t>Attempts at opiate use produce no “high”</a:t>
            </a:r>
          </a:p>
          <a:p>
            <a:pPr eaLnBrk="1" hangingPunct="1"/>
            <a:r>
              <a:rPr lang="en-US" smtClean="0"/>
              <a:t>Craving Reduction</a:t>
            </a:r>
          </a:p>
          <a:p>
            <a:pPr lvl="1" eaLnBrk="1" hangingPunct="1"/>
            <a:r>
              <a:rPr lang="en-US" smtClean="0"/>
              <a:t>Craving is highly situational. It is reduced when heroin cannot work.</a:t>
            </a:r>
          </a:p>
          <a:p>
            <a:pPr eaLnBrk="1" hangingPunct="1"/>
            <a:r>
              <a:rPr lang="en-US" smtClean="0"/>
              <a:t>Naltrexone Dysphoria??</a:t>
            </a:r>
          </a:p>
          <a:p>
            <a:pPr lvl="1" eaLnBrk="1" hangingPunct="1"/>
            <a:r>
              <a:rPr lang="en-US" smtClean="0"/>
              <a:t>Unclear whether the blockade of endogenous opioids produces dysphoria or a loss of a sense of wellbeing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Arial" charset="0"/>
              </a:rPr>
              <a:t>Naltrexone:</a:t>
            </a:r>
            <a:br>
              <a:rPr lang="en-US" sz="4000" smtClean="0">
                <a:latin typeface="Arial" charset="0"/>
              </a:rPr>
            </a:br>
            <a:r>
              <a:rPr lang="en-US" sz="4000" smtClean="0">
                <a:latin typeface="Arial" charset="0"/>
              </a:rPr>
              <a:t>Efficacy vs. Effectiveness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High Efficacy: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An almost perfect, long-acting blocker of opiates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Limited Effectiveness: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Most effective in monitored treatment of medical or other professionals, executives, and individuals on probation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Poor compliance in heroin-using population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Poor treatment retention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Combined Strategies: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Continengy management and family therapy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Criminal Justice leverage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990600"/>
            <a:ext cx="7772400" cy="685800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Arial" charset="0"/>
              </a:rPr>
              <a:t>UROD: </a:t>
            </a:r>
            <a:r>
              <a:rPr lang="en-US" sz="2800" smtClean="0">
                <a:latin typeface="Arial" charset="0"/>
              </a:rPr>
              <a:t>UltraRapid Opioid Detoxification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905000"/>
            <a:ext cx="7772400" cy="4419600"/>
          </a:xfrm>
        </p:spPr>
        <p:txBody>
          <a:bodyPr/>
          <a:lstStyle/>
          <a:p>
            <a:pPr eaLnBrk="1" hangingPunct="1"/>
            <a:r>
              <a:rPr lang="en-US" smtClean="0"/>
              <a:t>Under general anesthesia administered opioid antagonist</a:t>
            </a:r>
          </a:p>
          <a:p>
            <a:pPr eaLnBrk="1" hangingPunct="1"/>
            <a:r>
              <a:rPr lang="en-US" smtClean="0"/>
              <a:t>Continue opioid antagonist for several months</a:t>
            </a:r>
          </a:p>
          <a:p>
            <a:pPr eaLnBrk="1" hangingPunct="1"/>
            <a:r>
              <a:rPr lang="en-US" smtClean="0"/>
              <a:t>Cost $5,000 – $20,000</a:t>
            </a:r>
          </a:p>
          <a:p>
            <a:pPr eaLnBrk="1" hangingPunct="1"/>
            <a:r>
              <a:rPr lang="en-US" smtClean="0"/>
              <a:t>Few long-term clinical trials, none demonstrate improved results</a:t>
            </a:r>
          </a:p>
          <a:p>
            <a:pPr eaLnBrk="1" hangingPunct="1"/>
            <a:r>
              <a:rPr lang="en-US" smtClean="0"/>
              <a:t>Potential risks high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>
                <a:latin typeface="Arial" charset="0"/>
              </a:rPr>
              <a:t>Clonidine For Opioid Withdrawal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>
                <a:cs typeface="Times New Roman" pitchFamily="18" charset="0"/>
              </a:rPr>
              <a:t>Principle: </a:t>
            </a:r>
            <a:br>
              <a:rPr lang="en-US" sz="2400" smtClean="0">
                <a:cs typeface="Times New Roman" pitchFamily="18" charset="0"/>
              </a:rPr>
            </a:br>
            <a:r>
              <a:rPr lang="en-US" sz="2400" b="0" smtClean="0">
                <a:cs typeface="Times New Roman" pitchFamily="18" charset="0"/>
              </a:rPr>
              <a:t>Alpha-2 adrenergic agonist, </a:t>
            </a:r>
            <a:br>
              <a:rPr lang="en-US" sz="2400" b="0" smtClean="0">
                <a:cs typeface="Times New Roman" pitchFamily="18" charset="0"/>
              </a:rPr>
            </a:br>
            <a:r>
              <a:rPr lang="en-US" sz="2400" b="0" smtClean="0">
                <a:cs typeface="Times New Roman" pitchFamily="18" charset="0"/>
              </a:rPr>
              <a:t>suppresses activity in locus ceruleus, </a:t>
            </a:r>
            <a:br>
              <a:rPr lang="en-US" sz="2400" b="0" smtClean="0">
                <a:cs typeface="Times New Roman" pitchFamily="18" charset="0"/>
              </a:rPr>
            </a:br>
            <a:r>
              <a:rPr lang="en-US" sz="2400" b="0" smtClean="0">
                <a:cs typeface="Times New Roman" pitchFamily="18" charset="0"/>
              </a:rPr>
              <a:t>Decreases most withdrawal symptoms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>
                <a:cs typeface="Times New Roman" pitchFamily="18" charset="0"/>
              </a:rPr>
              <a:t>Advantages: </a:t>
            </a:r>
            <a:r>
              <a:rPr lang="en-US" sz="2400" b="0" smtClean="0">
                <a:cs typeface="Times New Roman" pitchFamily="18" charset="0"/>
              </a:rPr>
              <a:t>partial relief of symptoms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>
                <a:cs typeface="Times New Roman" pitchFamily="18" charset="0"/>
              </a:rPr>
              <a:t>Disadvantages:  </a:t>
            </a:r>
            <a:br>
              <a:rPr lang="en-US" sz="2400" smtClean="0">
                <a:cs typeface="Times New Roman" pitchFamily="18" charset="0"/>
              </a:rPr>
            </a:br>
            <a:r>
              <a:rPr lang="en-US" sz="2400" b="0" smtClean="0">
                <a:cs typeface="Times New Roman" pitchFamily="18" charset="0"/>
              </a:rPr>
              <a:t>Requires dose titration, orthostatic hypotension, </a:t>
            </a:r>
            <a:br>
              <a:rPr lang="en-US" sz="2400" b="0" smtClean="0">
                <a:cs typeface="Times New Roman" pitchFamily="18" charset="0"/>
              </a:rPr>
            </a:br>
            <a:r>
              <a:rPr lang="en-US" sz="2400" b="0" smtClean="0">
                <a:cs typeface="Times New Roman" pitchFamily="18" charset="0"/>
              </a:rPr>
              <a:t>Does not treat insomnia, myalgias or craving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>
                <a:cs typeface="Times New Roman" pitchFamily="18" charset="0"/>
              </a:rPr>
              <a:t>Protocol:  </a:t>
            </a:r>
            <a:br>
              <a:rPr lang="en-US" sz="2400" smtClean="0">
                <a:cs typeface="Times New Roman" pitchFamily="18" charset="0"/>
              </a:rPr>
            </a:br>
            <a:r>
              <a:rPr lang="en-US" sz="2400" b="0" smtClean="0">
                <a:cs typeface="Times New Roman" pitchFamily="18" charset="0"/>
              </a:rPr>
              <a:t>0.1-0.2 mg. q 4 hours, </a:t>
            </a:r>
            <a:br>
              <a:rPr lang="en-US" sz="2400" b="0" smtClean="0">
                <a:cs typeface="Times New Roman" pitchFamily="18" charset="0"/>
              </a:rPr>
            </a:br>
            <a:r>
              <a:rPr lang="en-US" sz="2400" b="0" smtClean="0">
                <a:cs typeface="Times New Roman" pitchFamily="18" charset="0"/>
              </a:rPr>
              <a:t>up to 1.2 mg/24 hours for 10 to 14 days</a:t>
            </a:r>
          </a:p>
          <a:p>
            <a:pPr eaLnBrk="1" hangingPunct="1">
              <a:lnSpc>
                <a:spcPct val="90000"/>
              </a:lnSpc>
            </a:pPr>
            <a:endParaRPr lang="en-US" sz="2400" b="0" smtClean="0"/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4953000" y="6096000"/>
            <a:ext cx="388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David Fiellin, M.D.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Opiate Addiction: </a:t>
            </a:r>
            <a:r>
              <a:rPr lang="en-US" sz="4000" smtClean="0"/>
              <a:t>Maintenance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48402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Methadone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Dole &amp; Nyswander’s opioid deficiency theory (1964).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Daily Dosing, Blocking dose usually &gt; 60 mg qd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LAAM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Every other day dosing or 2-days a week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Rare prolongation of QTc interval on EKG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Buprenorphine </a:t>
            </a:r>
            <a:br>
              <a:rPr lang="en-US" sz="2800" smtClean="0"/>
            </a:br>
            <a:r>
              <a:rPr lang="en-US" sz="2800" smtClean="0"/>
              <a:t>(formulated with or without naloxone)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Partial Agonist (high opiate receptor avidity but low innate activity)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Daily dosing, 2-32 mg qd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Opium</a:t>
            </a:r>
            <a:br>
              <a:rPr lang="en-US" smtClean="0"/>
            </a:br>
            <a:r>
              <a:rPr lang="en-US" smtClean="0"/>
              <a:t>Smoker</a:t>
            </a:r>
          </a:p>
        </p:txBody>
      </p:sp>
      <p:pic>
        <p:nvPicPr>
          <p:cNvPr id="17411" name="Picture 8" descr="opiumsmok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900" y="0"/>
            <a:ext cx="4991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Methadone for Withdrawal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4840287"/>
          </a:xfrm>
        </p:spPr>
        <p:txBody>
          <a:bodyPr/>
          <a:lstStyle/>
          <a:p>
            <a:pPr eaLnBrk="1" hangingPunct="1"/>
            <a:r>
              <a:rPr lang="en-US" smtClean="0"/>
              <a:t>Substitution: </a:t>
            </a:r>
          </a:p>
          <a:p>
            <a:pPr lvl="1" eaLnBrk="1" hangingPunct="1"/>
            <a:r>
              <a:rPr lang="en-US" smtClean="0"/>
              <a:t>Long-acting opioid for short-acting</a:t>
            </a:r>
          </a:p>
          <a:p>
            <a:pPr eaLnBrk="1" hangingPunct="1"/>
            <a:r>
              <a:rPr lang="en-US" smtClean="0"/>
              <a:t>Taper:</a:t>
            </a:r>
          </a:p>
          <a:p>
            <a:pPr lvl="1" eaLnBrk="1" hangingPunct="1"/>
            <a:r>
              <a:rPr lang="en-US" smtClean="0"/>
              <a:t>20-30 mg qd for 2-3 days</a:t>
            </a:r>
          </a:p>
          <a:p>
            <a:pPr lvl="1" eaLnBrk="1" hangingPunct="1"/>
            <a:r>
              <a:rPr lang="en-US" smtClean="0"/>
              <a:t>Taper by 10-15% per day</a:t>
            </a:r>
          </a:p>
          <a:p>
            <a:pPr eaLnBrk="1" hangingPunct="1"/>
            <a:r>
              <a:rPr lang="en-US" smtClean="0"/>
              <a:t>High Efficacy &amp; Low Effectiveness</a:t>
            </a:r>
          </a:p>
          <a:p>
            <a:pPr lvl="1" eaLnBrk="1" hangingPunct="1"/>
            <a:r>
              <a:rPr lang="en-US" smtClean="0"/>
              <a:t>Very poor longer term outcome results from either 21-day or 180-day detoxification protocols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Methadone Maintenance</a:t>
            </a:r>
          </a:p>
        </p:txBody>
      </p:sp>
      <p:sp>
        <p:nvSpPr>
          <p:cNvPr id="5939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The Gold Standard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457200"/>
            <a:ext cx="7543800" cy="11430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sz="2800" smtClean="0"/>
              <a:t>Impact of MMT on IV Drug Use for </a:t>
            </a:r>
            <a:br>
              <a:rPr lang="en-US" sz="2800" smtClean="0"/>
            </a:br>
            <a:r>
              <a:rPr lang="en-US" sz="2800" smtClean="0"/>
              <a:t>388 Male MMT Patients in 6 Programs</a:t>
            </a:r>
          </a:p>
        </p:txBody>
      </p:sp>
      <p:sp>
        <p:nvSpPr>
          <p:cNvPr id="60419" name="Line 3"/>
          <p:cNvSpPr>
            <a:spLocks noChangeShapeType="1"/>
          </p:cNvSpPr>
          <p:nvPr/>
        </p:nvSpPr>
        <p:spPr bwMode="auto">
          <a:xfrm>
            <a:off x="982663" y="2133600"/>
            <a:ext cx="0" cy="3124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0" name="Line 4"/>
          <p:cNvSpPr>
            <a:spLocks noChangeShapeType="1"/>
          </p:cNvSpPr>
          <p:nvPr/>
        </p:nvSpPr>
        <p:spPr bwMode="auto">
          <a:xfrm>
            <a:off x="990600" y="5257800"/>
            <a:ext cx="6975475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 rot="-5340000">
            <a:off x="-799306" y="3586956"/>
            <a:ext cx="2816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Arial" charset="0"/>
              </a:rPr>
              <a:t>    </a:t>
            </a:r>
            <a:r>
              <a:rPr lang="en-US" b="1">
                <a:latin typeface="Arial" charset="0"/>
              </a:rPr>
              <a:t>PERCENT IV USERS</a:t>
            </a:r>
            <a:r>
              <a:rPr lang="en-US" b="1">
                <a:solidFill>
                  <a:srgbClr val="FFFF00"/>
                </a:solidFill>
                <a:latin typeface="Arial" charset="0"/>
              </a:rPr>
              <a:t> </a:t>
            </a: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439738" y="5029200"/>
            <a:ext cx="4746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Arial" charset="0"/>
              </a:rPr>
              <a:t>0</a:t>
            </a:r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304800" y="2057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Arial" charset="0"/>
              </a:rPr>
              <a:t>100</a:t>
            </a: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1287463" y="2171700"/>
            <a:ext cx="338137" cy="304800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 rot="-5340000">
            <a:off x="-53975" y="3351213"/>
            <a:ext cx="3124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folHlink"/>
                </a:solidFill>
                <a:latin typeface="Arial" charset="0"/>
              </a:rPr>
              <a:t>LAST ADDICTION PERIOD</a:t>
            </a:r>
          </a:p>
        </p:txBody>
      </p:sp>
      <p:sp>
        <p:nvSpPr>
          <p:cNvPr id="60426" name="Line 10"/>
          <p:cNvSpPr>
            <a:spLocks noChangeShapeType="1"/>
          </p:cNvSpPr>
          <p:nvPr/>
        </p:nvSpPr>
        <p:spPr bwMode="auto">
          <a:xfrm>
            <a:off x="2268538" y="2743200"/>
            <a:ext cx="0" cy="24384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7" name="Line 11"/>
          <p:cNvSpPr>
            <a:spLocks noChangeShapeType="1"/>
          </p:cNvSpPr>
          <p:nvPr/>
        </p:nvSpPr>
        <p:spPr bwMode="auto">
          <a:xfrm>
            <a:off x="2268538" y="5181600"/>
            <a:ext cx="474662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8" name="Line 12"/>
          <p:cNvSpPr>
            <a:spLocks noChangeShapeType="1"/>
          </p:cNvSpPr>
          <p:nvPr/>
        </p:nvSpPr>
        <p:spPr bwMode="auto">
          <a:xfrm flipV="1">
            <a:off x="2743200" y="3429000"/>
            <a:ext cx="0" cy="17526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9" name="Line 13"/>
          <p:cNvSpPr>
            <a:spLocks noChangeShapeType="1"/>
          </p:cNvSpPr>
          <p:nvPr/>
        </p:nvSpPr>
        <p:spPr bwMode="auto">
          <a:xfrm>
            <a:off x="2268538" y="2743200"/>
            <a:ext cx="474662" cy="6858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30" name="Rectangle 14"/>
          <p:cNvSpPr>
            <a:spLocks noChangeArrowheads="1"/>
          </p:cNvSpPr>
          <p:nvPr/>
        </p:nvSpPr>
        <p:spPr bwMode="auto">
          <a:xfrm rot="-5400000">
            <a:off x="1402557" y="3625056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folHlink"/>
                </a:solidFill>
                <a:latin typeface="Arial" charset="0"/>
              </a:rPr>
              <a:t>ADMISSION</a:t>
            </a:r>
          </a:p>
        </p:txBody>
      </p:sp>
      <p:sp>
        <p:nvSpPr>
          <p:cNvPr id="60431" name="Rectangle 15"/>
          <p:cNvSpPr>
            <a:spLocks noChangeArrowheads="1"/>
          </p:cNvSpPr>
          <p:nvPr/>
        </p:nvSpPr>
        <p:spPr bwMode="auto">
          <a:xfrm rot="-960000">
            <a:off x="2065338" y="1524000"/>
            <a:ext cx="1152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100%</a:t>
            </a:r>
          </a:p>
        </p:txBody>
      </p:sp>
      <p:sp>
        <p:nvSpPr>
          <p:cNvPr id="60432" name="Line 16"/>
          <p:cNvSpPr>
            <a:spLocks noChangeShapeType="1"/>
          </p:cNvSpPr>
          <p:nvPr/>
        </p:nvSpPr>
        <p:spPr bwMode="auto">
          <a:xfrm flipH="1">
            <a:off x="1747838" y="1900238"/>
            <a:ext cx="228600" cy="161925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33" name="Rectangle 17"/>
          <p:cNvSpPr>
            <a:spLocks noChangeArrowheads="1"/>
          </p:cNvSpPr>
          <p:nvPr/>
        </p:nvSpPr>
        <p:spPr bwMode="auto">
          <a:xfrm rot="-1020000">
            <a:off x="2743200" y="2133600"/>
            <a:ext cx="1150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81.4%</a:t>
            </a:r>
          </a:p>
        </p:txBody>
      </p:sp>
      <p:sp>
        <p:nvSpPr>
          <p:cNvPr id="60434" name="Line 18"/>
          <p:cNvSpPr>
            <a:spLocks noChangeShapeType="1"/>
          </p:cNvSpPr>
          <p:nvPr/>
        </p:nvSpPr>
        <p:spPr bwMode="auto">
          <a:xfrm flipH="1">
            <a:off x="2405063" y="2514600"/>
            <a:ext cx="338137" cy="2286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35" name="Rectangle 19"/>
          <p:cNvSpPr>
            <a:spLocks noChangeArrowheads="1"/>
          </p:cNvSpPr>
          <p:nvPr/>
        </p:nvSpPr>
        <p:spPr bwMode="auto">
          <a:xfrm>
            <a:off x="990600" y="5334000"/>
            <a:ext cx="784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Arial" charset="0"/>
              </a:rPr>
              <a:t>       </a:t>
            </a:r>
            <a:r>
              <a:rPr lang="en-US" sz="2000" b="1">
                <a:latin typeface="Arial" charset="0"/>
              </a:rPr>
              <a:t>Pre-          | 1st Year      |  2nd Year      |  3rd Year      |  4th</a:t>
            </a:r>
            <a:r>
              <a:rPr lang="en-US" sz="2000" b="1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000" b="1">
                <a:solidFill>
                  <a:srgbClr val="FFFF00"/>
                </a:solidFill>
                <a:latin typeface="Times New Roman" pitchFamily="18" charset="0"/>
              </a:rPr>
              <a:t>	</a:t>
            </a:r>
          </a:p>
        </p:txBody>
      </p:sp>
      <p:sp>
        <p:nvSpPr>
          <p:cNvPr id="60436" name="Rectangle 20"/>
          <p:cNvSpPr>
            <a:spLocks noChangeArrowheads="1"/>
          </p:cNvSpPr>
          <p:nvPr/>
        </p:nvSpPr>
        <p:spPr bwMode="auto">
          <a:xfrm>
            <a:off x="6332538" y="3886200"/>
            <a:ext cx="542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hlink"/>
                </a:solidFill>
                <a:latin typeface="Times New Roman" pitchFamily="18" charset="0"/>
              </a:rPr>
              <a:t>*</a:t>
            </a:r>
          </a:p>
        </p:txBody>
      </p:sp>
      <p:sp>
        <p:nvSpPr>
          <p:cNvPr id="60437" name="Rectangle 21"/>
          <p:cNvSpPr>
            <a:spLocks noChangeArrowheads="1"/>
          </p:cNvSpPr>
          <p:nvPr/>
        </p:nvSpPr>
        <p:spPr bwMode="auto">
          <a:xfrm>
            <a:off x="7485063" y="4343400"/>
            <a:ext cx="541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hlink"/>
                </a:solidFill>
                <a:latin typeface="Times New Roman" pitchFamily="18" charset="0"/>
              </a:rPr>
              <a:t>*</a:t>
            </a:r>
          </a:p>
        </p:txBody>
      </p:sp>
      <p:sp>
        <p:nvSpPr>
          <p:cNvPr id="60438" name="Line 22"/>
          <p:cNvSpPr>
            <a:spLocks noChangeShapeType="1"/>
          </p:cNvSpPr>
          <p:nvPr/>
        </p:nvSpPr>
        <p:spPr bwMode="auto">
          <a:xfrm>
            <a:off x="1658938" y="2133600"/>
            <a:ext cx="609600" cy="60960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39" name="Line 23"/>
          <p:cNvSpPr>
            <a:spLocks noChangeShapeType="1"/>
          </p:cNvSpPr>
          <p:nvPr/>
        </p:nvSpPr>
        <p:spPr bwMode="auto">
          <a:xfrm>
            <a:off x="2743200" y="3429000"/>
            <a:ext cx="3725863" cy="60960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40" name="Line 24"/>
          <p:cNvSpPr>
            <a:spLocks noChangeShapeType="1"/>
          </p:cNvSpPr>
          <p:nvPr/>
        </p:nvSpPr>
        <p:spPr bwMode="auto">
          <a:xfrm>
            <a:off x="6553200" y="4038600"/>
            <a:ext cx="1084263" cy="45720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41" name="Line 25"/>
          <p:cNvSpPr>
            <a:spLocks noChangeShapeType="1"/>
          </p:cNvSpPr>
          <p:nvPr/>
        </p:nvSpPr>
        <p:spPr bwMode="auto">
          <a:xfrm flipH="1">
            <a:off x="2894013" y="3006725"/>
            <a:ext cx="338137" cy="2286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42" name="Line 26"/>
          <p:cNvSpPr>
            <a:spLocks noChangeShapeType="1"/>
          </p:cNvSpPr>
          <p:nvPr/>
        </p:nvSpPr>
        <p:spPr bwMode="auto">
          <a:xfrm flipH="1">
            <a:off x="6535738" y="3733800"/>
            <a:ext cx="339725" cy="2286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43" name="Line 27"/>
          <p:cNvSpPr>
            <a:spLocks noChangeShapeType="1"/>
          </p:cNvSpPr>
          <p:nvPr/>
        </p:nvSpPr>
        <p:spPr bwMode="auto">
          <a:xfrm flipH="1">
            <a:off x="7688263" y="4267200"/>
            <a:ext cx="338137" cy="2286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44" name="Rectangle 28"/>
          <p:cNvSpPr>
            <a:spLocks noChangeArrowheads="1"/>
          </p:cNvSpPr>
          <p:nvPr/>
        </p:nvSpPr>
        <p:spPr bwMode="auto">
          <a:xfrm rot="-1020000">
            <a:off x="3244850" y="2573338"/>
            <a:ext cx="1152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63.3%</a:t>
            </a:r>
          </a:p>
        </p:txBody>
      </p:sp>
      <p:sp>
        <p:nvSpPr>
          <p:cNvPr id="60445" name="Rectangle 29"/>
          <p:cNvSpPr>
            <a:spLocks noChangeArrowheads="1"/>
          </p:cNvSpPr>
          <p:nvPr/>
        </p:nvSpPr>
        <p:spPr bwMode="auto">
          <a:xfrm rot="-1020000">
            <a:off x="6904038" y="3260725"/>
            <a:ext cx="1152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41.7%</a:t>
            </a:r>
          </a:p>
        </p:txBody>
      </p:sp>
      <p:sp>
        <p:nvSpPr>
          <p:cNvPr id="60446" name="Rectangle 30"/>
          <p:cNvSpPr>
            <a:spLocks noChangeArrowheads="1"/>
          </p:cNvSpPr>
          <p:nvPr/>
        </p:nvSpPr>
        <p:spPr bwMode="auto">
          <a:xfrm rot="-1020000">
            <a:off x="7972425" y="3884613"/>
            <a:ext cx="1152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28.9%</a:t>
            </a:r>
          </a:p>
        </p:txBody>
      </p:sp>
      <p:sp>
        <p:nvSpPr>
          <p:cNvPr id="60447" name="Rectangle 31"/>
          <p:cNvSpPr>
            <a:spLocks noChangeArrowheads="1"/>
          </p:cNvSpPr>
          <p:nvPr/>
        </p:nvSpPr>
        <p:spPr bwMode="auto">
          <a:xfrm>
            <a:off x="260350" y="6196013"/>
            <a:ext cx="8883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Adapted from Ball &amp; Ross - The Effectiveness of Methadone Maintenance Treatment, 1991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43000"/>
            <a:ext cx="7391400" cy="8382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sz="2400" smtClean="0"/>
              <a:t>Recent Heroin Use by Current Methadone Dose</a:t>
            </a:r>
          </a:p>
        </p:txBody>
      </p:sp>
      <p:graphicFrame>
        <p:nvGraphicFramePr>
          <p:cNvPr id="8" name="Object 3"/>
          <p:cNvGraphicFramePr>
            <a:graphicFrameLocks noGrp="1"/>
          </p:cNvGraphicFramePr>
          <p:nvPr>
            <p:ph type="chart" idx="1"/>
          </p:nvPr>
        </p:nvGraphicFramePr>
        <p:xfrm>
          <a:off x="685800" y="914400"/>
          <a:ext cx="8201025" cy="4905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930400" y="5648325"/>
            <a:ext cx="5351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Current Methadone Dose mg/day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 rot="-5460000">
            <a:off x="-935037" y="3230562"/>
            <a:ext cx="3219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% Heroin Use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4876800" y="6248400"/>
            <a:ext cx="39290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latin typeface="Arial" charset="0"/>
              </a:rPr>
              <a:t>J. C. Ball, November 18, 1988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228600" y="6248400"/>
            <a:ext cx="4292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Arial" charset="0"/>
              </a:rPr>
              <a:t>Opioid Agonist Treatment of Addiction  -  Payte - 1998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457200"/>
            <a:ext cx="7315200" cy="127635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sz="3200" smtClean="0"/>
              <a:t>Crime among 491 patients before and during MMT at 6 programs</a:t>
            </a:r>
          </a:p>
        </p:txBody>
      </p:sp>
      <p:graphicFrame>
        <p:nvGraphicFramePr>
          <p:cNvPr id="6" name="Object 3"/>
          <p:cNvGraphicFramePr>
            <a:graphicFrameLocks noGrp="1"/>
          </p:cNvGraphicFramePr>
          <p:nvPr>
            <p:ph type="chart" idx="1"/>
          </p:nvPr>
        </p:nvGraphicFramePr>
        <p:xfrm>
          <a:off x="939800" y="1752600"/>
          <a:ext cx="8204200" cy="4619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60350" y="6196013"/>
            <a:ext cx="8883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Adapted from Ball &amp; Ross - The Effectiveness of Methadone Maintenance Treatment, 1991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 rot="-5400000">
            <a:off x="-1791493" y="3245643"/>
            <a:ext cx="4895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Arial" charset="0"/>
              </a:rPr>
              <a:t>Crime Days Per Year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533400"/>
            <a:ext cx="7772400" cy="108585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sz="3200" smtClean="0"/>
              <a:t>Relapse to IV drug use after MMT</a:t>
            </a:r>
            <a:r>
              <a:rPr lang="en-US" sz="4000" smtClean="0"/>
              <a:t/>
            </a:r>
            <a:br>
              <a:rPr lang="en-US" sz="4000" smtClean="0"/>
            </a:br>
            <a:r>
              <a:rPr lang="en-US" sz="2800" smtClean="0"/>
              <a:t>105 male patients who left treatment</a:t>
            </a:r>
            <a:endParaRPr lang="en-US" sz="3200" smtClean="0"/>
          </a:p>
        </p:txBody>
      </p:sp>
      <p:graphicFrame>
        <p:nvGraphicFramePr>
          <p:cNvPr id="8" name="Object 3"/>
          <p:cNvGraphicFramePr>
            <a:graphicFrameLocks noGrp="1"/>
          </p:cNvGraphicFramePr>
          <p:nvPr>
            <p:ph type="chart" idx="1"/>
          </p:nvPr>
        </p:nvGraphicFramePr>
        <p:xfrm>
          <a:off x="838200" y="1752600"/>
          <a:ext cx="8466138" cy="404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220" name="Rectangle 4"/>
          <p:cNvSpPr>
            <a:spLocks noChangeArrowheads="1"/>
          </p:cNvSpPr>
          <p:nvPr/>
        </p:nvSpPr>
        <p:spPr bwMode="auto">
          <a:xfrm rot="-5400000">
            <a:off x="-1700212" y="3170237"/>
            <a:ext cx="4610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Percent IV Users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828800" y="5715000"/>
            <a:ext cx="5859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Months Since Stopping Treatment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227013" y="6581775"/>
            <a:ext cx="861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Arial" charset="0"/>
              </a:rPr>
              <a:t>Opioid Agonist Treatment of Addiction  - Payte -  1998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260350" y="6196013"/>
            <a:ext cx="8432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Adapted from Ball &amp; Ross - The Effectiveness of Methadone Maintenance Treatment, 1991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Death Rates in </a:t>
            </a:r>
            <a:br>
              <a:rPr lang="en-US" sz="3600" smtClean="0"/>
            </a:br>
            <a:r>
              <a:rPr lang="en-US" sz="3600" smtClean="0"/>
              <a:t>Treated and Untreated Addicts</a:t>
            </a:r>
          </a:p>
        </p:txBody>
      </p:sp>
      <p:graphicFrame>
        <p:nvGraphicFramePr>
          <p:cNvPr id="6" name="Object 3"/>
          <p:cNvGraphicFramePr>
            <a:graphicFrameLocks/>
          </p:cNvGraphicFramePr>
          <p:nvPr/>
        </p:nvGraphicFramePr>
        <p:xfrm>
          <a:off x="762000" y="1828800"/>
          <a:ext cx="9236075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676400" y="1828800"/>
            <a:ext cx="287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latin typeface="Arial" charset="0"/>
              </a:rPr>
              <a:t>% Annual Death Rates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524000" y="6096000"/>
            <a:ext cx="71786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400">
                <a:latin typeface="Times New Roman" pitchFamily="18" charset="0"/>
              </a:rPr>
              <a:t>Slide data courtesy of Frank Vocci, MD, NIDA – </a:t>
            </a:r>
            <a:br>
              <a:rPr lang="en-US" sz="1400">
                <a:latin typeface="Times New Roman" pitchFamily="18" charset="0"/>
              </a:rPr>
            </a:br>
            <a:r>
              <a:rPr lang="en-US" sz="1400">
                <a:latin typeface="Times New Roman" pitchFamily="18" charset="0"/>
              </a:rPr>
              <a:t>Reference: Grondblah, L. et al. Acta Pschiatr Scand, P. 223-227, 1990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3" descr="Yih Ing 2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04800"/>
            <a:ext cx="8534400" cy="608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Rectangle 4"/>
          <p:cNvSpPr>
            <a:spLocks noChangeArrowheads="1"/>
          </p:cNvSpPr>
          <p:nvPr/>
        </p:nvSpPr>
        <p:spPr bwMode="auto">
          <a:xfrm>
            <a:off x="1143000" y="0"/>
            <a:ext cx="73152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r>
              <a:rPr lang="en-US" sz="2000" b="1">
                <a:solidFill>
                  <a:schemeClr val="tx2"/>
                </a:solidFill>
              </a:rPr>
              <a:t>40 Year Natural History</a:t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>of Heroin Addiction</a:t>
            </a:r>
          </a:p>
        </p:txBody>
      </p:sp>
      <p:sp>
        <p:nvSpPr>
          <p:cNvPr id="61444" name="Text Box 2"/>
          <p:cNvSpPr txBox="1">
            <a:spLocks noChangeArrowheads="1"/>
          </p:cNvSpPr>
          <p:nvPr/>
        </p:nvSpPr>
        <p:spPr bwMode="auto">
          <a:xfrm>
            <a:off x="169863" y="6172200"/>
            <a:ext cx="8974137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200" b="1">
                <a:latin typeface="Arial" charset="0"/>
              </a:rPr>
              <a:t>The natural history of narcotics addiction among a male sample (N = 581).  </a:t>
            </a:r>
          </a:p>
          <a:p>
            <a:r>
              <a:rPr lang="en-US" sz="1200" b="1">
                <a:latin typeface="Arial" charset="0"/>
              </a:rPr>
              <a:t>From: Yih-Ing, et. al., 2001. A 33-Year Follow-up of Narcotics Addicts.  Archives of General  Psychiatry, 58:503-508) </a:t>
            </a:r>
          </a:p>
        </p:txBody>
      </p:sp>
      <p:pic>
        <p:nvPicPr>
          <p:cNvPr id="61445" name="Picture 5" descr="HM00248_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2743200"/>
            <a:ext cx="114935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Picture 6" descr="IN01055_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2971800"/>
            <a:ext cx="974725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3543" name="AutoShape 7"/>
          <p:cNvSpPr>
            <a:spLocks noChangeArrowheads="1"/>
          </p:cNvSpPr>
          <p:nvPr/>
        </p:nvSpPr>
        <p:spPr bwMode="auto">
          <a:xfrm>
            <a:off x="7997825" y="3505200"/>
            <a:ext cx="1146175" cy="1212850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1" charset="0"/>
            </a:endParaRP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8153400" y="38862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48%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Methadone Maintenance Outcomes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0800" y="1981200"/>
            <a:ext cx="78232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smtClean="0"/>
              <a:t>Gold-Standard for Opioid Treatment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 smtClean="0"/>
              <a:t>One of the most over-proven treatments in entire psychiatry and drug abuse literature</a:t>
            </a:r>
            <a:br>
              <a:rPr lang="en-US" sz="1800" smtClean="0"/>
            </a:br>
            <a:endParaRPr lang="en-US" sz="1800" smtClean="0"/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 smtClean="0"/>
              <a:t>Detoxification methods succeed only &lt; 3% of the time.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endParaRPr lang="en-US" sz="180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smtClean="0"/>
              <a:t>Outcomes Measures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 b="1" smtClean="0"/>
              <a:t>Reduction of</a:t>
            </a:r>
            <a:r>
              <a:rPr lang="en-US" sz="1800" smtClean="0"/>
              <a:t> </a:t>
            </a:r>
            <a:r>
              <a:rPr lang="en-US" sz="1800" b="1" smtClean="0"/>
              <a:t>…</a:t>
            </a:r>
          </a:p>
          <a:p>
            <a:pPr lvl="2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 smtClean="0"/>
              <a:t>Death rates (8-10X reduction) </a:t>
            </a:r>
          </a:p>
          <a:p>
            <a:pPr lvl="2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 smtClean="0"/>
              <a:t>Drug use</a:t>
            </a:r>
          </a:p>
          <a:p>
            <a:pPr lvl="2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 smtClean="0"/>
              <a:t>Criminal activity</a:t>
            </a:r>
          </a:p>
          <a:p>
            <a:pPr lvl="2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 smtClean="0"/>
              <a:t>HIV spread</a:t>
            </a:r>
            <a:br>
              <a:rPr lang="en-US" sz="1600" smtClean="0"/>
            </a:br>
            <a:endParaRPr lang="en-US" sz="1600" smtClean="0"/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 b="1" smtClean="0"/>
              <a:t>Increase in …</a:t>
            </a:r>
          </a:p>
          <a:p>
            <a:pPr lvl="2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 smtClean="0"/>
              <a:t>Employment</a:t>
            </a:r>
          </a:p>
          <a:p>
            <a:pPr lvl="2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 smtClean="0"/>
              <a:t>Social stability</a:t>
            </a:r>
          </a:p>
          <a:p>
            <a:pPr lvl="2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 smtClean="0"/>
              <a:t>Retention, medication compliance, and monitoring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Methadone as Medication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smtClean="0"/>
              <a:t>Long acting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smtClean="0"/>
              <a:t>Prevents withdrawal for 24-36 hours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endParaRPr lang="en-US" sz="240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smtClean="0"/>
              <a:t>Competitive Opioid Blockade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smtClean="0"/>
              <a:t>Blocks heroin euphoria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endParaRPr lang="en-US" sz="240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smtClean="0"/>
              <a:t>Medically safe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smtClean="0"/>
              <a:t>10-18 year studies support medical safety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smtClean="0"/>
              <a:t>Use in pregnant opioid addicts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sz="1600" smtClean="0"/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685800" y="5943600"/>
            <a:ext cx="84582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600" b="1">
                <a:latin typeface="Arial" charset="0"/>
              </a:rPr>
              <a:t>(Physician’s Guide: Opioid Agonist Medical Maintenance Treatment; CSAT, 2000)</a:t>
            </a:r>
            <a:endParaRPr lang="en-US" sz="2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Opium in San Francisco</a:t>
            </a:r>
          </a:p>
        </p:txBody>
      </p:sp>
      <p:pic>
        <p:nvPicPr>
          <p:cNvPr id="18435" name="Picture 3" descr="BFAD387F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>
            <a:lum bright="-18000" contrast="24000"/>
          </a:blip>
          <a:srcRect l="2776" t="2740" b="10959"/>
          <a:stretch>
            <a:fillRect/>
          </a:stretch>
        </p:blipFill>
        <p:spPr>
          <a:xfrm>
            <a:off x="1066800" y="2057400"/>
            <a:ext cx="7489825" cy="8229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Methadone Pharmacology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8288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smtClean="0"/>
              <a:t>Mu agonist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endParaRPr lang="en-US" sz="200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smtClean="0"/>
              <a:t>Oral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000" smtClean="0"/>
              <a:t>80-90% oral bioavailability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000" smtClean="0"/>
              <a:t>Half life 24-36 hours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endParaRPr lang="en-US" sz="200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smtClean="0"/>
              <a:t>Analgesia: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000" smtClean="0"/>
              <a:t>Single dose analgesic properties similar to morphine in potency and duration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endParaRPr lang="en-US" sz="200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smtClean="0"/>
              <a:t>Accumulation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000" smtClean="0"/>
              <a:t>In non-tolerant patients, with repeated use for pain, can result in sedation and respiratory depression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Methadone Absorption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400" smtClean="0"/>
              <a:t>Pharmacokinetics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000" smtClean="0"/>
              <a:t>Initial effects 30 minutes after oral dose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000" smtClean="0"/>
              <a:t>Peak plasma levels in 2-4 hours</a:t>
            </a:r>
            <a:br>
              <a:rPr lang="en-US" sz="2000" smtClean="0"/>
            </a:br>
            <a:r>
              <a:rPr lang="en-US" sz="2000" smtClean="0"/>
              <a:t>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sz="2400" smtClean="0"/>
              <a:t>Reservoir Effect 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sz="2000" smtClean="0"/>
              <a:t>Stored in liver and other tissues for later release into circulation</a:t>
            </a:r>
            <a:br>
              <a:rPr lang="en-US" sz="2000" smtClean="0"/>
            </a:br>
            <a:endParaRPr lang="en-US" sz="2000" smtClean="0"/>
          </a:p>
          <a:p>
            <a:pPr eaLnBrk="1" hangingPunct="1">
              <a:spcBef>
                <a:spcPct val="0"/>
              </a:spcBef>
            </a:pPr>
            <a:r>
              <a:rPr lang="en-US" sz="2400" smtClean="0"/>
              <a:t>Protein binding 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000" smtClean="0"/>
              <a:t>Extensive, up to 90% of therapeutic dose</a:t>
            </a:r>
            <a:br>
              <a:rPr lang="en-US" sz="2000" smtClean="0"/>
            </a:br>
            <a:endParaRPr lang="en-US" sz="2000" smtClean="0"/>
          </a:p>
          <a:p>
            <a:pPr eaLnBrk="1" hangingPunct="1">
              <a:spcBef>
                <a:spcPct val="0"/>
              </a:spcBef>
            </a:pPr>
            <a:r>
              <a:rPr lang="en-US" sz="2400" smtClean="0"/>
              <a:t>Lipophilic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000" smtClean="0"/>
              <a:t>Parenteral doses readily cross blood-brain barrier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Methadone Metabolism &amp; Excretion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2800" smtClean="0"/>
              <a:t>Liver Metabolism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2400" smtClean="0"/>
              <a:t>N-demethylation and cyclization </a:t>
            </a:r>
          </a:p>
          <a:p>
            <a:pPr lvl="2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mtClean="0"/>
              <a:t>pyrrolodines (EDDP)</a:t>
            </a:r>
          </a:p>
          <a:p>
            <a:pPr lvl="2" eaLnBrk="1" hangingPunct="1">
              <a:lnSpc>
                <a:spcPct val="110000"/>
              </a:lnSpc>
              <a:spcBef>
                <a:spcPct val="0"/>
              </a:spcBef>
              <a:buClr>
                <a:srgbClr val="FFFF00"/>
              </a:buClr>
            </a:pPr>
            <a:r>
              <a:rPr lang="en-US" smtClean="0"/>
              <a:t>pyrroline (EMDP)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2400" smtClean="0"/>
              <a:t>Metabolites are essentially inactive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</a:pPr>
            <a:endParaRPr lang="en-US" sz="2400" smtClean="0"/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2800" smtClean="0"/>
              <a:t>Excretion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2400" smtClean="0"/>
              <a:t>Metabolites and unchanged methadone are excreted in bile and urine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078662" cy="1462087"/>
          </a:xfrm>
        </p:spPr>
        <p:txBody>
          <a:bodyPr/>
          <a:lstStyle/>
          <a:p>
            <a:pPr algn="ctr" eaLnBrk="1" hangingPunct="1"/>
            <a:r>
              <a:rPr lang="en-US" sz="3600" smtClean="0"/>
              <a:t>Methadone Medication Interactions</a:t>
            </a:r>
            <a:br>
              <a:rPr lang="en-US" sz="3600" smtClean="0"/>
            </a:br>
            <a:r>
              <a:rPr lang="en-US" sz="2800" smtClean="0"/>
              <a:t>Cytochrome P-450 Enzyme Activity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Induction by</a:t>
            </a:r>
          </a:p>
          <a:p>
            <a:pPr lvl="1" eaLnBrk="1" hangingPunct="1"/>
            <a:r>
              <a:rPr lang="en-US" smtClean="0"/>
              <a:t>Rifampin</a:t>
            </a:r>
          </a:p>
          <a:p>
            <a:pPr lvl="1" eaLnBrk="1" hangingPunct="1"/>
            <a:r>
              <a:rPr lang="en-US" smtClean="0"/>
              <a:t>Phenytoin</a:t>
            </a:r>
          </a:p>
          <a:p>
            <a:pPr lvl="1" eaLnBrk="1" hangingPunct="1"/>
            <a:r>
              <a:rPr lang="en-US" smtClean="0"/>
              <a:t>Ethyl Alcohol</a:t>
            </a:r>
          </a:p>
          <a:p>
            <a:pPr lvl="1" eaLnBrk="1" hangingPunct="1"/>
            <a:r>
              <a:rPr lang="en-US" smtClean="0"/>
              <a:t>Barbiturates</a:t>
            </a:r>
          </a:p>
          <a:p>
            <a:pPr lvl="1" eaLnBrk="1" hangingPunct="1"/>
            <a:r>
              <a:rPr lang="en-US" smtClean="0"/>
              <a:t>Carbemazepine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Inhibition by</a:t>
            </a:r>
          </a:p>
          <a:p>
            <a:pPr lvl="1" eaLnBrk="1" hangingPunct="1"/>
            <a:r>
              <a:rPr lang="en-US" smtClean="0"/>
              <a:t>Cimetidine</a:t>
            </a:r>
          </a:p>
          <a:p>
            <a:pPr lvl="1" eaLnBrk="1" hangingPunct="1"/>
            <a:r>
              <a:rPr lang="en-US" smtClean="0"/>
              <a:t>Ketoconazole</a:t>
            </a:r>
          </a:p>
          <a:p>
            <a:pPr lvl="1" eaLnBrk="1" hangingPunct="1"/>
            <a:r>
              <a:rPr lang="en-US" smtClean="0"/>
              <a:t>Erythromycin</a:t>
            </a: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1828800" y="5410200"/>
            <a:ext cx="6553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/>
              <a:t>Tacrolimus and cyclosporine, immunosuppresants commonly used in liver transplantation, and methadone use the cytochrome P-450 system (CYP3A4).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Opiate Addiction:  </a:t>
            </a:r>
            <a:br>
              <a:rPr lang="en-US" smtClean="0"/>
            </a:br>
            <a:r>
              <a:rPr lang="en-US" smtClean="0"/>
              <a:t>Relapse Prevention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Narcotics Anonymous</a:t>
            </a:r>
          </a:p>
          <a:p>
            <a:pPr eaLnBrk="1" hangingPunct="1"/>
            <a:r>
              <a:rPr lang="en-US" smtClean="0"/>
              <a:t>Therapeutic Community</a:t>
            </a:r>
          </a:p>
          <a:p>
            <a:pPr eaLnBrk="1" hangingPunct="1"/>
            <a:r>
              <a:rPr lang="en-US" smtClean="0"/>
              <a:t>Naltrexone (Opioid Blockade)</a:t>
            </a:r>
          </a:p>
          <a:p>
            <a:pPr lvl="1" eaLnBrk="1" hangingPunct="1"/>
            <a:r>
              <a:rPr lang="en-US" smtClean="0"/>
              <a:t>Naltrexone 50 mg qd</a:t>
            </a:r>
          </a:p>
          <a:p>
            <a:pPr lvl="1" eaLnBrk="1" hangingPunct="1"/>
            <a:r>
              <a:rPr lang="en-US" smtClean="0"/>
              <a:t>Need to monitor LFT’s periodically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Buprenorphine</a:t>
            </a:r>
          </a:p>
        </p:txBody>
      </p:sp>
      <p:sp>
        <p:nvSpPr>
          <p:cNvPr id="6963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The New Kid on the Block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(but not everybody likes him)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Buprenorphine Pharmacology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A Partial (Mu) Opioid Agonist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Profile of effects is similar to other Mu opioids, but with less risk of…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Respiratory depression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Physical dependence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Problematic withdrawal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It can be abused, usually as a secondary drug of availability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Buprenorphine Clinical Trial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smtClean="0"/>
              <a:t>1996-1999 a large, randomized, double blind, multisite study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 Using buprnorphine mono and combined therapy vs placebo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Terminated early by FDA because of substantial efficacy and continued as a safety study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SF VAMC was one of the sites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Patients received regular counseling with medication- Important aspect of treatment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How Long Has Suboxone been Used for Opiate Addiction?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Available in US since 2003</a:t>
            </a:r>
          </a:p>
          <a:p>
            <a:r>
              <a:rPr lang="en-US" smtClean="0"/>
              <a:t>In Europe since mid-90’</a:t>
            </a:r>
          </a:p>
          <a:p>
            <a:r>
              <a:rPr lang="en-US" smtClean="0"/>
              <a:t>More than 400,000 opiod dependent patient treated worldwide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Partial vs. Full agonist</a:t>
            </a:r>
          </a:p>
        </p:txBody>
      </p:sp>
      <p:sp>
        <p:nvSpPr>
          <p:cNvPr id="73731" name="Rectangle 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smtClean="0"/>
              <a:t>Methadone</a:t>
            </a:r>
          </a:p>
          <a:p>
            <a:pPr lvl="1"/>
            <a:r>
              <a:rPr lang="en-US" sz="2400" smtClean="0"/>
              <a:t>On vs. Off</a:t>
            </a:r>
          </a:p>
          <a:p>
            <a:pPr lvl="1"/>
            <a:r>
              <a:rPr lang="en-US" sz="2400" smtClean="0"/>
              <a:t>Full agonist</a:t>
            </a:r>
          </a:p>
        </p:txBody>
      </p:sp>
      <p:pic>
        <p:nvPicPr>
          <p:cNvPr id="73732" name="Picture 11" descr="lightswitch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>
            <a:lum bright="-34000" contrast="30000"/>
          </a:blip>
          <a:srcRect/>
          <a:stretch>
            <a:fillRect/>
          </a:stretch>
        </p:blipFill>
        <p:spPr>
          <a:xfrm>
            <a:off x="1752600" y="3581400"/>
            <a:ext cx="1544638" cy="2743200"/>
          </a:xfrm>
          <a:noFill/>
        </p:spPr>
      </p:pic>
      <p:pic>
        <p:nvPicPr>
          <p:cNvPr id="73733" name="Picture 15" descr="dimmer_switch_plate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943600" y="3505200"/>
            <a:ext cx="2019300" cy="2971800"/>
          </a:xfrm>
        </p:spPr>
      </p:pic>
      <p:sp>
        <p:nvSpPr>
          <p:cNvPr id="73734" name="Rectangle 16"/>
          <p:cNvSpPr>
            <a:spLocks noChangeArrowheads="1"/>
          </p:cNvSpPr>
          <p:nvPr/>
        </p:nvSpPr>
        <p:spPr bwMode="auto">
          <a:xfrm>
            <a:off x="5105400" y="2057400"/>
            <a:ext cx="3313113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800"/>
              <a:t>Buprenorphine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US" sz="2400"/>
              <a:t>Dimmer Switch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US" sz="2400"/>
              <a:t>Partial agonist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2" descr="manilaopium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038600" y="2133600"/>
            <a:ext cx="4876800" cy="3297238"/>
          </a:xfrm>
          <a:noFill/>
        </p:spPr>
      </p:pic>
      <p:sp>
        <p:nvSpPr>
          <p:cNvPr id="1945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Gentlemen prefer…opium</a:t>
            </a:r>
          </a:p>
        </p:txBody>
      </p:sp>
      <p:pic>
        <p:nvPicPr>
          <p:cNvPr id="19460" name="Picture 5" descr="gentelmen-opiumden"/>
          <p:cNvPicPr>
            <a:picLocks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838200" y="1828800"/>
            <a:ext cx="3848100" cy="4806950"/>
          </a:xfrm>
          <a:noFill/>
          <a:ln>
            <a:solidFill>
              <a:schemeClr val="tx1"/>
            </a:solidFill>
          </a:ln>
        </p:spPr>
      </p:pic>
      <p:sp>
        <p:nvSpPr>
          <p:cNvPr id="19461" name="Text Box 14"/>
          <p:cNvSpPr txBox="1">
            <a:spLocks noChangeArrowheads="1"/>
          </p:cNvSpPr>
          <p:nvPr/>
        </p:nvSpPr>
        <p:spPr bwMode="auto">
          <a:xfrm>
            <a:off x="5029200" y="5486400"/>
            <a:ext cx="388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Manila Opium Den</a:t>
            </a:r>
          </a:p>
        </p:txBody>
      </p:sp>
      <p:sp>
        <p:nvSpPr>
          <p:cNvPr id="19462" name="Text Box 15"/>
          <p:cNvSpPr txBox="1">
            <a:spLocks noChangeArrowheads="1"/>
          </p:cNvSpPr>
          <p:nvPr/>
        </p:nvSpPr>
        <p:spPr bwMode="auto">
          <a:xfrm>
            <a:off x="4800600" y="63246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Gentleman’s Opium Den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Buprenorphine:</a:t>
            </a:r>
            <a:br>
              <a:rPr lang="en-US" smtClean="0"/>
            </a:br>
            <a:r>
              <a:rPr lang="en-US" smtClean="0"/>
              <a:t>Affinity &amp; Dissociation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High Affinity for Mu Opioid Receptor.</a:t>
            </a:r>
          </a:p>
          <a:p>
            <a:pPr lvl="1" eaLnBrk="1" hangingPunct="1"/>
            <a:r>
              <a:rPr lang="en-US" smtClean="0"/>
              <a:t>Competes with other opioids and blocks their effects</a:t>
            </a:r>
          </a:p>
          <a:p>
            <a:pPr eaLnBrk="1" hangingPunct="1"/>
            <a:r>
              <a:rPr lang="en-US" smtClean="0"/>
              <a:t>Slow Dissociation from Mu Opioid Receptor</a:t>
            </a:r>
          </a:p>
          <a:p>
            <a:pPr lvl="1" eaLnBrk="1" hangingPunct="1"/>
            <a:r>
              <a:rPr lang="en-US" smtClean="0"/>
              <a:t>Prolonged therapeutic effect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Line 3"/>
          <p:cNvSpPr>
            <a:spLocks noChangeShapeType="1"/>
          </p:cNvSpPr>
          <p:nvPr/>
        </p:nvSpPr>
        <p:spPr bwMode="auto">
          <a:xfrm>
            <a:off x="1760538" y="838200"/>
            <a:ext cx="0" cy="510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79" name="Line 4"/>
          <p:cNvSpPr>
            <a:spLocks noChangeShapeType="1"/>
          </p:cNvSpPr>
          <p:nvPr/>
        </p:nvSpPr>
        <p:spPr bwMode="auto">
          <a:xfrm>
            <a:off x="1760538" y="5943600"/>
            <a:ext cx="623252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0" name="Text Box 5"/>
          <p:cNvSpPr txBox="1">
            <a:spLocks noChangeArrowheads="1"/>
          </p:cNvSpPr>
          <p:nvPr/>
        </p:nvSpPr>
        <p:spPr bwMode="auto">
          <a:xfrm>
            <a:off x="1160463" y="1295400"/>
            <a:ext cx="522287" cy="47259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600" b="1">
                <a:solidFill>
                  <a:schemeClr val="tx2"/>
                </a:solidFill>
                <a:latin typeface="Arial" charset="0"/>
              </a:rPr>
              <a:t>100</a:t>
            </a:r>
          </a:p>
          <a:p>
            <a:pPr algn="r">
              <a:lnSpc>
                <a:spcPct val="90000"/>
              </a:lnSpc>
            </a:pPr>
            <a:endParaRPr lang="en-US" sz="1600" b="1">
              <a:solidFill>
                <a:schemeClr val="tx2"/>
              </a:solidFill>
              <a:latin typeface="Arial" charset="0"/>
            </a:endParaRPr>
          </a:p>
          <a:p>
            <a:pPr algn="r">
              <a:lnSpc>
                <a:spcPct val="90000"/>
              </a:lnSpc>
            </a:pPr>
            <a:r>
              <a:rPr lang="en-US" sz="1600" b="1">
                <a:solidFill>
                  <a:schemeClr val="tx2"/>
                </a:solidFill>
                <a:latin typeface="Arial" charset="0"/>
              </a:rPr>
              <a:t>90</a:t>
            </a:r>
          </a:p>
          <a:p>
            <a:pPr algn="r">
              <a:lnSpc>
                <a:spcPct val="90000"/>
              </a:lnSpc>
            </a:pPr>
            <a:endParaRPr lang="en-US" sz="1600" b="1">
              <a:solidFill>
                <a:schemeClr val="tx2"/>
              </a:solidFill>
              <a:latin typeface="Arial" charset="0"/>
            </a:endParaRPr>
          </a:p>
          <a:p>
            <a:pPr algn="r">
              <a:lnSpc>
                <a:spcPct val="90000"/>
              </a:lnSpc>
            </a:pPr>
            <a:r>
              <a:rPr lang="en-US" sz="1600" b="1">
                <a:solidFill>
                  <a:schemeClr val="tx2"/>
                </a:solidFill>
                <a:latin typeface="Arial" charset="0"/>
              </a:rPr>
              <a:t>80</a:t>
            </a:r>
          </a:p>
          <a:p>
            <a:pPr algn="r">
              <a:lnSpc>
                <a:spcPct val="90000"/>
              </a:lnSpc>
            </a:pPr>
            <a:endParaRPr lang="en-US" sz="1600" b="1">
              <a:solidFill>
                <a:schemeClr val="tx2"/>
              </a:solidFill>
              <a:latin typeface="Arial" charset="0"/>
            </a:endParaRPr>
          </a:p>
          <a:p>
            <a:pPr algn="r">
              <a:lnSpc>
                <a:spcPct val="90000"/>
              </a:lnSpc>
            </a:pPr>
            <a:r>
              <a:rPr lang="en-US" sz="1600" b="1">
                <a:solidFill>
                  <a:schemeClr val="tx2"/>
                </a:solidFill>
                <a:latin typeface="Arial" charset="0"/>
              </a:rPr>
              <a:t>70</a:t>
            </a:r>
          </a:p>
          <a:p>
            <a:pPr algn="r">
              <a:lnSpc>
                <a:spcPct val="90000"/>
              </a:lnSpc>
            </a:pPr>
            <a:endParaRPr lang="en-US" sz="1600" b="1">
              <a:solidFill>
                <a:schemeClr val="tx2"/>
              </a:solidFill>
              <a:latin typeface="Arial" charset="0"/>
            </a:endParaRPr>
          </a:p>
          <a:p>
            <a:pPr algn="r">
              <a:lnSpc>
                <a:spcPct val="90000"/>
              </a:lnSpc>
            </a:pPr>
            <a:r>
              <a:rPr lang="en-US" sz="1600" b="1">
                <a:solidFill>
                  <a:schemeClr val="tx2"/>
                </a:solidFill>
                <a:latin typeface="Arial" charset="0"/>
              </a:rPr>
              <a:t>60</a:t>
            </a:r>
          </a:p>
          <a:p>
            <a:pPr algn="r">
              <a:lnSpc>
                <a:spcPct val="90000"/>
              </a:lnSpc>
            </a:pPr>
            <a:endParaRPr lang="en-US" sz="1600" b="1">
              <a:solidFill>
                <a:schemeClr val="tx2"/>
              </a:solidFill>
              <a:latin typeface="Arial" charset="0"/>
            </a:endParaRPr>
          </a:p>
          <a:p>
            <a:pPr algn="r">
              <a:lnSpc>
                <a:spcPct val="90000"/>
              </a:lnSpc>
            </a:pPr>
            <a:r>
              <a:rPr lang="en-US" sz="1600" b="1">
                <a:solidFill>
                  <a:schemeClr val="tx2"/>
                </a:solidFill>
                <a:latin typeface="Arial" charset="0"/>
              </a:rPr>
              <a:t>50</a:t>
            </a:r>
          </a:p>
          <a:p>
            <a:pPr algn="r">
              <a:lnSpc>
                <a:spcPct val="90000"/>
              </a:lnSpc>
            </a:pPr>
            <a:endParaRPr lang="en-US" sz="1600" b="1">
              <a:solidFill>
                <a:schemeClr val="tx2"/>
              </a:solidFill>
              <a:latin typeface="Arial" charset="0"/>
            </a:endParaRPr>
          </a:p>
          <a:p>
            <a:pPr algn="r">
              <a:lnSpc>
                <a:spcPct val="90000"/>
              </a:lnSpc>
            </a:pPr>
            <a:r>
              <a:rPr lang="en-US" sz="1600" b="1">
                <a:solidFill>
                  <a:schemeClr val="tx2"/>
                </a:solidFill>
                <a:latin typeface="Arial" charset="0"/>
              </a:rPr>
              <a:t>40</a:t>
            </a:r>
          </a:p>
          <a:p>
            <a:pPr algn="r">
              <a:lnSpc>
                <a:spcPct val="90000"/>
              </a:lnSpc>
            </a:pPr>
            <a:endParaRPr lang="en-US" sz="1600" b="1">
              <a:solidFill>
                <a:schemeClr val="tx2"/>
              </a:solidFill>
              <a:latin typeface="Arial" charset="0"/>
            </a:endParaRPr>
          </a:p>
          <a:p>
            <a:pPr algn="r">
              <a:lnSpc>
                <a:spcPct val="90000"/>
              </a:lnSpc>
            </a:pPr>
            <a:r>
              <a:rPr lang="en-US" sz="1600" b="1">
                <a:solidFill>
                  <a:schemeClr val="tx2"/>
                </a:solidFill>
                <a:latin typeface="Arial" charset="0"/>
              </a:rPr>
              <a:t>30</a:t>
            </a:r>
          </a:p>
          <a:p>
            <a:pPr algn="r">
              <a:lnSpc>
                <a:spcPct val="90000"/>
              </a:lnSpc>
            </a:pPr>
            <a:endParaRPr lang="en-US" sz="1600" b="1">
              <a:solidFill>
                <a:schemeClr val="tx2"/>
              </a:solidFill>
              <a:latin typeface="Arial" charset="0"/>
            </a:endParaRPr>
          </a:p>
          <a:p>
            <a:pPr algn="r">
              <a:lnSpc>
                <a:spcPct val="90000"/>
              </a:lnSpc>
            </a:pPr>
            <a:r>
              <a:rPr lang="en-US" sz="1600" b="1">
                <a:solidFill>
                  <a:schemeClr val="tx2"/>
                </a:solidFill>
                <a:latin typeface="Arial" charset="0"/>
              </a:rPr>
              <a:t>20</a:t>
            </a:r>
          </a:p>
          <a:p>
            <a:pPr algn="r">
              <a:lnSpc>
                <a:spcPct val="90000"/>
              </a:lnSpc>
            </a:pPr>
            <a:endParaRPr lang="en-US" sz="1600" b="1">
              <a:solidFill>
                <a:schemeClr val="tx2"/>
              </a:solidFill>
              <a:latin typeface="Arial" charset="0"/>
            </a:endParaRPr>
          </a:p>
          <a:p>
            <a:pPr algn="r">
              <a:lnSpc>
                <a:spcPct val="90000"/>
              </a:lnSpc>
            </a:pPr>
            <a:r>
              <a:rPr lang="en-US" sz="1600" b="1">
                <a:solidFill>
                  <a:schemeClr val="tx2"/>
                </a:solidFill>
                <a:latin typeface="Arial" charset="0"/>
              </a:rPr>
              <a:t>10</a:t>
            </a:r>
          </a:p>
          <a:p>
            <a:pPr algn="r">
              <a:lnSpc>
                <a:spcPct val="90000"/>
              </a:lnSpc>
            </a:pPr>
            <a:endParaRPr lang="en-US" sz="1600" b="1">
              <a:solidFill>
                <a:schemeClr val="tx2"/>
              </a:solidFill>
              <a:latin typeface="Arial" charset="0"/>
            </a:endParaRPr>
          </a:p>
          <a:p>
            <a:pPr algn="r">
              <a:lnSpc>
                <a:spcPct val="90000"/>
              </a:lnSpc>
            </a:pPr>
            <a:r>
              <a:rPr lang="en-US" sz="1600" b="1">
                <a:solidFill>
                  <a:schemeClr val="tx2"/>
                </a:solidFill>
                <a:latin typeface="Arial" charset="0"/>
              </a:rPr>
              <a:t>0</a:t>
            </a:r>
          </a:p>
        </p:txBody>
      </p:sp>
      <p:sp>
        <p:nvSpPr>
          <p:cNvPr id="75781" name="Text Box 6"/>
          <p:cNvSpPr txBox="1">
            <a:spLocks noChangeArrowheads="1"/>
          </p:cNvSpPr>
          <p:nvPr/>
        </p:nvSpPr>
        <p:spPr bwMode="auto">
          <a:xfrm>
            <a:off x="2085975" y="6003925"/>
            <a:ext cx="602138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tx2"/>
                </a:solidFill>
                <a:latin typeface="Arial" charset="0"/>
              </a:rPr>
              <a:t>-10             -9             -8             -7             -6             -5             -4</a:t>
            </a:r>
          </a:p>
        </p:txBody>
      </p:sp>
      <p:sp>
        <p:nvSpPr>
          <p:cNvPr id="75782" name="Text Box 7"/>
          <p:cNvSpPr txBox="1">
            <a:spLocks noChangeArrowheads="1"/>
          </p:cNvSpPr>
          <p:nvPr/>
        </p:nvSpPr>
        <p:spPr bwMode="auto">
          <a:xfrm>
            <a:off x="320675" y="2971800"/>
            <a:ext cx="963613" cy="581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solidFill>
                  <a:schemeClr val="tx2"/>
                </a:solidFill>
                <a:latin typeface="Arial" charset="0"/>
              </a:rPr>
              <a:t>%</a:t>
            </a:r>
          </a:p>
          <a:p>
            <a:pPr algn="ctr"/>
            <a:r>
              <a:rPr lang="en-US" sz="1600" b="1">
                <a:solidFill>
                  <a:schemeClr val="tx2"/>
                </a:solidFill>
                <a:latin typeface="Arial" charset="0"/>
              </a:rPr>
              <a:t>Efficacy</a:t>
            </a:r>
          </a:p>
        </p:txBody>
      </p:sp>
      <p:sp>
        <p:nvSpPr>
          <p:cNvPr id="75783" name="Text Box 8"/>
          <p:cNvSpPr txBox="1">
            <a:spLocks noChangeArrowheads="1"/>
          </p:cNvSpPr>
          <p:nvPr/>
        </p:nvSpPr>
        <p:spPr bwMode="auto">
          <a:xfrm>
            <a:off x="3575050" y="6308725"/>
            <a:ext cx="205898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tx2"/>
                </a:solidFill>
                <a:latin typeface="Arial" charset="0"/>
              </a:rPr>
              <a:t>Log Dose of Opioid</a:t>
            </a:r>
          </a:p>
        </p:txBody>
      </p:sp>
      <p:sp>
        <p:nvSpPr>
          <p:cNvPr id="75784" name="Rectangle 9"/>
          <p:cNvSpPr>
            <a:spLocks noChangeArrowheads="1"/>
          </p:cNvSpPr>
          <p:nvPr/>
        </p:nvSpPr>
        <p:spPr bwMode="auto">
          <a:xfrm>
            <a:off x="3116263" y="5867400"/>
            <a:ext cx="134937" cy="1524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5" name="Rectangle 10"/>
          <p:cNvSpPr>
            <a:spLocks noChangeArrowheads="1"/>
          </p:cNvSpPr>
          <p:nvPr/>
        </p:nvSpPr>
        <p:spPr bwMode="auto">
          <a:xfrm>
            <a:off x="3929063" y="4572000"/>
            <a:ext cx="134937" cy="1524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6" name="Rectangle 11"/>
          <p:cNvSpPr>
            <a:spLocks noChangeArrowheads="1"/>
          </p:cNvSpPr>
          <p:nvPr/>
        </p:nvSpPr>
        <p:spPr bwMode="auto">
          <a:xfrm>
            <a:off x="3589338" y="5410200"/>
            <a:ext cx="136525" cy="1524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7" name="Line 12"/>
          <p:cNvSpPr>
            <a:spLocks noChangeShapeType="1"/>
          </p:cNvSpPr>
          <p:nvPr/>
        </p:nvSpPr>
        <p:spPr bwMode="auto">
          <a:xfrm>
            <a:off x="1760538" y="5410200"/>
            <a:ext cx="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8" name="Rectangle 13"/>
          <p:cNvSpPr>
            <a:spLocks noChangeArrowheads="1"/>
          </p:cNvSpPr>
          <p:nvPr/>
        </p:nvSpPr>
        <p:spPr bwMode="auto">
          <a:xfrm>
            <a:off x="4402138" y="3200400"/>
            <a:ext cx="136525" cy="1524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9" name="Rectangle 14"/>
          <p:cNvSpPr>
            <a:spLocks noChangeArrowheads="1"/>
          </p:cNvSpPr>
          <p:nvPr/>
        </p:nvSpPr>
        <p:spPr bwMode="auto">
          <a:xfrm>
            <a:off x="4808538" y="2286000"/>
            <a:ext cx="136525" cy="1524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90" name="Rectangle 15"/>
          <p:cNvSpPr>
            <a:spLocks noChangeArrowheads="1"/>
          </p:cNvSpPr>
          <p:nvPr/>
        </p:nvSpPr>
        <p:spPr bwMode="auto">
          <a:xfrm>
            <a:off x="5283200" y="1752600"/>
            <a:ext cx="134938" cy="1524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91" name="Rectangle 16"/>
          <p:cNvSpPr>
            <a:spLocks noChangeArrowheads="1"/>
          </p:cNvSpPr>
          <p:nvPr/>
        </p:nvSpPr>
        <p:spPr bwMode="auto">
          <a:xfrm>
            <a:off x="5621338" y="1447800"/>
            <a:ext cx="136525" cy="1524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92" name="Rectangle 17"/>
          <p:cNvSpPr>
            <a:spLocks noChangeArrowheads="1"/>
          </p:cNvSpPr>
          <p:nvPr/>
        </p:nvSpPr>
        <p:spPr bwMode="auto">
          <a:xfrm>
            <a:off x="6367463" y="1371600"/>
            <a:ext cx="134937" cy="1524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93" name="Rectangle 18"/>
          <p:cNvSpPr>
            <a:spLocks noChangeArrowheads="1"/>
          </p:cNvSpPr>
          <p:nvPr/>
        </p:nvSpPr>
        <p:spPr bwMode="auto">
          <a:xfrm>
            <a:off x="6027738" y="1371600"/>
            <a:ext cx="136525" cy="1524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94" name="Rectangle 19"/>
          <p:cNvSpPr>
            <a:spLocks noChangeArrowheads="1"/>
          </p:cNvSpPr>
          <p:nvPr/>
        </p:nvSpPr>
        <p:spPr bwMode="auto">
          <a:xfrm>
            <a:off x="7180263" y="1371600"/>
            <a:ext cx="134937" cy="1524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95" name="Line 20"/>
          <p:cNvSpPr>
            <a:spLocks noChangeShapeType="1"/>
          </p:cNvSpPr>
          <p:nvPr/>
        </p:nvSpPr>
        <p:spPr bwMode="auto">
          <a:xfrm flipV="1">
            <a:off x="3251200" y="5562600"/>
            <a:ext cx="338138" cy="304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96" name="Line 21"/>
          <p:cNvSpPr>
            <a:spLocks noChangeShapeType="1"/>
          </p:cNvSpPr>
          <p:nvPr/>
        </p:nvSpPr>
        <p:spPr bwMode="auto">
          <a:xfrm flipV="1">
            <a:off x="3657600" y="4648200"/>
            <a:ext cx="338138" cy="7620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97" name="Line 22"/>
          <p:cNvSpPr>
            <a:spLocks noChangeShapeType="1"/>
          </p:cNvSpPr>
          <p:nvPr/>
        </p:nvSpPr>
        <p:spPr bwMode="auto">
          <a:xfrm flipV="1">
            <a:off x="3995738" y="3352800"/>
            <a:ext cx="474662" cy="1219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98" name="Line 23"/>
          <p:cNvSpPr>
            <a:spLocks noChangeShapeType="1"/>
          </p:cNvSpPr>
          <p:nvPr/>
        </p:nvSpPr>
        <p:spPr bwMode="auto">
          <a:xfrm flipV="1">
            <a:off x="4538663" y="2438400"/>
            <a:ext cx="269875" cy="7620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99" name="Line 24"/>
          <p:cNvSpPr>
            <a:spLocks noChangeShapeType="1"/>
          </p:cNvSpPr>
          <p:nvPr/>
        </p:nvSpPr>
        <p:spPr bwMode="auto">
          <a:xfrm flipV="1">
            <a:off x="4945063" y="1905000"/>
            <a:ext cx="338137" cy="3810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00" name="Line 25"/>
          <p:cNvSpPr>
            <a:spLocks noChangeShapeType="1"/>
          </p:cNvSpPr>
          <p:nvPr/>
        </p:nvSpPr>
        <p:spPr bwMode="auto">
          <a:xfrm flipV="1">
            <a:off x="5418138" y="1524000"/>
            <a:ext cx="203200" cy="2286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01" name="Line 26"/>
          <p:cNvSpPr>
            <a:spLocks noChangeShapeType="1"/>
          </p:cNvSpPr>
          <p:nvPr/>
        </p:nvSpPr>
        <p:spPr bwMode="auto">
          <a:xfrm flipV="1">
            <a:off x="5689600" y="1447800"/>
            <a:ext cx="474663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02" name="Line 27"/>
          <p:cNvSpPr>
            <a:spLocks noChangeShapeType="1"/>
          </p:cNvSpPr>
          <p:nvPr/>
        </p:nvSpPr>
        <p:spPr bwMode="auto">
          <a:xfrm>
            <a:off x="6164263" y="1447800"/>
            <a:ext cx="67627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03" name="Line 28"/>
          <p:cNvSpPr>
            <a:spLocks noChangeShapeType="1"/>
          </p:cNvSpPr>
          <p:nvPr/>
        </p:nvSpPr>
        <p:spPr bwMode="auto">
          <a:xfrm>
            <a:off x="6773863" y="1447800"/>
            <a:ext cx="47307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04" name="Oval 29"/>
          <p:cNvSpPr>
            <a:spLocks noChangeArrowheads="1"/>
          </p:cNvSpPr>
          <p:nvPr/>
        </p:nvSpPr>
        <p:spPr bwMode="auto">
          <a:xfrm>
            <a:off x="3116263" y="5791200"/>
            <a:ext cx="66675" cy="152400"/>
          </a:xfrm>
          <a:prstGeom prst="ellipse">
            <a:avLst/>
          </a:prstGeom>
          <a:solidFill>
            <a:schemeClr val="hlink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05" name="Oval 30"/>
          <p:cNvSpPr>
            <a:spLocks noChangeArrowheads="1"/>
          </p:cNvSpPr>
          <p:nvPr/>
        </p:nvSpPr>
        <p:spPr bwMode="auto">
          <a:xfrm>
            <a:off x="3657600" y="5715000"/>
            <a:ext cx="68263" cy="152400"/>
          </a:xfrm>
          <a:prstGeom prst="ellipse">
            <a:avLst/>
          </a:prstGeom>
          <a:solidFill>
            <a:schemeClr val="hlink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06" name="Oval 31"/>
          <p:cNvSpPr>
            <a:spLocks noChangeArrowheads="1"/>
          </p:cNvSpPr>
          <p:nvPr/>
        </p:nvSpPr>
        <p:spPr bwMode="auto">
          <a:xfrm>
            <a:off x="3995738" y="5562600"/>
            <a:ext cx="68262" cy="152400"/>
          </a:xfrm>
          <a:prstGeom prst="ellipse">
            <a:avLst/>
          </a:prstGeom>
          <a:solidFill>
            <a:schemeClr val="hlink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07" name="Oval 32"/>
          <p:cNvSpPr>
            <a:spLocks noChangeArrowheads="1"/>
          </p:cNvSpPr>
          <p:nvPr/>
        </p:nvSpPr>
        <p:spPr bwMode="auto">
          <a:xfrm>
            <a:off x="4402138" y="5181600"/>
            <a:ext cx="68262" cy="152400"/>
          </a:xfrm>
          <a:prstGeom prst="ellipse">
            <a:avLst/>
          </a:prstGeom>
          <a:solidFill>
            <a:schemeClr val="hlink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08" name="Oval 33"/>
          <p:cNvSpPr>
            <a:spLocks noChangeArrowheads="1"/>
          </p:cNvSpPr>
          <p:nvPr/>
        </p:nvSpPr>
        <p:spPr bwMode="auto">
          <a:xfrm>
            <a:off x="4808538" y="4724400"/>
            <a:ext cx="68262" cy="152400"/>
          </a:xfrm>
          <a:prstGeom prst="ellipse">
            <a:avLst/>
          </a:prstGeom>
          <a:solidFill>
            <a:schemeClr val="hlink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09" name="Oval 34"/>
          <p:cNvSpPr>
            <a:spLocks noChangeArrowheads="1"/>
          </p:cNvSpPr>
          <p:nvPr/>
        </p:nvSpPr>
        <p:spPr bwMode="auto">
          <a:xfrm>
            <a:off x="5283200" y="4267200"/>
            <a:ext cx="68263" cy="152400"/>
          </a:xfrm>
          <a:prstGeom prst="ellipse">
            <a:avLst/>
          </a:prstGeom>
          <a:solidFill>
            <a:schemeClr val="hlink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10" name="Oval 35"/>
          <p:cNvSpPr>
            <a:spLocks noChangeArrowheads="1"/>
          </p:cNvSpPr>
          <p:nvPr/>
        </p:nvSpPr>
        <p:spPr bwMode="auto">
          <a:xfrm>
            <a:off x="5621338" y="4038600"/>
            <a:ext cx="68262" cy="152400"/>
          </a:xfrm>
          <a:prstGeom prst="ellipse">
            <a:avLst/>
          </a:prstGeom>
          <a:solidFill>
            <a:schemeClr val="hlink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11" name="Oval 36"/>
          <p:cNvSpPr>
            <a:spLocks noChangeArrowheads="1"/>
          </p:cNvSpPr>
          <p:nvPr/>
        </p:nvSpPr>
        <p:spPr bwMode="auto">
          <a:xfrm>
            <a:off x="6096000" y="3962400"/>
            <a:ext cx="68263" cy="152400"/>
          </a:xfrm>
          <a:prstGeom prst="ellipse">
            <a:avLst/>
          </a:prstGeom>
          <a:solidFill>
            <a:schemeClr val="hlink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12" name="Oval 37"/>
          <p:cNvSpPr>
            <a:spLocks noChangeArrowheads="1"/>
          </p:cNvSpPr>
          <p:nvPr/>
        </p:nvSpPr>
        <p:spPr bwMode="auto">
          <a:xfrm>
            <a:off x="6502400" y="3962400"/>
            <a:ext cx="68263" cy="152400"/>
          </a:xfrm>
          <a:prstGeom prst="ellipse">
            <a:avLst/>
          </a:prstGeom>
          <a:solidFill>
            <a:schemeClr val="hlink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13" name="Oval 38"/>
          <p:cNvSpPr>
            <a:spLocks noChangeArrowheads="1"/>
          </p:cNvSpPr>
          <p:nvPr/>
        </p:nvSpPr>
        <p:spPr bwMode="auto">
          <a:xfrm>
            <a:off x="6908800" y="3962400"/>
            <a:ext cx="68263" cy="152400"/>
          </a:xfrm>
          <a:prstGeom prst="ellipse">
            <a:avLst/>
          </a:prstGeom>
          <a:solidFill>
            <a:schemeClr val="hlink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14" name="Line 39"/>
          <p:cNvSpPr>
            <a:spLocks noChangeShapeType="1"/>
          </p:cNvSpPr>
          <p:nvPr/>
        </p:nvSpPr>
        <p:spPr bwMode="auto">
          <a:xfrm flipV="1">
            <a:off x="3116263" y="5791200"/>
            <a:ext cx="541337" cy="762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15" name="Line 40"/>
          <p:cNvSpPr>
            <a:spLocks noChangeShapeType="1"/>
          </p:cNvSpPr>
          <p:nvPr/>
        </p:nvSpPr>
        <p:spPr bwMode="auto">
          <a:xfrm flipV="1">
            <a:off x="3725863" y="5638800"/>
            <a:ext cx="269875" cy="152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16" name="Line 41"/>
          <p:cNvSpPr>
            <a:spLocks noChangeShapeType="1"/>
          </p:cNvSpPr>
          <p:nvPr/>
        </p:nvSpPr>
        <p:spPr bwMode="auto">
          <a:xfrm flipV="1">
            <a:off x="3995738" y="5257800"/>
            <a:ext cx="474662" cy="3810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17" name="Line 42"/>
          <p:cNvSpPr>
            <a:spLocks noChangeShapeType="1"/>
          </p:cNvSpPr>
          <p:nvPr/>
        </p:nvSpPr>
        <p:spPr bwMode="auto">
          <a:xfrm flipV="1">
            <a:off x="4470400" y="4876800"/>
            <a:ext cx="338138" cy="3810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18" name="Line 43"/>
          <p:cNvSpPr>
            <a:spLocks noChangeShapeType="1"/>
          </p:cNvSpPr>
          <p:nvPr/>
        </p:nvSpPr>
        <p:spPr bwMode="auto">
          <a:xfrm flipV="1">
            <a:off x="4876800" y="4343400"/>
            <a:ext cx="474663" cy="4572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19" name="Line 44"/>
          <p:cNvSpPr>
            <a:spLocks noChangeShapeType="1"/>
          </p:cNvSpPr>
          <p:nvPr/>
        </p:nvSpPr>
        <p:spPr bwMode="auto">
          <a:xfrm flipV="1">
            <a:off x="5351463" y="4114800"/>
            <a:ext cx="269875" cy="2286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20" name="Line 45"/>
          <p:cNvSpPr>
            <a:spLocks noChangeShapeType="1"/>
          </p:cNvSpPr>
          <p:nvPr/>
        </p:nvSpPr>
        <p:spPr bwMode="auto">
          <a:xfrm flipV="1">
            <a:off x="5621338" y="4038600"/>
            <a:ext cx="542925" cy="762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21" name="Line 46"/>
          <p:cNvSpPr>
            <a:spLocks noChangeShapeType="1"/>
          </p:cNvSpPr>
          <p:nvPr/>
        </p:nvSpPr>
        <p:spPr bwMode="auto">
          <a:xfrm flipV="1">
            <a:off x="6096000" y="4038600"/>
            <a:ext cx="677863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22" name="Line 47"/>
          <p:cNvSpPr>
            <a:spLocks noChangeShapeType="1"/>
          </p:cNvSpPr>
          <p:nvPr/>
        </p:nvSpPr>
        <p:spPr bwMode="auto">
          <a:xfrm flipV="1">
            <a:off x="6705600" y="4038600"/>
            <a:ext cx="677863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23" name="Oval 48"/>
          <p:cNvSpPr>
            <a:spLocks noChangeArrowheads="1"/>
          </p:cNvSpPr>
          <p:nvPr/>
        </p:nvSpPr>
        <p:spPr bwMode="auto">
          <a:xfrm>
            <a:off x="7246938" y="3962400"/>
            <a:ext cx="68262" cy="152400"/>
          </a:xfrm>
          <a:prstGeom prst="ellipse">
            <a:avLst/>
          </a:prstGeom>
          <a:solidFill>
            <a:schemeClr val="hlink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24" name="Rectangle 49"/>
          <p:cNvSpPr>
            <a:spLocks noChangeArrowheads="1"/>
          </p:cNvSpPr>
          <p:nvPr/>
        </p:nvSpPr>
        <p:spPr bwMode="auto">
          <a:xfrm>
            <a:off x="6773863" y="1371600"/>
            <a:ext cx="134937" cy="1524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25" name="Text Box 50"/>
          <p:cNvSpPr txBox="1">
            <a:spLocks noChangeArrowheads="1"/>
          </p:cNvSpPr>
          <p:nvPr/>
        </p:nvSpPr>
        <p:spPr bwMode="auto">
          <a:xfrm>
            <a:off x="6213475" y="1676400"/>
            <a:ext cx="1392238" cy="581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tx2"/>
                </a:solidFill>
                <a:latin typeface="Arial" charset="0"/>
              </a:rPr>
              <a:t>Full Agonist</a:t>
            </a:r>
          </a:p>
          <a:p>
            <a:r>
              <a:rPr lang="en-US" sz="1600" b="1">
                <a:solidFill>
                  <a:schemeClr val="tx2"/>
                </a:solidFill>
                <a:latin typeface="Arial" charset="0"/>
              </a:rPr>
              <a:t>(Methadone)</a:t>
            </a:r>
          </a:p>
        </p:txBody>
      </p:sp>
      <p:sp>
        <p:nvSpPr>
          <p:cNvPr id="75826" name="Text Box 51"/>
          <p:cNvSpPr txBox="1">
            <a:spLocks noChangeArrowheads="1"/>
          </p:cNvSpPr>
          <p:nvPr/>
        </p:nvSpPr>
        <p:spPr bwMode="auto">
          <a:xfrm>
            <a:off x="6164263" y="3276600"/>
            <a:ext cx="1706562" cy="581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tx2"/>
                </a:solidFill>
                <a:latin typeface="Arial" charset="0"/>
              </a:rPr>
              <a:t>Partial Agonist</a:t>
            </a:r>
          </a:p>
          <a:p>
            <a:r>
              <a:rPr lang="en-US" sz="1600" b="1">
                <a:solidFill>
                  <a:schemeClr val="tx2"/>
                </a:solidFill>
                <a:latin typeface="Arial" charset="0"/>
              </a:rPr>
              <a:t>(Buprenorphine</a:t>
            </a:r>
          </a:p>
        </p:txBody>
      </p:sp>
      <p:sp>
        <p:nvSpPr>
          <p:cNvPr id="75827" name="AutoShape 52"/>
          <p:cNvSpPr>
            <a:spLocks noChangeArrowheads="1"/>
          </p:cNvSpPr>
          <p:nvPr/>
        </p:nvSpPr>
        <p:spPr bwMode="auto">
          <a:xfrm>
            <a:off x="3116263" y="5867400"/>
            <a:ext cx="203200" cy="152400"/>
          </a:xfrm>
          <a:prstGeom prst="triangle">
            <a:avLst>
              <a:gd name="adj" fmla="val 50000"/>
            </a:avLst>
          </a:prstGeom>
          <a:solidFill>
            <a:srgbClr val="00FFFF"/>
          </a:solidFill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28" name="AutoShape 53"/>
          <p:cNvSpPr>
            <a:spLocks noChangeArrowheads="1"/>
          </p:cNvSpPr>
          <p:nvPr/>
        </p:nvSpPr>
        <p:spPr bwMode="auto">
          <a:xfrm>
            <a:off x="3522663" y="5867400"/>
            <a:ext cx="203200" cy="152400"/>
          </a:xfrm>
          <a:prstGeom prst="triangle">
            <a:avLst>
              <a:gd name="adj" fmla="val 50000"/>
            </a:avLst>
          </a:prstGeom>
          <a:solidFill>
            <a:srgbClr val="00FFFF"/>
          </a:solidFill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29" name="AutoShape 54"/>
          <p:cNvSpPr>
            <a:spLocks noChangeArrowheads="1"/>
          </p:cNvSpPr>
          <p:nvPr/>
        </p:nvSpPr>
        <p:spPr bwMode="auto">
          <a:xfrm>
            <a:off x="3929063" y="5867400"/>
            <a:ext cx="203200" cy="152400"/>
          </a:xfrm>
          <a:prstGeom prst="triangle">
            <a:avLst>
              <a:gd name="adj" fmla="val 50000"/>
            </a:avLst>
          </a:prstGeom>
          <a:solidFill>
            <a:srgbClr val="00FFFF"/>
          </a:solidFill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30" name="AutoShape 55"/>
          <p:cNvSpPr>
            <a:spLocks noChangeArrowheads="1"/>
          </p:cNvSpPr>
          <p:nvPr/>
        </p:nvSpPr>
        <p:spPr bwMode="auto">
          <a:xfrm>
            <a:off x="4335463" y="5867400"/>
            <a:ext cx="203200" cy="152400"/>
          </a:xfrm>
          <a:prstGeom prst="triangle">
            <a:avLst>
              <a:gd name="adj" fmla="val 50000"/>
            </a:avLst>
          </a:prstGeom>
          <a:solidFill>
            <a:srgbClr val="00FFFF"/>
          </a:solidFill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31" name="AutoShape 56"/>
          <p:cNvSpPr>
            <a:spLocks noChangeArrowheads="1"/>
          </p:cNvSpPr>
          <p:nvPr/>
        </p:nvSpPr>
        <p:spPr bwMode="auto">
          <a:xfrm>
            <a:off x="4741863" y="5867400"/>
            <a:ext cx="203200" cy="152400"/>
          </a:xfrm>
          <a:prstGeom prst="triangle">
            <a:avLst>
              <a:gd name="adj" fmla="val 50000"/>
            </a:avLst>
          </a:prstGeom>
          <a:solidFill>
            <a:srgbClr val="00FFFF"/>
          </a:solidFill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32" name="AutoShape 57"/>
          <p:cNvSpPr>
            <a:spLocks noChangeArrowheads="1"/>
          </p:cNvSpPr>
          <p:nvPr/>
        </p:nvSpPr>
        <p:spPr bwMode="auto">
          <a:xfrm>
            <a:off x="3116263" y="5791200"/>
            <a:ext cx="203200" cy="152400"/>
          </a:xfrm>
          <a:prstGeom prst="triangle">
            <a:avLst>
              <a:gd name="adj" fmla="val 50000"/>
            </a:avLst>
          </a:prstGeom>
          <a:solidFill>
            <a:srgbClr val="00FFFF"/>
          </a:solidFill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33" name="AutoShape 58"/>
          <p:cNvSpPr>
            <a:spLocks noChangeArrowheads="1"/>
          </p:cNvSpPr>
          <p:nvPr/>
        </p:nvSpPr>
        <p:spPr bwMode="auto">
          <a:xfrm>
            <a:off x="5148263" y="5867400"/>
            <a:ext cx="203200" cy="152400"/>
          </a:xfrm>
          <a:prstGeom prst="triangle">
            <a:avLst>
              <a:gd name="adj" fmla="val 50000"/>
            </a:avLst>
          </a:prstGeom>
          <a:solidFill>
            <a:srgbClr val="00FFFF"/>
          </a:solidFill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34" name="AutoShape 59"/>
          <p:cNvSpPr>
            <a:spLocks noChangeArrowheads="1"/>
          </p:cNvSpPr>
          <p:nvPr/>
        </p:nvSpPr>
        <p:spPr bwMode="auto">
          <a:xfrm>
            <a:off x="5554663" y="5867400"/>
            <a:ext cx="203200" cy="152400"/>
          </a:xfrm>
          <a:prstGeom prst="triangle">
            <a:avLst>
              <a:gd name="adj" fmla="val 50000"/>
            </a:avLst>
          </a:prstGeom>
          <a:solidFill>
            <a:srgbClr val="00FFFF"/>
          </a:solidFill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35" name="AutoShape 60"/>
          <p:cNvSpPr>
            <a:spLocks noChangeArrowheads="1"/>
          </p:cNvSpPr>
          <p:nvPr/>
        </p:nvSpPr>
        <p:spPr bwMode="auto">
          <a:xfrm>
            <a:off x="5961063" y="5867400"/>
            <a:ext cx="203200" cy="152400"/>
          </a:xfrm>
          <a:prstGeom prst="triangle">
            <a:avLst>
              <a:gd name="adj" fmla="val 50000"/>
            </a:avLst>
          </a:prstGeom>
          <a:solidFill>
            <a:srgbClr val="00FFFF"/>
          </a:solidFill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36" name="AutoShape 61"/>
          <p:cNvSpPr>
            <a:spLocks noChangeArrowheads="1"/>
          </p:cNvSpPr>
          <p:nvPr/>
        </p:nvSpPr>
        <p:spPr bwMode="auto">
          <a:xfrm>
            <a:off x="6367463" y="5867400"/>
            <a:ext cx="203200" cy="152400"/>
          </a:xfrm>
          <a:prstGeom prst="triangle">
            <a:avLst>
              <a:gd name="adj" fmla="val 50000"/>
            </a:avLst>
          </a:prstGeom>
          <a:solidFill>
            <a:srgbClr val="00FFFF"/>
          </a:solidFill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37" name="AutoShape 62"/>
          <p:cNvSpPr>
            <a:spLocks noChangeArrowheads="1"/>
          </p:cNvSpPr>
          <p:nvPr/>
        </p:nvSpPr>
        <p:spPr bwMode="auto">
          <a:xfrm>
            <a:off x="6773863" y="5867400"/>
            <a:ext cx="203200" cy="152400"/>
          </a:xfrm>
          <a:prstGeom prst="triangle">
            <a:avLst>
              <a:gd name="adj" fmla="val 50000"/>
            </a:avLst>
          </a:prstGeom>
          <a:solidFill>
            <a:srgbClr val="00FFFF"/>
          </a:solidFill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38" name="AutoShape 63"/>
          <p:cNvSpPr>
            <a:spLocks noChangeArrowheads="1"/>
          </p:cNvSpPr>
          <p:nvPr/>
        </p:nvSpPr>
        <p:spPr bwMode="auto">
          <a:xfrm>
            <a:off x="7246938" y="5867400"/>
            <a:ext cx="203200" cy="152400"/>
          </a:xfrm>
          <a:prstGeom prst="triangle">
            <a:avLst>
              <a:gd name="adj" fmla="val 50000"/>
            </a:avLst>
          </a:prstGeom>
          <a:solidFill>
            <a:srgbClr val="00FFFF"/>
          </a:solidFill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39" name="Text Box 64"/>
          <p:cNvSpPr txBox="1">
            <a:spLocks noChangeArrowheads="1"/>
          </p:cNvSpPr>
          <p:nvPr/>
        </p:nvSpPr>
        <p:spPr bwMode="auto">
          <a:xfrm>
            <a:off x="6299200" y="5105400"/>
            <a:ext cx="1244600" cy="581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tx2"/>
                </a:solidFill>
                <a:latin typeface="Arial" charset="0"/>
              </a:rPr>
              <a:t>Antagonist</a:t>
            </a:r>
          </a:p>
          <a:p>
            <a:r>
              <a:rPr lang="en-US" sz="1600" b="1">
                <a:solidFill>
                  <a:schemeClr val="tx2"/>
                </a:solidFill>
                <a:latin typeface="Arial" charset="0"/>
              </a:rPr>
              <a:t>(Naloxone)</a:t>
            </a:r>
          </a:p>
        </p:txBody>
      </p:sp>
      <p:sp>
        <p:nvSpPr>
          <p:cNvPr id="75840" name="Text Box 65"/>
          <p:cNvSpPr txBox="1">
            <a:spLocks noChangeArrowheads="1"/>
          </p:cNvSpPr>
          <p:nvPr/>
        </p:nvSpPr>
        <p:spPr bwMode="auto">
          <a:xfrm>
            <a:off x="228600" y="228600"/>
            <a:ext cx="8382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EFFICACY:	Full Agonist 	Methadone</a:t>
            </a:r>
            <a:br>
              <a:rPr lang="en-US" sz="2400" b="1"/>
            </a:br>
            <a:r>
              <a:rPr lang="en-US" sz="2400" b="1"/>
              <a:t>		Partial Agonist	Buprenorphine</a:t>
            </a:r>
            <a:br>
              <a:rPr lang="en-US" sz="2400" b="1"/>
            </a:br>
            <a:r>
              <a:rPr lang="en-US" sz="2400" b="1"/>
              <a:t>		Antagonist 		Naloxone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front_pari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1638" y="1917700"/>
            <a:ext cx="94615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3" name="Picture 3" descr="cau_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6550" y="1914525"/>
            <a:ext cx="946150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4" name="Picture 4" descr="amy_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00675" y="1917700"/>
            <a:ext cx="938213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5" name="Picture 5" descr="cereb_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1917700"/>
            <a:ext cx="94615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6" name="Picture 6" descr="sag_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31138" y="1997075"/>
            <a:ext cx="1312862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7" name="Picture 7" descr="front_pari_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43225" y="3173413"/>
            <a:ext cx="94615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8" name="Picture 8" descr="cau_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51313" y="3175000"/>
            <a:ext cx="938212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9" name="Picture 9" descr="amy_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02263" y="3175000"/>
            <a:ext cx="938212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0" name="Picture 10" descr="cereb_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32575" y="3175000"/>
            <a:ext cx="938213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1" name="Picture 11" descr="sag_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834313" y="3252788"/>
            <a:ext cx="13049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2" name="Picture 12" descr="front_pari_1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943225" y="4441825"/>
            <a:ext cx="94615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3" name="Picture 13" descr="cau_1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146550" y="4441825"/>
            <a:ext cx="94615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4" name="Picture 14" descr="amy_1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397500" y="4443413"/>
            <a:ext cx="946150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5" name="Picture 15" descr="cereb_1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632575" y="4446588"/>
            <a:ext cx="938213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6" name="Picture 16" descr="sag_1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829550" y="4522788"/>
            <a:ext cx="131286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7" name="Picture 17" descr="fron_pari_3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943225" y="5699125"/>
            <a:ext cx="94615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8" name="Picture 18" descr="cau_3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148138" y="5699125"/>
            <a:ext cx="94615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9" name="Picture 19" descr="amy_32"/>
          <p:cNvPicPr>
            <a:picLocks noChangeAspect="1" noChangeArrowheads="1"/>
          </p:cNvPicPr>
          <p:nvPr/>
        </p:nvPicPr>
        <p:blipFill>
          <a:blip r:embed="rId20" cstate="print"/>
          <a:srcRect b="2124"/>
          <a:stretch>
            <a:fillRect/>
          </a:stretch>
        </p:blipFill>
        <p:spPr bwMode="auto">
          <a:xfrm>
            <a:off x="5391150" y="5695950"/>
            <a:ext cx="960438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20" name="Picture 20" descr="cereb_3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627813" y="5700713"/>
            <a:ext cx="946150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21" name="Picture 21" descr="sag_32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834313" y="5780088"/>
            <a:ext cx="13049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22" name="Text Box 22"/>
          <p:cNvSpPr txBox="1">
            <a:spLocks noChangeArrowheads="1"/>
          </p:cNvSpPr>
          <p:nvPr/>
        </p:nvSpPr>
        <p:spPr bwMode="auto">
          <a:xfrm>
            <a:off x="1525588" y="2332038"/>
            <a:ext cx="1225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Helvetica" pitchFamily="34" charset="0"/>
              </a:rPr>
              <a:t>Bup 0 mg</a:t>
            </a:r>
          </a:p>
        </p:txBody>
      </p:sp>
      <p:sp>
        <p:nvSpPr>
          <p:cNvPr id="76823" name="Text Box 23"/>
          <p:cNvSpPr txBox="1">
            <a:spLocks noChangeArrowheads="1"/>
          </p:cNvSpPr>
          <p:nvPr/>
        </p:nvSpPr>
        <p:spPr bwMode="auto">
          <a:xfrm>
            <a:off x="1525588" y="3587750"/>
            <a:ext cx="1225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Helvetica" pitchFamily="34" charset="0"/>
              </a:rPr>
              <a:t>Bup 2 mg</a:t>
            </a:r>
          </a:p>
        </p:txBody>
      </p:sp>
      <p:sp>
        <p:nvSpPr>
          <p:cNvPr id="76824" name="Text Box 24"/>
          <p:cNvSpPr txBox="1">
            <a:spLocks noChangeArrowheads="1"/>
          </p:cNvSpPr>
          <p:nvPr/>
        </p:nvSpPr>
        <p:spPr bwMode="auto">
          <a:xfrm>
            <a:off x="1525588" y="4856163"/>
            <a:ext cx="1352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Helvetica" pitchFamily="34" charset="0"/>
              </a:rPr>
              <a:t>Bup 16 mg</a:t>
            </a:r>
          </a:p>
        </p:txBody>
      </p:sp>
      <p:sp>
        <p:nvSpPr>
          <p:cNvPr id="76825" name="Text Box 25"/>
          <p:cNvSpPr txBox="1">
            <a:spLocks noChangeArrowheads="1"/>
          </p:cNvSpPr>
          <p:nvPr/>
        </p:nvSpPr>
        <p:spPr bwMode="auto">
          <a:xfrm>
            <a:off x="1525588" y="6111875"/>
            <a:ext cx="1352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Helvetica" pitchFamily="34" charset="0"/>
              </a:rPr>
              <a:t>Bup 32 mg</a:t>
            </a:r>
          </a:p>
        </p:txBody>
      </p:sp>
      <p:pic>
        <p:nvPicPr>
          <p:cNvPr id="76826" name="Picture 26" descr="CMYK bar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809625" y="4503738"/>
            <a:ext cx="195263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27" name="Text Box 27"/>
          <p:cNvSpPr txBox="1">
            <a:spLocks noChangeArrowheads="1"/>
          </p:cNvSpPr>
          <p:nvPr/>
        </p:nvSpPr>
        <p:spPr bwMode="auto">
          <a:xfrm>
            <a:off x="336550" y="6211888"/>
            <a:ext cx="50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FF00"/>
                </a:solidFill>
                <a:latin typeface="Helvetica" pitchFamily="34" charset="0"/>
              </a:rPr>
              <a:t>0</a:t>
            </a:r>
            <a:r>
              <a:rPr lang="en-US" sz="2400">
                <a:solidFill>
                  <a:srgbClr val="FFFF00"/>
                </a:solidFill>
                <a:latin typeface="Times" pitchFamily="18" charset="0"/>
              </a:rPr>
              <a:t> -</a:t>
            </a:r>
          </a:p>
        </p:txBody>
      </p:sp>
      <p:sp>
        <p:nvSpPr>
          <p:cNvPr id="76828" name="Text Box 28"/>
          <p:cNvSpPr txBox="1">
            <a:spLocks noChangeArrowheads="1"/>
          </p:cNvSpPr>
          <p:nvPr/>
        </p:nvSpPr>
        <p:spPr bwMode="auto">
          <a:xfrm>
            <a:off x="338138" y="4340225"/>
            <a:ext cx="50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FF00"/>
                </a:solidFill>
                <a:latin typeface="Helvetica" pitchFamily="34" charset="0"/>
              </a:rPr>
              <a:t>4</a:t>
            </a:r>
            <a:r>
              <a:rPr lang="en-US" sz="2400">
                <a:solidFill>
                  <a:srgbClr val="FFFF00"/>
                </a:solidFill>
                <a:latin typeface="Times" pitchFamily="18" charset="0"/>
              </a:rPr>
              <a:t> -</a:t>
            </a:r>
          </a:p>
        </p:txBody>
      </p:sp>
      <p:pic>
        <p:nvPicPr>
          <p:cNvPr id="76829" name="Picture 29" descr="front_pari_mri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940050" y="630238"/>
            <a:ext cx="950913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30" name="Picture 30" descr="cau_mri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4144963" y="633413"/>
            <a:ext cx="950912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31" name="Picture 31" descr="amy_mri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5397500" y="631825"/>
            <a:ext cx="950913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32" name="Picture 32" descr="cereb_mri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6630988" y="633413"/>
            <a:ext cx="950912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33" name="Picture 33" descr="sag_mri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7827963" y="717550"/>
            <a:ext cx="1306512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34" name="Text Box 34"/>
          <p:cNvSpPr txBox="1">
            <a:spLocks noChangeArrowheads="1"/>
          </p:cNvSpPr>
          <p:nvPr/>
        </p:nvSpPr>
        <p:spPr bwMode="auto">
          <a:xfrm>
            <a:off x="1528763" y="1049338"/>
            <a:ext cx="603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Helvetica" pitchFamily="34" charset="0"/>
              </a:rPr>
              <a:t>MRI</a:t>
            </a:r>
          </a:p>
        </p:txBody>
      </p:sp>
      <p:sp>
        <p:nvSpPr>
          <p:cNvPr id="76835" name="Text Box 35"/>
          <p:cNvSpPr txBox="1">
            <a:spLocks noChangeArrowheads="1"/>
          </p:cNvSpPr>
          <p:nvPr/>
        </p:nvSpPr>
        <p:spPr bwMode="auto">
          <a:xfrm>
            <a:off x="0" y="3222625"/>
            <a:ext cx="13271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Helvetica" pitchFamily="34" charset="0"/>
              </a:rPr>
              <a:t>Binding</a:t>
            </a:r>
          </a:p>
          <a:p>
            <a:r>
              <a:rPr lang="en-US" b="1">
                <a:latin typeface="Helvetica" pitchFamily="34" charset="0"/>
              </a:rPr>
              <a:t>Potential</a:t>
            </a:r>
          </a:p>
          <a:p>
            <a:r>
              <a:rPr lang="en-US" b="1">
                <a:latin typeface="Helvetica" pitchFamily="34" charset="0"/>
              </a:rPr>
              <a:t>(Bmax/Kd)</a:t>
            </a:r>
          </a:p>
        </p:txBody>
      </p:sp>
      <p:sp>
        <p:nvSpPr>
          <p:cNvPr id="76836" name="Text Box 36"/>
          <p:cNvSpPr txBox="1">
            <a:spLocks noChangeArrowheads="1"/>
          </p:cNvSpPr>
          <p:nvPr/>
        </p:nvSpPr>
        <p:spPr bwMode="auto">
          <a:xfrm>
            <a:off x="0" y="0"/>
            <a:ext cx="91344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tx2"/>
                </a:solidFill>
                <a:latin typeface="Helvetica" pitchFamily="34" charset="0"/>
              </a:rPr>
              <a:t>Effects of Buprenorphine Dose on µ-Opioid Receptor Availability in a Representative Subject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1295400" y="304800"/>
            <a:ext cx="683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>
                <a:solidFill>
                  <a:schemeClr val="folHlink"/>
                </a:solidFill>
                <a:latin typeface="Arial" charset="0"/>
              </a:rPr>
              <a:t>Buprenorphine, Methadone, LAAM:Opioid Urine Results</a:t>
            </a:r>
            <a:endParaRPr lang="en-US" sz="3200" b="1">
              <a:solidFill>
                <a:schemeClr val="folHlink"/>
              </a:solidFill>
              <a:latin typeface="B Helvetica Bold" charset="0"/>
            </a:endParaRP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 rot="-5400000">
            <a:off x="-834230" y="3418681"/>
            <a:ext cx="23796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 sz="2400">
                <a:latin typeface="Times" pitchFamily="18" charset="0"/>
              </a:rPr>
              <a:t>Mean % Negative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3055938" y="6175375"/>
            <a:ext cx="167798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 sz="2400">
                <a:latin typeface="Times" pitchFamily="18" charset="0"/>
              </a:rPr>
              <a:t>Study Week</a:t>
            </a:r>
            <a:endParaRPr lang="en-US" sz="2800">
              <a:latin typeface="Times" pitchFamily="18" charset="0"/>
            </a:endParaRP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3276600" y="1219200"/>
            <a:ext cx="1677988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 sz="2400">
                <a:latin typeface="Times" pitchFamily="18" charset="0"/>
              </a:rPr>
              <a:t>All Subjects</a:t>
            </a:r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6794500" y="3973513"/>
            <a:ext cx="1062038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 sz="2000">
                <a:latin typeface="Times" pitchFamily="18" charset="0"/>
              </a:rPr>
              <a:t>Lo Meth</a:t>
            </a:r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6794500" y="2830513"/>
            <a:ext cx="1703388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latin typeface="Times" pitchFamily="18" charset="0"/>
              </a:rPr>
              <a:t>Buprenorphine</a:t>
            </a:r>
          </a:p>
        </p:txBody>
      </p:sp>
      <p:sp>
        <p:nvSpPr>
          <p:cNvPr id="77832" name="Rectangle 8"/>
          <p:cNvSpPr>
            <a:spLocks noChangeArrowheads="1"/>
          </p:cNvSpPr>
          <p:nvPr/>
        </p:nvSpPr>
        <p:spPr bwMode="auto">
          <a:xfrm>
            <a:off x="6794500" y="3148013"/>
            <a:ext cx="1033463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 sz="2000">
                <a:latin typeface="Times" pitchFamily="18" charset="0"/>
              </a:rPr>
              <a:t>Hi Meth</a:t>
            </a:r>
          </a:p>
        </p:txBody>
      </p:sp>
      <p:sp>
        <p:nvSpPr>
          <p:cNvPr id="77833" name="Rectangle 9"/>
          <p:cNvSpPr>
            <a:spLocks noChangeArrowheads="1"/>
          </p:cNvSpPr>
          <p:nvPr/>
        </p:nvSpPr>
        <p:spPr bwMode="auto">
          <a:xfrm>
            <a:off x="6794500" y="2174875"/>
            <a:ext cx="9302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latin typeface="Times" pitchFamily="18" charset="0"/>
              </a:rPr>
              <a:t>LAAM</a:t>
            </a:r>
          </a:p>
        </p:txBody>
      </p:sp>
      <p:sp>
        <p:nvSpPr>
          <p:cNvPr id="77834" name="Line 10"/>
          <p:cNvSpPr>
            <a:spLocks noChangeShapeType="1"/>
          </p:cNvSpPr>
          <p:nvPr/>
        </p:nvSpPr>
        <p:spPr bwMode="auto">
          <a:xfrm>
            <a:off x="1138238" y="5661025"/>
            <a:ext cx="349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5" name="Line 11"/>
          <p:cNvSpPr>
            <a:spLocks noChangeShapeType="1"/>
          </p:cNvSpPr>
          <p:nvPr/>
        </p:nvSpPr>
        <p:spPr bwMode="auto">
          <a:xfrm>
            <a:off x="1138238" y="4746625"/>
            <a:ext cx="349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6" name="Line 12"/>
          <p:cNvSpPr>
            <a:spLocks noChangeShapeType="1"/>
          </p:cNvSpPr>
          <p:nvPr/>
        </p:nvSpPr>
        <p:spPr bwMode="auto">
          <a:xfrm>
            <a:off x="1138238" y="3832225"/>
            <a:ext cx="349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7" name="Line 13"/>
          <p:cNvSpPr>
            <a:spLocks noChangeShapeType="1"/>
          </p:cNvSpPr>
          <p:nvPr/>
        </p:nvSpPr>
        <p:spPr bwMode="auto">
          <a:xfrm>
            <a:off x="1138238" y="2930525"/>
            <a:ext cx="349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8" name="Line 14"/>
          <p:cNvSpPr>
            <a:spLocks noChangeShapeType="1"/>
          </p:cNvSpPr>
          <p:nvPr/>
        </p:nvSpPr>
        <p:spPr bwMode="auto">
          <a:xfrm>
            <a:off x="1138238" y="2016125"/>
            <a:ext cx="349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9" name="Line 15"/>
          <p:cNvSpPr>
            <a:spLocks noChangeShapeType="1"/>
          </p:cNvSpPr>
          <p:nvPr/>
        </p:nvSpPr>
        <p:spPr bwMode="auto">
          <a:xfrm flipH="1" flipV="1">
            <a:off x="1185863" y="1758950"/>
            <a:ext cx="1587" cy="3895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0" name="Line 16"/>
          <p:cNvSpPr>
            <a:spLocks noChangeShapeType="1"/>
          </p:cNvSpPr>
          <p:nvPr/>
        </p:nvSpPr>
        <p:spPr bwMode="auto">
          <a:xfrm>
            <a:off x="1187450" y="5673725"/>
            <a:ext cx="0" cy="38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1" name="Line 17"/>
          <p:cNvSpPr>
            <a:spLocks noChangeShapeType="1"/>
          </p:cNvSpPr>
          <p:nvPr/>
        </p:nvSpPr>
        <p:spPr bwMode="auto">
          <a:xfrm>
            <a:off x="1492250" y="5673725"/>
            <a:ext cx="0" cy="38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2" name="Line 18"/>
          <p:cNvSpPr>
            <a:spLocks noChangeShapeType="1"/>
          </p:cNvSpPr>
          <p:nvPr/>
        </p:nvSpPr>
        <p:spPr bwMode="auto">
          <a:xfrm>
            <a:off x="1808163" y="5673725"/>
            <a:ext cx="0" cy="38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3" name="Line 19"/>
          <p:cNvSpPr>
            <a:spLocks noChangeShapeType="1"/>
          </p:cNvSpPr>
          <p:nvPr/>
        </p:nvSpPr>
        <p:spPr bwMode="auto">
          <a:xfrm>
            <a:off x="2112963" y="5673725"/>
            <a:ext cx="0" cy="38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4" name="Line 20"/>
          <p:cNvSpPr>
            <a:spLocks noChangeShapeType="1"/>
          </p:cNvSpPr>
          <p:nvPr/>
        </p:nvSpPr>
        <p:spPr bwMode="auto">
          <a:xfrm>
            <a:off x="2428875" y="5673725"/>
            <a:ext cx="0" cy="38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5" name="Line 21"/>
          <p:cNvSpPr>
            <a:spLocks noChangeShapeType="1"/>
          </p:cNvSpPr>
          <p:nvPr/>
        </p:nvSpPr>
        <p:spPr bwMode="auto">
          <a:xfrm>
            <a:off x="2744788" y="5673725"/>
            <a:ext cx="0" cy="38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6" name="Line 22"/>
          <p:cNvSpPr>
            <a:spLocks noChangeShapeType="1"/>
          </p:cNvSpPr>
          <p:nvPr/>
        </p:nvSpPr>
        <p:spPr bwMode="auto">
          <a:xfrm>
            <a:off x="3049588" y="5673725"/>
            <a:ext cx="0" cy="38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7" name="Line 23"/>
          <p:cNvSpPr>
            <a:spLocks noChangeShapeType="1"/>
          </p:cNvSpPr>
          <p:nvPr/>
        </p:nvSpPr>
        <p:spPr bwMode="auto">
          <a:xfrm>
            <a:off x="3365500" y="5673725"/>
            <a:ext cx="0" cy="38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8" name="Line 24"/>
          <p:cNvSpPr>
            <a:spLocks noChangeShapeType="1"/>
          </p:cNvSpPr>
          <p:nvPr/>
        </p:nvSpPr>
        <p:spPr bwMode="auto">
          <a:xfrm>
            <a:off x="3681413" y="5673725"/>
            <a:ext cx="0" cy="38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9" name="Line 25"/>
          <p:cNvSpPr>
            <a:spLocks noChangeShapeType="1"/>
          </p:cNvSpPr>
          <p:nvPr/>
        </p:nvSpPr>
        <p:spPr bwMode="auto">
          <a:xfrm>
            <a:off x="3986213" y="5673725"/>
            <a:ext cx="0" cy="38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50" name="Line 26"/>
          <p:cNvSpPr>
            <a:spLocks noChangeShapeType="1"/>
          </p:cNvSpPr>
          <p:nvPr/>
        </p:nvSpPr>
        <p:spPr bwMode="auto">
          <a:xfrm>
            <a:off x="4302125" y="5673725"/>
            <a:ext cx="0" cy="38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51" name="Line 27"/>
          <p:cNvSpPr>
            <a:spLocks noChangeShapeType="1"/>
          </p:cNvSpPr>
          <p:nvPr/>
        </p:nvSpPr>
        <p:spPr bwMode="auto">
          <a:xfrm>
            <a:off x="4618038" y="5673725"/>
            <a:ext cx="0" cy="38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52" name="Line 28"/>
          <p:cNvSpPr>
            <a:spLocks noChangeShapeType="1"/>
          </p:cNvSpPr>
          <p:nvPr/>
        </p:nvSpPr>
        <p:spPr bwMode="auto">
          <a:xfrm>
            <a:off x="4922838" y="5673725"/>
            <a:ext cx="0" cy="38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53" name="Line 29"/>
          <p:cNvSpPr>
            <a:spLocks noChangeShapeType="1"/>
          </p:cNvSpPr>
          <p:nvPr/>
        </p:nvSpPr>
        <p:spPr bwMode="auto">
          <a:xfrm>
            <a:off x="5238750" y="5673725"/>
            <a:ext cx="0" cy="38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54" name="Line 30"/>
          <p:cNvSpPr>
            <a:spLocks noChangeShapeType="1"/>
          </p:cNvSpPr>
          <p:nvPr/>
        </p:nvSpPr>
        <p:spPr bwMode="auto">
          <a:xfrm>
            <a:off x="5543550" y="5673725"/>
            <a:ext cx="0" cy="38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55" name="Line 31"/>
          <p:cNvSpPr>
            <a:spLocks noChangeShapeType="1"/>
          </p:cNvSpPr>
          <p:nvPr/>
        </p:nvSpPr>
        <p:spPr bwMode="auto">
          <a:xfrm>
            <a:off x="5861050" y="5673725"/>
            <a:ext cx="0" cy="38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56" name="Line 32"/>
          <p:cNvSpPr>
            <a:spLocks noChangeShapeType="1"/>
          </p:cNvSpPr>
          <p:nvPr/>
        </p:nvSpPr>
        <p:spPr bwMode="auto">
          <a:xfrm>
            <a:off x="6176963" y="5673725"/>
            <a:ext cx="0" cy="38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57" name="Line 33"/>
          <p:cNvSpPr>
            <a:spLocks noChangeShapeType="1"/>
          </p:cNvSpPr>
          <p:nvPr/>
        </p:nvSpPr>
        <p:spPr bwMode="auto">
          <a:xfrm>
            <a:off x="6481763" y="5673725"/>
            <a:ext cx="0" cy="38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58" name="Line 34"/>
          <p:cNvSpPr>
            <a:spLocks noChangeShapeType="1"/>
          </p:cNvSpPr>
          <p:nvPr/>
        </p:nvSpPr>
        <p:spPr bwMode="auto">
          <a:xfrm>
            <a:off x="6797675" y="5673725"/>
            <a:ext cx="0" cy="38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59" name="Line 35"/>
          <p:cNvSpPr>
            <a:spLocks noChangeShapeType="1"/>
          </p:cNvSpPr>
          <p:nvPr/>
        </p:nvSpPr>
        <p:spPr bwMode="auto">
          <a:xfrm>
            <a:off x="1187450" y="5661025"/>
            <a:ext cx="56022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60" name="Freeform 36"/>
          <p:cNvSpPr>
            <a:spLocks/>
          </p:cNvSpPr>
          <p:nvPr/>
        </p:nvSpPr>
        <p:spPr bwMode="auto">
          <a:xfrm>
            <a:off x="1485900" y="4016375"/>
            <a:ext cx="4991100" cy="1119188"/>
          </a:xfrm>
          <a:custGeom>
            <a:avLst/>
            <a:gdLst>
              <a:gd name="T0" fmla="*/ 0 w 3537"/>
              <a:gd name="T1" fmla="*/ 1774190972 h 705"/>
              <a:gd name="T2" fmla="*/ 446036753 w 3537"/>
              <a:gd name="T3" fmla="*/ 1391126787 h 705"/>
              <a:gd name="T4" fmla="*/ 876143478 w 3537"/>
              <a:gd name="T5" fmla="*/ 1108869258 h 705"/>
              <a:gd name="T6" fmla="*/ 1322180054 w 3537"/>
              <a:gd name="T7" fmla="*/ 1451610543 h 705"/>
              <a:gd name="T8" fmla="*/ 1768216984 w 3537"/>
              <a:gd name="T9" fmla="*/ 1552416803 h 705"/>
              <a:gd name="T10" fmla="*/ 2147483647 w 3537"/>
              <a:gd name="T11" fmla="*/ 1673384712 h 705"/>
              <a:gd name="T12" fmla="*/ 2147483647 w 3537"/>
              <a:gd name="T13" fmla="*/ 1290320526 h 705"/>
              <a:gd name="T14" fmla="*/ 2147483647 w 3537"/>
              <a:gd name="T15" fmla="*/ 1048385502 h 705"/>
              <a:gd name="T16" fmla="*/ 2147483647 w 3537"/>
              <a:gd name="T17" fmla="*/ 846772982 h 705"/>
              <a:gd name="T18" fmla="*/ 2147483647 w 3537"/>
              <a:gd name="T19" fmla="*/ 1008062998 h 705"/>
              <a:gd name="T20" fmla="*/ 2147483647 w 3537"/>
              <a:gd name="T21" fmla="*/ 1108869258 h 705"/>
              <a:gd name="T22" fmla="*/ 2147483647 w 3537"/>
              <a:gd name="T23" fmla="*/ 1149191762 h 705"/>
              <a:gd name="T24" fmla="*/ 2147483647 w 3537"/>
              <a:gd name="T25" fmla="*/ 1048385502 h 705"/>
              <a:gd name="T26" fmla="*/ 2147483647 w 3537"/>
              <a:gd name="T27" fmla="*/ 322580132 h 705"/>
              <a:gd name="T28" fmla="*/ 2147483647 w 3537"/>
              <a:gd name="T29" fmla="*/ 584676507 h 705"/>
              <a:gd name="T30" fmla="*/ 2147483647 w 3537"/>
              <a:gd name="T31" fmla="*/ 0 h 705"/>
              <a:gd name="T32" fmla="*/ 2147483647 w 3537"/>
              <a:gd name="T33" fmla="*/ 181451318 h 70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537"/>
              <a:gd name="T52" fmla="*/ 0 h 705"/>
              <a:gd name="T53" fmla="*/ 3537 w 3537"/>
              <a:gd name="T54" fmla="*/ 705 h 70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537" h="705">
                <a:moveTo>
                  <a:pt x="0" y="704"/>
                </a:moveTo>
                <a:lnTo>
                  <a:pt x="224" y="552"/>
                </a:lnTo>
                <a:lnTo>
                  <a:pt x="440" y="440"/>
                </a:lnTo>
                <a:lnTo>
                  <a:pt x="664" y="576"/>
                </a:lnTo>
                <a:lnTo>
                  <a:pt x="888" y="616"/>
                </a:lnTo>
                <a:lnTo>
                  <a:pt x="1104" y="664"/>
                </a:lnTo>
                <a:lnTo>
                  <a:pt x="1328" y="512"/>
                </a:lnTo>
                <a:lnTo>
                  <a:pt x="1552" y="416"/>
                </a:lnTo>
                <a:lnTo>
                  <a:pt x="1768" y="336"/>
                </a:lnTo>
                <a:lnTo>
                  <a:pt x="1992" y="400"/>
                </a:lnTo>
                <a:lnTo>
                  <a:pt x="2216" y="440"/>
                </a:lnTo>
                <a:lnTo>
                  <a:pt x="2432" y="456"/>
                </a:lnTo>
                <a:lnTo>
                  <a:pt x="2656" y="416"/>
                </a:lnTo>
                <a:lnTo>
                  <a:pt x="2872" y="128"/>
                </a:lnTo>
                <a:lnTo>
                  <a:pt x="3096" y="232"/>
                </a:lnTo>
                <a:lnTo>
                  <a:pt x="3320" y="0"/>
                </a:lnTo>
                <a:lnTo>
                  <a:pt x="3536" y="72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7861" name="Group 37"/>
          <p:cNvGrpSpPr>
            <a:grpSpLocks/>
          </p:cNvGrpSpPr>
          <p:nvPr/>
        </p:nvGrpSpPr>
        <p:grpSpPr bwMode="auto">
          <a:xfrm>
            <a:off x="1492250" y="4022725"/>
            <a:ext cx="4978400" cy="1123950"/>
            <a:chOff x="1417" y="2439"/>
            <a:chExt cx="3528" cy="708"/>
          </a:xfrm>
        </p:grpSpPr>
        <p:sp>
          <p:nvSpPr>
            <p:cNvPr id="78302" name="Line 38"/>
            <p:cNvSpPr>
              <a:spLocks noChangeShapeType="1"/>
            </p:cNvSpPr>
            <p:nvPr/>
          </p:nvSpPr>
          <p:spPr bwMode="auto">
            <a:xfrm flipV="1">
              <a:off x="1417" y="3131"/>
              <a:ext cx="16" cy="1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03" name="Line 39"/>
            <p:cNvSpPr>
              <a:spLocks noChangeShapeType="1"/>
            </p:cNvSpPr>
            <p:nvPr/>
          </p:nvSpPr>
          <p:spPr bwMode="auto">
            <a:xfrm flipV="1">
              <a:off x="1441" y="3115"/>
              <a:ext cx="16" cy="1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04" name="Line 40"/>
            <p:cNvSpPr>
              <a:spLocks noChangeShapeType="1"/>
            </p:cNvSpPr>
            <p:nvPr/>
          </p:nvSpPr>
          <p:spPr bwMode="auto">
            <a:xfrm flipV="1">
              <a:off x="1473" y="3099"/>
              <a:ext cx="8" cy="1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05" name="Line 41"/>
            <p:cNvSpPr>
              <a:spLocks noChangeShapeType="1"/>
            </p:cNvSpPr>
            <p:nvPr/>
          </p:nvSpPr>
          <p:spPr bwMode="auto">
            <a:xfrm flipV="1">
              <a:off x="1497" y="3075"/>
              <a:ext cx="16" cy="1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06" name="Line 42"/>
            <p:cNvSpPr>
              <a:spLocks noChangeShapeType="1"/>
            </p:cNvSpPr>
            <p:nvPr/>
          </p:nvSpPr>
          <p:spPr bwMode="auto">
            <a:xfrm flipV="1">
              <a:off x="1521" y="3059"/>
              <a:ext cx="16" cy="1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07" name="Line 43"/>
            <p:cNvSpPr>
              <a:spLocks noChangeShapeType="1"/>
            </p:cNvSpPr>
            <p:nvPr/>
          </p:nvSpPr>
          <p:spPr bwMode="auto">
            <a:xfrm flipV="1">
              <a:off x="1553" y="3043"/>
              <a:ext cx="8" cy="1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08" name="Line 44"/>
            <p:cNvSpPr>
              <a:spLocks noChangeShapeType="1"/>
            </p:cNvSpPr>
            <p:nvPr/>
          </p:nvSpPr>
          <p:spPr bwMode="auto">
            <a:xfrm flipV="1">
              <a:off x="1577" y="3019"/>
              <a:ext cx="8" cy="1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09" name="Line 45"/>
            <p:cNvSpPr>
              <a:spLocks noChangeShapeType="1"/>
            </p:cNvSpPr>
            <p:nvPr/>
          </p:nvSpPr>
          <p:spPr bwMode="auto">
            <a:xfrm flipV="1">
              <a:off x="1601" y="3003"/>
              <a:ext cx="16" cy="1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10" name="Freeform 46"/>
            <p:cNvSpPr>
              <a:spLocks/>
            </p:cNvSpPr>
            <p:nvPr/>
          </p:nvSpPr>
          <p:spPr bwMode="auto">
            <a:xfrm>
              <a:off x="1621" y="2987"/>
              <a:ext cx="17" cy="9"/>
            </a:xfrm>
            <a:custGeom>
              <a:avLst/>
              <a:gdLst>
                <a:gd name="T0" fmla="*/ 0 w 17"/>
                <a:gd name="T1" fmla="*/ 8 h 9"/>
                <a:gd name="T2" fmla="*/ 8 w 17"/>
                <a:gd name="T3" fmla="*/ 0 h 9"/>
                <a:gd name="T4" fmla="*/ 16 w 17"/>
                <a:gd name="T5" fmla="*/ 0 h 9"/>
                <a:gd name="T6" fmla="*/ 0 60000 65536"/>
                <a:gd name="T7" fmla="*/ 0 60000 65536"/>
                <a:gd name="T8" fmla="*/ 0 60000 65536"/>
                <a:gd name="T9" fmla="*/ 0 w 17"/>
                <a:gd name="T10" fmla="*/ 0 h 9"/>
                <a:gd name="T11" fmla="*/ 17 w 17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9">
                  <a:moveTo>
                    <a:pt x="0" y="8"/>
                  </a:move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311" name="Line 47"/>
            <p:cNvSpPr>
              <a:spLocks noChangeShapeType="1"/>
            </p:cNvSpPr>
            <p:nvPr/>
          </p:nvSpPr>
          <p:spPr bwMode="auto">
            <a:xfrm flipV="1">
              <a:off x="1657" y="2971"/>
              <a:ext cx="16" cy="1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12" name="Line 48"/>
            <p:cNvSpPr>
              <a:spLocks noChangeShapeType="1"/>
            </p:cNvSpPr>
            <p:nvPr/>
          </p:nvSpPr>
          <p:spPr bwMode="auto">
            <a:xfrm flipV="1">
              <a:off x="1681" y="2955"/>
              <a:ext cx="16" cy="1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13" name="Line 49"/>
            <p:cNvSpPr>
              <a:spLocks noChangeShapeType="1"/>
            </p:cNvSpPr>
            <p:nvPr/>
          </p:nvSpPr>
          <p:spPr bwMode="auto">
            <a:xfrm flipV="1">
              <a:off x="1713" y="2939"/>
              <a:ext cx="16" cy="1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14" name="Line 50"/>
            <p:cNvSpPr>
              <a:spLocks noChangeShapeType="1"/>
            </p:cNvSpPr>
            <p:nvPr/>
          </p:nvSpPr>
          <p:spPr bwMode="auto">
            <a:xfrm flipV="1">
              <a:off x="1737" y="2931"/>
              <a:ext cx="16" cy="1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15" name="Line 51"/>
            <p:cNvSpPr>
              <a:spLocks noChangeShapeType="1"/>
            </p:cNvSpPr>
            <p:nvPr/>
          </p:nvSpPr>
          <p:spPr bwMode="auto">
            <a:xfrm flipV="1">
              <a:off x="1769" y="2915"/>
              <a:ext cx="16" cy="1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16" name="Line 52"/>
            <p:cNvSpPr>
              <a:spLocks noChangeShapeType="1"/>
            </p:cNvSpPr>
            <p:nvPr/>
          </p:nvSpPr>
          <p:spPr bwMode="auto">
            <a:xfrm flipV="1">
              <a:off x="1801" y="2899"/>
              <a:ext cx="8" cy="1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17" name="Line 53"/>
            <p:cNvSpPr>
              <a:spLocks noChangeShapeType="1"/>
            </p:cNvSpPr>
            <p:nvPr/>
          </p:nvSpPr>
          <p:spPr bwMode="auto">
            <a:xfrm flipV="1">
              <a:off x="1825" y="2883"/>
              <a:ext cx="16" cy="1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18" name="Freeform 54"/>
            <p:cNvSpPr>
              <a:spLocks/>
            </p:cNvSpPr>
            <p:nvPr/>
          </p:nvSpPr>
          <p:spPr bwMode="auto">
            <a:xfrm>
              <a:off x="1853" y="2875"/>
              <a:ext cx="17" cy="9"/>
            </a:xfrm>
            <a:custGeom>
              <a:avLst/>
              <a:gdLst>
                <a:gd name="T0" fmla="*/ 0 w 17"/>
                <a:gd name="T1" fmla="*/ 0 h 9"/>
                <a:gd name="T2" fmla="*/ 0 w 17"/>
                <a:gd name="T3" fmla="*/ 0 h 9"/>
                <a:gd name="T4" fmla="*/ 16 w 17"/>
                <a:gd name="T5" fmla="*/ 8 h 9"/>
                <a:gd name="T6" fmla="*/ 0 60000 65536"/>
                <a:gd name="T7" fmla="*/ 0 60000 65536"/>
                <a:gd name="T8" fmla="*/ 0 60000 65536"/>
                <a:gd name="T9" fmla="*/ 0 w 17"/>
                <a:gd name="T10" fmla="*/ 0 h 9"/>
                <a:gd name="T11" fmla="*/ 17 w 17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9">
                  <a:moveTo>
                    <a:pt x="0" y="0"/>
                  </a:moveTo>
                  <a:lnTo>
                    <a:pt x="0" y="0"/>
                  </a:lnTo>
                  <a:lnTo>
                    <a:pt x="16" y="8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319" name="Line 55"/>
            <p:cNvSpPr>
              <a:spLocks noChangeShapeType="1"/>
            </p:cNvSpPr>
            <p:nvPr/>
          </p:nvSpPr>
          <p:spPr bwMode="auto">
            <a:xfrm>
              <a:off x="1881" y="2895"/>
              <a:ext cx="16" cy="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20" name="Line 56"/>
            <p:cNvSpPr>
              <a:spLocks noChangeShapeType="1"/>
            </p:cNvSpPr>
            <p:nvPr/>
          </p:nvSpPr>
          <p:spPr bwMode="auto">
            <a:xfrm>
              <a:off x="1913" y="2911"/>
              <a:ext cx="8" cy="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21" name="Line 57"/>
            <p:cNvSpPr>
              <a:spLocks noChangeShapeType="1"/>
            </p:cNvSpPr>
            <p:nvPr/>
          </p:nvSpPr>
          <p:spPr bwMode="auto">
            <a:xfrm>
              <a:off x="1937" y="2927"/>
              <a:ext cx="16" cy="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22" name="Line 58"/>
            <p:cNvSpPr>
              <a:spLocks noChangeShapeType="1"/>
            </p:cNvSpPr>
            <p:nvPr/>
          </p:nvSpPr>
          <p:spPr bwMode="auto">
            <a:xfrm>
              <a:off x="1961" y="2943"/>
              <a:ext cx="16" cy="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23" name="Line 59"/>
            <p:cNvSpPr>
              <a:spLocks noChangeShapeType="1"/>
            </p:cNvSpPr>
            <p:nvPr/>
          </p:nvSpPr>
          <p:spPr bwMode="auto">
            <a:xfrm>
              <a:off x="1993" y="2959"/>
              <a:ext cx="16" cy="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24" name="Line 60"/>
            <p:cNvSpPr>
              <a:spLocks noChangeShapeType="1"/>
            </p:cNvSpPr>
            <p:nvPr/>
          </p:nvSpPr>
          <p:spPr bwMode="auto">
            <a:xfrm>
              <a:off x="2017" y="2975"/>
              <a:ext cx="16" cy="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25" name="Line 61"/>
            <p:cNvSpPr>
              <a:spLocks noChangeShapeType="1"/>
            </p:cNvSpPr>
            <p:nvPr/>
          </p:nvSpPr>
          <p:spPr bwMode="auto">
            <a:xfrm>
              <a:off x="2049" y="2991"/>
              <a:ext cx="8" cy="1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26" name="Freeform 62"/>
            <p:cNvSpPr>
              <a:spLocks/>
            </p:cNvSpPr>
            <p:nvPr/>
          </p:nvSpPr>
          <p:spPr bwMode="auto">
            <a:xfrm>
              <a:off x="2069" y="3011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0 w 17"/>
                <a:gd name="T3" fmla="*/ 0 h 1"/>
                <a:gd name="T4" fmla="*/ 16 w 17"/>
                <a:gd name="T5" fmla="*/ 0 h 1"/>
                <a:gd name="T6" fmla="*/ 0 60000 65536"/>
                <a:gd name="T7" fmla="*/ 0 60000 65536"/>
                <a:gd name="T8" fmla="*/ 0 60000 65536"/>
                <a:gd name="T9" fmla="*/ 0 w 17"/>
                <a:gd name="T10" fmla="*/ 0 h 1"/>
                <a:gd name="T11" fmla="*/ 17 w 1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"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327" name="Line 63"/>
            <p:cNvSpPr>
              <a:spLocks noChangeShapeType="1"/>
            </p:cNvSpPr>
            <p:nvPr/>
          </p:nvSpPr>
          <p:spPr bwMode="auto">
            <a:xfrm>
              <a:off x="2105" y="3023"/>
              <a:ext cx="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28" name="Line 64"/>
            <p:cNvSpPr>
              <a:spLocks noChangeShapeType="1"/>
            </p:cNvSpPr>
            <p:nvPr/>
          </p:nvSpPr>
          <p:spPr bwMode="auto">
            <a:xfrm>
              <a:off x="2137" y="3023"/>
              <a:ext cx="16" cy="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29" name="Line 65"/>
            <p:cNvSpPr>
              <a:spLocks noChangeShapeType="1"/>
            </p:cNvSpPr>
            <p:nvPr/>
          </p:nvSpPr>
          <p:spPr bwMode="auto">
            <a:xfrm>
              <a:off x="2169" y="3031"/>
              <a:ext cx="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30" name="Line 66"/>
            <p:cNvSpPr>
              <a:spLocks noChangeShapeType="1"/>
            </p:cNvSpPr>
            <p:nvPr/>
          </p:nvSpPr>
          <p:spPr bwMode="auto">
            <a:xfrm>
              <a:off x="2201" y="3039"/>
              <a:ext cx="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31" name="Line 67"/>
            <p:cNvSpPr>
              <a:spLocks noChangeShapeType="1"/>
            </p:cNvSpPr>
            <p:nvPr/>
          </p:nvSpPr>
          <p:spPr bwMode="auto">
            <a:xfrm>
              <a:off x="2233" y="3039"/>
              <a:ext cx="16" cy="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32" name="Line 68"/>
            <p:cNvSpPr>
              <a:spLocks noChangeShapeType="1"/>
            </p:cNvSpPr>
            <p:nvPr/>
          </p:nvSpPr>
          <p:spPr bwMode="auto">
            <a:xfrm>
              <a:off x="2257" y="3047"/>
              <a:ext cx="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33" name="Freeform 69"/>
            <p:cNvSpPr>
              <a:spLocks/>
            </p:cNvSpPr>
            <p:nvPr/>
          </p:nvSpPr>
          <p:spPr bwMode="auto">
            <a:xfrm>
              <a:off x="2285" y="3051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16 w 17"/>
                <a:gd name="T5" fmla="*/ 0 h 1"/>
                <a:gd name="T6" fmla="*/ 0 60000 65536"/>
                <a:gd name="T7" fmla="*/ 0 60000 65536"/>
                <a:gd name="T8" fmla="*/ 0 60000 65536"/>
                <a:gd name="T9" fmla="*/ 0 w 17"/>
                <a:gd name="T10" fmla="*/ 0 h 1"/>
                <a:gd name="T11" fmla="*/ 17 w 1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334" name="Line 70"/>
            <p:cNvSpPr>
              <a:spLocks noChangeShapeType="1"/>
            </p:cNvSpPr>
            <p:nvPr/>
          </p:nvSpPr>
          <p:spPr bwMode="auto">
            <a:xfrm>
              <a:off x="2321" y="3063"/>
              <a:ext cx="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35" name="Line 71"/>
            <p:cNvSpPr>
              <a:spLocks noChangeShapeType="1"/>
            </p:cNvSpPr>
            <p:nvPr/>
          </p:nvSpPr>
          <p:spPr bwMode="auto">
            <a:xfrm>
              <a:off x="2353" y="3063"/>
              <a:ext cx="16" cy="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36" name="Line 72"/>
            <p:cNvSpPr>
              <a:spLocks noChangeShapeType="1"/>
            </p:cNvSpPr>
            <p:nvPr/>
          </p:nvSpPr>
          <p:spPr bwMode="auto">
            <a:xfrm>
              <a:off x="2385" y="3071"/>
              <a:ext cx="16" cy="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37" name="Line 73"/>
            <p:cNvSpPr>
              <a:spLocks noChangeShapeType="1"/>
            </p:cNvSpPr>
            <p:nvPr/>
          </p:nvSpPr>
          <p:spPr bwMode="auto">
            <a:xfrm>
              <a:off x="2417" y="3079"/>
              <a:ext cx="16" cy="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38" name="Line 74"/>
            <p:cNvSpPr>
              <a:spLocks noChangeShapeType="1"/>
            </p:cNvSpPr>
            <p:nvPr/>
          </p:nvSpPr>
          <p:spPr bwMode="auto">
            <a:xfrm>
              <a:off x="2449" y="3087"/>
              <a:ext cx="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39" name="Line 75"/>
            <p:cNvSpPr>
              <a:spLocks noChangeShapeType="1"/>
            </p:cNvSpPr>
            <p:nvPr/>
          </p:nvSpPr>
          <p:spPr bwMode="auto">
            <a:xfrm>
              <a:off x="2481" y="3095"/>
              <a:ext cx="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40" name="Freeform 76"/>
            <p:cNvSpPr>
              <a:spLocks/>
            </p:cNvSpPr>
            <p:nvPr/>
          </p:nvSpPr>
          <p:spPr bwMode="auto">
            <a:xfrm>
              <a:off x="2509" y="3099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0 w 17"/>
                <a:gd name="T3" fmla="*/ 0 h 1"/>
                <a:gd name="T4" fmla="*/ 16 w 17"/>
                <a:gd name="T5" fmla="*/ 0 h 1"/>
                <a:gd name="T6" fmla="*/ 0 60000 65536"/>
                <a:gd name="T7" fmla="*/ 0 60000 65536"/>
                <a:gd name="T8" fmla="*/ 0 60000 65536"/>
                <a:gd name="T9" fmla="*/ 0 w 17"/>
                <a:gd name="T10" fmla="*/ 0 h 1"/>
                <a:gd name="T11" fmla="*/ 17 w 1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"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341" name="Line 77"/>
            <p:cNvSpPr>
              <a:spLocks noChangeShapeType="1"/>
            </p:cNvSpPr>
            <p:nvPr/>
          </p:nvSpPr>
          <p:spPr bwMode="auto">
            <a:xfrm flipV="1">
              <a:off x="2537" y="3083"/>
              <a:ext cx="16" cy="1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42" name="Line 78"/>
            <p:cNvSpPr>
              <a:spLocks noChangeShapeType="1"/>
            </p:cNvSpPr>
            <p:nvPr/>
          </p:nvSpPr>
          <p:spPr bwMode="auto">
            <a:xfrm flipV="1">
              <a:off x="2569" y="3059"/>
              <a:ext cx="8" cy="1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43" name="Line 79"/>
            <p:cNvSpPr>
              <a:spLocks noChangeShapeType="1"/>
            </p:cNvSpPr>
            <p:nvPr/>
          </p:nvSpPr>
          <p:spPr bwMode="auto">
            <a:xfrm flipV="1">
              <a:off x="2593" y="3043"/>
              <a:ext cx="16" cy="1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44" name="Line 80"/>
            <p:cNvSpPr>
              <a:spLocks noChangeShapeType="1"/>
            </p:cNvSpPr>
            <p:nvPr/>
          </p:nvSpPr>
          <p:spPr bwMode="auto">
            <a:xfrm flipV="1">
              <a:off x="2617" y="3027"/>
              <a:ext cx="16" cy="1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45" name="Line 81"/>
            <p:cNvSpPr>
              <a:spLocks noChangeShapeType="1"/>
            </p:cNvSpPr>
            <p:nvPr/>
          </p:nvSpPr>
          <p:spPr bwMode="auto">
            <a:xfrm flipV="1">
              <a:off x="2641" y="3003"/>
              <a:ext cx="16" cy="24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46" name="Line 82"/>
            <p:cNvSpPr>
              <a:spLocks noChangeShapeType="1"/>
            </p:cNvSpPr>
            <p:nvPr/>
          </p:nvSpPr>
          <p:spPr bwMode="auto">
            <a:xfrm flipV="1">
              <a:off x="2673" y="2987"/>
              <a:ext cx="8" cy="1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47" name="Line 83"/>
            <p:cNvSpPr>
              <a:spLocks noChangeShapeType="1"/>
            </p:cNvSpPr>
            <p:nvPr/>
          </p:nvSpPr>
          <p:spPr bwMode="auto">
            <a:xfrm flipV="1">
              <a:off x="2697" y="2971"/>
              <a:ext cx="16" cy="1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48" name="Line 84"/>
            <p:cNvSpPr>
              <a:spLocks noChangeShapeType="1"/>
            </p:cNvSpPr>
            <p:nvPr/>
          </p:nvSpPr>
          <p:spPr bwMode="auto">
            <a:xfrm flipV="1">
              <a:off x="2721" y="2955"/>
              <a:ext cx="16" cy="1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49" name="Line 85"/>
            <p:cNvSpPr>
              <a:spLocks noChangeShapeType="1"/>
            </p:cNvSpPr>
            <p:nvPr/>
          </p:nvSpPr>
          <p:spPr bwMode="auto">
            <a:xfrm flipV="1">
              <a:off x="2753" y="2939"/>
              <a:ext cx="8" cy="1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50" name="Line 86"/>
            <p:cNvSpPr>
              <a:spLocks noChangeShapeType="1"/>
            </p:cNvSpPr>
            <p:nvPr/>
          </p:nvSpPr>
          <p:spPr bwMode="auto">
            <a:xfrm flipV="1">
              <a:off x="2777" y="2923"/>
              <a:ext cx="16" cy="1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51" name="Line 87"/>
            <p:cNvSpPr>
              <a:spLocks noChangeShapeType="1"/>
            </p:cNvSpPr>
            <p:nvPr/>
          </p:nvSpPr>
          <p:spPr bwMode="auto">
            <a:xfrm>
              <a:off x="2809" y="2919"/>
              <a:ext cx="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52" name="Line 88"/>
            <p:cNvSpPr>
              <a:spLocks noChangeShapeType="1"/>
            </p:cNvSpPr>
            <p:nvPr/>
          </p:nvSpPr>
          <p:spPr bwMode="auto">
            <a:xfrm flipV="1">
              <a:off x="2841" y="2899"/>
              <a:ext cx="8" cy="1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53" name="Line 89"/>
            <p:cNvSpPr>
              <a:spLocks noChangeShapeType="1"/>
            </p:cNvSpPr>
            <p:nvPr/>
          </p:nvSpPr>
          <p:spPr bwMode="auto">
            <a:xfrm flipV="1">
              <a:off x="2865" y="2883"/>
              <a:ext cx="16" cy="1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54" name="Line 90"/>
            <p:cNvSpPr>
              <a:spLocks noChangeShapeType="1"/>
            </p:cNvSpPr>
            <p:nvPr/>
          </p:nvSpPr>
          <p:spPr bwMode="auto">
            <a:xfrm flipV="1">
              <a:off x="2897" y="2875"/>
              <a:ext cx="16" cy="1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55" name="Line 91"/>
            <p:cNvSpPr>
              <a:spLocks noChangeShapeType="1"/>
            </p:cNvSpPr>
            <p:nvPr/>
          </p:nvSpPr>
          <p:spPr bwMode="auto">
            <a:xfrm flipV="1">
              <a:off x="2929" y="2859"/>
              <a:ext cx="8" cy="1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56" name="Freeform 92"/>
            <p:cNvSpPr>
              <a:spLocks/>
            </p:cNvSpPr>
            <p:nvPr/>
          </p:nvSpPr>
          <p:spPr bwMode="auto">
            <a:xfrm>
              <a:off x="2949" y="2851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16 w 17"/>
                <a:gd name="T5" fmla="*/ 0 h 1"/>
                <a:gd name="T6" fmla="*/ 0 60000 65536"/>
                <a:gd name="T7" fmla="*/ 0 60000 65536"/>
                <a:gd name="T8" fmla="*/ 0 60000 65536"/>
                <a:gd name="T9" fmla="*/ 0 w 17"/>
                <a:gd name="T10" fmla="*/ 0 h 1"/>
                <a:gd name="T11" fmla="*/ 17 w 1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357" name="Line 93"/>
            <p:cNvSpPr>
              <a:spLocks noChangeShapeType="1"/>
            </p:cNvSpPr>
            <p:nvPr/>
          </p:nvSpPr>
          <p:spPr bwMode="auto">
            <a:xfrm flipV="1">
              <a:off x="2985" y="2835"/>
              <a:ext cx="16" cy="1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58" name="Line 94"/>
            <p:cNvSpPr>
              <a:spLocks noChangeShapeType="1"/>
            </p:cNvSpPr>
            <p:nvPr/>
          </p:nvSpPr>
          <p:spPr bwMode="auto">
            <a:xfrm flipV="1">
              <a:off x="3017" y="2827"/>
              <a:ext cx="16" cy="1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59" name="Line 95"/>
            <p:cNvSpPr>
              <a:spLocks noChangeShapeType="1"/>
            </p:cNvSpPr>
            <p:nvPr/>
          </p:nvSpPr>
          <p:spPr bwMode="auto">
            <a:xfrm>
              <a:off x="3049" y="2823"/>
              <a:ext cx="0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60" name="Line 96"/>
            <p:cNvSpPr>
              <a:spLocks noChangeShapeType="1"/>
            </p:cNvSpPr>
            <p:nvPr/>
          </p:nvSpPr>
          <p:spPr bwMode="auto">
            <a:xfrm flipV="1">
              <a:off x="3073" y="2803"/>
              <a:ext cx="16" cy="1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61" name="Line 97"/>
            <p:cNvSpPr>
              <a:spLocks noChangeShapeType="1"/>
            </p:cNvSpPr>
            <p:nvPr/>
          </p:nvSpPr>
          <p:spPr bwMode="auto">
            <a:xfrm flipV="1">
              <a:off x="3105" y="2795"/>
              <a:ext cx="16" cy="1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62" name="Line 98"/>
            <p:cNvSpPr>
              <a:spLocks noChangeShapeType="1"/>
            </p:cNvSpPr>
            <p:nvPr/>
          </p:nvSpPr>
          <p:spPr bwMode="auto">
            <a:xfrm>
              <a:off x="3137" y="2791"/>
              <a:ext cx="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63" name="Freeform 99"/>
            <p:cNvSpPr>
              <a:spLocks/>
            </p:cNvSpPr>
            <p:nvPr/>
          </p:nvSpPr>
          <p:spPr bwMode="auto">
            <a:xfrm>
              <a:off x="3165" y="2771"/>
              <a:ext cx="17" cy="9"/>
            </a:xfrm>
            <a:custGeom>
              <a:avLst/>
              <a:gdLst>
                <a:gd name="T0" fmla="*/ 0 w 17"/>
                <a:gd name="T1" fmla="*/ 8 h 9"/>
                <a:gd name="T2" fmla="*/ 8 w 17"/>
                <a:gd name="T3" fmla="*/ 0 h 9"/>
                <a:gd name="T4" fmla="*/ 16 w 17"/>
                <a:gd name="T5" fmla="*/ 0 h 9"/>
                <a:gd name="T6" fmla="*/ 0 60000 65536"/>
                <a:gd name="T7" fmla="*/ 0 60000 65536"/>
                <a:gd name="T8" fmla="*/ 0 60000 65536"/>
                <a:gd name="T9" fmla="*/ 0 w 17"/>
                <a:gd name="T10" fmla="*/ 0 h 9"/>
                <a:gd name="T11" fmla="*/ 17 w 17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9">
                  <a:moveTo>
                    <a:pt x="0" y="8"/>
                  </a:move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364" name="Line 100"/>
            <p:cNvSpPr>
              <a:spLocks noChangeShapeType="1"/>
            </p:cNvSpPr>
            <p:nvPr/>
          </p:nvSpPr>
          <p:spPr bwMode="auto">
            <a:xfrm>
              <a:off x="3193" y="2775"/>
              <a:ext cx="16" cy="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65" name="Line 101"/>
            <p:cNvSpPr>
              <a:spLocks noChangeShapeType="1"/>
            </p:cNvSpPr>
            <p:nvPr/>
          </p:nvSpPr>
          <p:spPr bwMode="auto">
            <a:xfrm>
              <a:off x="3225" y="2783"/>
              <a:ext cx="16" cy="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66" name="Line 102"/>
            <p:cNvSpPr>
              <a:spLocks noChangeShapeType="1"/>
            </p:cNvSpPr>
            <p:nvPr/>
          </p:nvSpPr>
          <p:spPr bwMode="auto">
            <a:xfrm>
              <a:off x="3257" y="2799"/>
              <a:ext cx="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67" name="Line 103"/>
            <p:cNvSpPr>
              <a:spLocks noChangeShapeType="1"/>
            </p:cNvSpPr>
            <p:nvPr/>
          </p:nvSpPr>
          <p:spPr bwMode="auto">
            <a:xfrm>
              <a:off x="3289" y="2807"/>
              <a:ext cx="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68" name="Line 104"/>
            <p:cNvSpPr>
              <a:spLocks noChangeShapeType="1"/>
            </p:cNvSpPr>
            <p:nvPr/>
          </p:nvSpPr>
          <p:spPr bwMode="auto">
            <a:xfrm>
              <a:off x="3321" y="2815"/>
              <a:ext cx="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69" name="Line 105"/>
            <p:cNvSpPr>
              <a:spLocks noChangeShapeType="1"/>
            </p:cNvSpPr>
            <p:nvPr/>
          </p:nvSpPr>
          <p:spPr bwMode="auto">
            <a:xfrm>
              <a:off x="3353" y="2823"/>
              <a:ext cx="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70" name="Line 106"/>
            <p:cNvSpPr>
              <a:spLocks noChangeShapeType="1"/>
            </p:cNvSpPr>
            <p:nvPr/>
          </p:nvSpPr>
          <p:spPr bwMode="auto">
            <a:xfrm>
              <a:off x="3385" y="2831"/>
              <a:ext cx="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71" name="Line 107"/>
            <p:cNvSpPr>
              <a:spLocks noChangeShapeType="1"/>
            </p:cNvSpPr>
            <p:nvPr/>
          </p:nvSpPr>
          <p:spPr bwMode="auto">
            <a:xfrm>
              <a:off x="3409" y="2839"/>
              <a:ext cx="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72" name="Line 108"/>
            <p:cNvSpPr>
              <a:spLocks noChangeShapeType="1"/>
            </p:cNvSpPr>
            <p:nvPr/>
          </p:nvSpPr>
          <p:spPr bwMode="auto">
            <a:xfrm>
              <a:off x="3441" y="2847"/>
              <a:ext cx="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73" name="Line 109"/>
            <p:cNvSpPr>
              <a:spLocks noChangeShapeType="1"/>
            </p:cNvSpPr>
            <p:nvPr/>
          </p:nvSpPr>
          <p:spPr bwMode="auto">
            <a:xfrm>
              <a:off x="3473" y="2847"/>
              <a:ext cx="16" cy="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74" name="Line 110"/>
            <p:cNvSpPr>
              <a:spLocks noChangeShapeType="1"/>
            </p:cNvSpPr>
            <p:nvPr/>
          </p:nvSpPr>
          <p:spPr bwMode="auto">
            <a:xfrm>
              <a:off x="3505" y="2855"/>
              <a:ext cx="16" cy="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75" name="Line 111"/>
            <p:cNvSpPr>
              <a:spLocks noChangeShapeType="1"/>
            </p:cNvSpPr>
            <p:nvPr/>
          </p:nvSpPr>
          <p:spPr bwMode="auto">
            <a:xfrm>
              <a:off x="3537" y="2863"/>
              <a:ext cx="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76" name="Line 112"/>
            <p:cNvSpPr>
              <a:spLocks noChangeShapeType="1"/>
            </p:cNvSpPr>
            <p:nvPr/>
          </p:nvSpPr>
          <p:spPr bwMode="auto">
            <a:xfrm>
              <a:off x="3569" y="2871"/>
              <a:ext cx="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77" name="Line 113"/>
            <p:cNvSpPr>
              <a:spLocks noChangeShapeType="1"/>
            </p:cNvSpPr>
            <p:nvPr/>
          </p:nvSpPr>
          <p:spPr bwMode="auto">
            <a:xfrm>
              <a:off x="3601" y="2879"/>
              <a:ext cx="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78" name="Line 114"/>
            <p:cNvSpPr>
              <a:spLocks noChangeShapeType="1"/>
            </p:cNvSpPr>
            <p:nvPr/>
          </p:nvSpPr>
          <p:spPr bwMode="auto">
            <a:xfrm>
              <a:off x="3633" y="2879"/>
              <a:ext cx="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79" name="Line 115"/>
            <p:cNvSpPr>
              <a:spLocks noChangeShapeType="1"/>
            </p:cNvSpPr>
            <p:nvPr/>
          </p:nvSpPr>
          <p:spPr bwMode="auto">
            <a:xfrm>
              <a:off x="3665" y="2887"/>
              <a:ext cx="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80" name="Line 116"/>
            <p:cNvSpPr>
              <a:spLocks noChangeShapeType="1"/>
            </p:cNvSpPr>
            <p:nvPr/>
          </p:nvSpPr>
          <p:spPr bwMode="auto">
            <a:xfrm>
              <a:off x="3697" y="2887"/>
              <a:ext cx="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81" name="Line 117"/>
            <p:cNvSpPr>
              <a:spLocks noChangeShapeType="1"/>
            </p:cNvSpPr>
            <p:nvPr/>
          </p:nvSpPr>
          <p:spPr bwMode="auto">
            <a:xfrm>
              <a:off x="3729" y="2887"/>
              <a:ext cx="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82" name="Line 118"/>
            <p:cNvSpPr>
              <a:spLocks noChangeShapeType="1"/>
            </p:cNvSpPr>
            <p:nvPr/>
          </p:nvSpPr>
          <p:spPr bwMode="auto">
            <a:xfrm>
              <a:off x="3761" y="2887"/>
              <a:ext cx="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83" name="Line 119"/>
            <p:cNvSpPr>
              <a:spLocks noChangeShapeType="1"/>
            </p:cNvSpPr>
            <p:nvPr/>
          </p:nvSpPr>
          <p:spPr bwMode="auto">
            <a:xfrm>
              <a:off x="3793" y="2887"/>
              <a:ext cx="16" cy="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84" name="Line 120"/>
            <p:cNvSpPr>
              <a:spLocks noChangeShapeType="1"/>
            </p:cNvSpPr>
            <p:nvPr/>
          </p:nvSpPr>
          <p:spPr bwMode="auto">
            <a:xfrm>
              <a:off x="3825" y="2895"/>
              <a:ext cx="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85" name="Line 121"/>
            <p:cNvSpPr>
              <a:spLocks noChangeShapeType="1"/>
            </p:cNvSpPr>
            <p:nvPr/>
          </p:nvSpPr>
          <p:spPr bwMode="auto">
            <a:xfrm flipV="1">
              <a:off x="3857" y="2883"/>
              <a:ext cx="16" cy="1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86" name="Line 122"/>
            <p:cNvSpPr>
              <a:spLocks noChangeShapeType="1"/>
            </p:cNvSpPr>
            <p:nvPr/>
          </p:nvSpPr>
          <p:spPr bwMode="auto">
            <a:xfrm>
              <a:off x="3889" y="2887"/>
              <a:ext cx="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87" name="Line 123"/>
            <p:cNvSpPr>
              <a:spLocks noChangeShapeType="1"/>
            </p:cNvSpPr>
            <p:nvPr/>
          </p:nvSpPr>
          <p:spPr bwMode="auto">
            <a:xfrm>
              <a:off x="3921" y="2879"/>
              <a:ext cx="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88" name="Line 124"/>
            <p:cNvSpPr>
              <a:spLocks noChangeShapeType="1"/>
            </p:cNvSpPr>
            <p:nvPr/>
          </p:nvSpPr>
          <p:spPr bwMode="auto">
            <a:xfrm flipV="1">
              <a:off x="3953" y="2867"/>
              <a:ext cx="16" cy="1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89" name="Line 125"/>
            <p:cNvSpPr>
              <a:spLocks noChangeShapeType="1"/>
            </p:cNvSpPr>
            <p:nvPr/>
          </p:nvSpPr>
          <p:spPr bwMode="auto">
            <a:xfrm>
              <a:off x="3985" y="2871"/>
              <a:ext cx="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90" name="Line 126"/>
            <p:cNvSpPr>
              <a:spLocks noChangeShapeType="1"/>
            </p:cNvSpPr>
            <p:nvPr/>
          </p:nvSpPr>
          <p:spPr bwMode="auto">
            <a:xfrm>
              <a:off x="4017" y="2863"/>
              <a:ext cx="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91" name="Line 127"/>
            <p:cNvSpPr>
              <a:spLocks noChangeShapeType="1"/>
            </p:cNvSpPr>
            <p:nvPr/>
          </p:nvSpPr>
          <p:spPr bwMode="auto">
            <a:xfrm flipV="1">
              <a:off x="4049" y="2851"/>
              <a:ext cx="8" cy="1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92" name="Line 128"/>
            <p:cNvSpPr>
              <a:spLocks noChangeShapeType="1"/>
            </p:cNvSpPr>
            <p:nvPr/>
          </p:nvSpPr>
          <p:spPr bwMode="auto">
            <a:xfrm flipV="1">
              <a:off x="4073" y="2835"/>
              <a:ext cx="8" cy="24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93" name="Line 129"/>
            <p:cNvSpPr>
              <a:spLocks noChangeShapeType="1"/>
            </p:cNvSpPr>
            <p:nvPr/>
          </p:nvSpPr>
          <p:spPr bwMode="auto">
            <a:xfrm flipV="1">
              <a:off x="4097" y="2811"/>
              <a:ext cx="8" cy="24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94" name="Line 130"/>
            <p:cNvSpPr>
              <a:spLocks noChangeShapeType="1"/>
            </p:cNvSpPr>
            <p:nvPr/>
          </p:nvSpPr>
          <p:spPr bwMode="auto">
            <a:xfrm flipV="1">
              <a:off x="4113" y="2787"/>
              <a:ext cx="8" cy="1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95" name="Line 131"/>
            <p:cNvSpPr>
              <a:spLocks noChangeShapeType="1"/>
            </p:cNvSpPr>
            <p:nvPr/>
          </p:nvSpPr>
          <p:spPr bwMode="auto">
            <a:xfrm flipV="1">
              <a:off x="4129" y="2763"/>
              <a:ext cx="16" cy="1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96" name="Line 132"/>
            <p:cNvSpPr>
              <a:spLocks noChangeShapeType="1"/>
            </p:cNvSpPr>
            <p:nvPr/>
          </p:nvSpPr>
          <p:spPr bwMode="auto">
            <a:xfrm flipV="1">
              <a:off x="4153" y="2731"/>
              <a:ext cx="8" cy="24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97" name="Line 133"/>
            <p:cNvSpPr>
              <a:spLocks noChangeShapeType="1"/>
            </p:cNvSpPr>
            <p:nvPr/>
          </p:nvSpPr>
          <p:spPr bwMode="auto">
            <a:xfrm flipV="1">
              <a:off x="4169" y="2707"/>
              <a:ext cx="8" cy="24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98" name="Line 134"/>
            <p:cNvSpPr>
              <a:spLocks noChangeShapeType="1"/>
            </p:cNvSpPr>
            <p:nvPr/>
          </p:nvSpPr>
          <p:spPr bwMode="auto">
            <a:xfrm flipV="1">
              <a:off x="4193" y="2683"/>
              <a:ext cx="8" cy="24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99" name="Line 135"/>
            <p:cNvSpPr>
              <a:spLocks noChangeShapeType="1"/>
            </p:cNvSpPr>
            <p:nvPr/>
          </p:nvSpPr>
          <p:spPr bwMode="auto">
            <a:xfrm flipV="1">
              <a:off x="4209" y="2659"/>
              <a:ext cx="8" cy="1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00" name="Line 136"/>
            <p:cNvSpPr>
              <a:spLocks noChangeShapeType="1"/>
            </p:cNvSpPr>
            <p:nvPr/>
          </p:nvSpPr>
          <p:spPr bwMode="auto">
            <a:xfrm flipV="1">
              <a:off x="4233" y="2635"/>
              <a:ext cx="8" cy="1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01" name="Line 137"/>
            <p:cNvSpPr>
              <a:spLocks noChangeShapeType="1"/>
            </p:cNvSpPr>
            <p:nvPr/>
          </p:nvSpPr>
          <p:spPr bwMode="auto">
            <a:xfrm flipV="1">
              <a:off x="4249" y="2603"/>
              <a:ext cx="8" cy="24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02" name="Line 138"/>
            <p:cNvSpPr>
              <a:spLocks noChangeShapeType="1"/>
            </p:cNvSpPr>
            <p:nvPr/>
          </p:nvSpPr>
          <p:spPr bwMode="auto">
            <a:xfrm flipV="1">
              <a:off x="4265" y="2579"/>
              <a:ext cx="16" cy="24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03" name="Line 139"/>
            <p:cNvSpPr>
              <a:spLocks noChangeShapeType="1"/>
            </p:cNvSpPr>
            <p:nvPr/>
          </p:nvSpPr>
          <p:spPr bwMode="auto">
            <a:xfrm>
              <a:off x="4289" y="2571"/>
              <a:ext cx="0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04" name="Line 140"/>
            <p:cNvSpPr>
              <a:spLocks noChangeShapeType="1"/>
            </p:cNvSpPr>
            <p:nvPr/>
          </p:nvSpPr>
          <p:spPr bwMode="auto">
            <a:xfrm>
              <a:off x="4313" y="2575"/>
              <a:ext cx="16" cy="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05" name="Line 141"/>
            <p:cNvSpPr>
              <a:spLocks noChangeShapeType="1"/>
            </p:cNvSpPr>
            <p:nvPr/>
          </p:nvSpPr>
          <p:spPr bwMode="auto">
            <a:xfrm>
              <a:off x="4345" y="2591"/>
              <a:ext cx="8" cy="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06" name="Line 142"/>
            <p:cNvSpPr>
              <a:spLocks noChangeShapeType="1"/>
            </p:cNvSpPr>
            <p:nvPr/>
          </p:nvSpPr>
          <p:spPr bwMode="auto">
            <a:xfrm>
              <a:off x="4369" y="2599"/>
              <a:ext cx="16" cy="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07" name="Line 143"/>
            <p:cNvSpPr>
              <a:spLocks noChangeShapeType="1"/>
            </p:cNvSpPr>
            <p:nvPr/>
          </p:nvSpPr>
          <p:spPr bwMode="auto">
            <a:xfrm>
              <a:off x="4401" y="2615"/>
              <a:ext cx="16" cy="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08" name="Line 144"/>
            <p:cNvSpPr>
              <a:spLocks noChangeShapeType="1"/>
            </p:cNvSpPr>
            <p:nvPr/>
          </p:nvSpPr>
          <p:spPr bwMode="auto">
            <a:xfrm>
              <a:off x="4425" y="2631"/>
              <a:ext cx="16" cy="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09" name="Line 145"/>
            <p:cNvSpPr>
              <a:spLocks noChangeShapeType="1"/>
            </p:cNvSpPr>
            <p:nvPr/>
          </p:nvSpPr>
          <p:spPr bwMode="auto">
            <a:xfrm>
              <a:off x="4457" y="2647"/>
              <a:ext cx="16" cy="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10" name="Line 146"/>
            <p:cNvSpPr>
              <a:spLocks noChangeShapeType="1"/>
            </p:cNvSpPr>
            <p:nvPr/>
          </p:nvSpPr>
          <p:spPr bwMode="auto">
            <a:xfrm>
              <a:off x="4489" y="2655"/>
              <a:ext cx="16" cy="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11" name="Line 147"/>
            <p:cNvSpPr>
              <a:spLocks noChangeShapeType="1"/>
            </p:cNvSpPr>
            <p:nvPr/>
          </p:nvSpPr>
          <p:spPr bwMode="auto">
            <a:xfrm flipV="1">
              <a:off x="4513" y="2651"/>
              <a:ext cx="16" cy="24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12" name="Line 148"/>
            <p:cNvSpPr>
              <a:spLocks noChangeShapeType="1"/>
            </p:cNvSpPr>
            <p:nvPr/>
          </p:nvSpPr>
          <p:spPr bwMode="auto">
            <a:xfrm flipV="1">
              <a:off x="4537" y="2627"/>
              <a:ext cx="8" cy="24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13" name="Line 149"/>
            <p:cNvSpPr>
              <a:spLocks noChangeShapeType="1"/>
            </p:cNvSpPr>
            <p:nvPr/>
          </p:nvSpPr>
          <p:spPr bwMode="auto">
            <a:xfrm flipV="1">
              <a:off x="4561" y="2611"/>
              <a:ext cx="8" cy="1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14" name="Line 150"/>
            <p:cNvSpPr>
              <a:spLocks noChangeShapeType="1"/>
            </p:cNvSpPr>
            <p:nvPr/>
          </p:nvSpPr>
          <p:spPr bwMode="auto">
            <a:xfrm flipV="1">
              <a:off x="4585" y="2587"/>
              <a:ext cx="8" cy="1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15" name="Line 151"/>
            <p:cNvSpPr>
              <a:spLocks noChangeShapeType="1"/>
            </p:cNvSpPr>
            <p:nvPr/>
          </p:nvSpPr>
          <p:spPr bwMode="auto">
            <a:xfrm flipV="1">
              <a:off x="4601" y="2563"/>
              <a:ext cx="16" cy="1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16" name="Line 152"/>
            <p:cNvSpPr>
              <a:spLocks noChangeShapeType="1"/>
            </p:cNvSpPr>
            <p:nvPr/>
          </p:nvSpPr>
          <p:spPr bwMode="auto">
            <a:xfrm flipV="1">
              <a:off x="4625" y="2539"/>
              <a:ext cx="8" cy="1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17" name="Line 153"/>
            <p:cNvSpPr>
              <a:spLocks noChangeShapeType="1"/>
            </p:cNvSpPr>
            <p:nvPr/>
          </p:nvSpPr>
          <p:spPr bwMode="auto">
            <a:xfrm flipV="1">
              <a:off x="4649" y="2515"/>
              <a:ext cx="8" cy="1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18" name="Line 154"/>
            <p:cNvSpPr>
              <a:spLocks noChangeShapeType="1"/>
            </p:cNvSpPr>
            <p:nvPr/>
          </p:nvSpPr>
          <p:spPr bwMode="auto">
            <a:xfrm flipV="1">
              <a:off x="4673" y="2491"/>
              <a:ext cx="8" cy="24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19" name="Line 155"/>
            <p:cNvSpPr>
              <a:spLocks noChangeShapeType="1"/>
            </p:cNvSpPr>
            <p:nvPr/>
          </p:nvSpPr>
          <p:spPr bwMode="auto">
            <a:xfrm flipV="1">
              <a:off x="4689" y="2467"/>
              <a:ext cx="16" cy="24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20" name="Line 156"/>
            <p:cNvSpPr>
              <a:spLocks noChangeShapeType="1"/>
            </p:cNvSpPr>
            <p:nvPr/>
          </p:nvSpPr>
          <p:spPr bwMode="auto">
            <a:xfrm flipV="1">
              <a:off x="4713" y="2443"/>
              <a:ext cx="8" cy="24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21" name="Line 157"/>
            <p:cNvSpPr>
              <a:spLocks noChangeShapeType="1"/>
            </p:cNvSpPr>
            <p:nvPr/>
          </p:nvSpPr>
          <p:spPr bwMode="auto">
            <a:xfrm>
              <a:off x="4737" y="2439"/>
              <a:ext cx="16" cy="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22" name="Line 158"/>
            <p:cNvSpPr>
              <a:spLocks noChangeShapeType="1"/>
            </p:cNvSpPr>
            <p:nvPr/>
          </p:nvSpPr>
          <p:spPr bwMode="auto">
            <a:xfrm>
              <a:off x="4769" y="2447"/>
              <a:ext cx="16" cy="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23" name="Line 159"/>
            <p:cNvSpPr>
              <a:spLocks noChangeShapeType="1"/>
            </p:cNvSpPr>
            <p:nvPr/>
          </p:nvSpPr>
          <p:spPr bwMode="auto">
            <a:xfrm>
              <a:off x="4793" y="2463"/>
              <a:ext cx="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24" name="Line 160"/>
            <p:cNvSpPr>
              <a:spLocks noChangeShapeType="1"/>
            </p:cNvSpPr>
            <p:nvPr/>
          </p:nvSpPr>
          <p:spPr bwMode="auto">
            <a:xfrm>
              <a:off x="4825" y="2471"/>
              <a:ext cx="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25" name="Line 161"/>
            <p:cNvSpPr>
              <a:spLocks noChangeShapeType="1"/>
            </p:cNvSpPr>
            <p:nvPr/>
          </p:nvSpPr>
          <p:spPr bwMode="auto">
            <a:xfrm>
              <a:off x="4857" y="2479"/>
              <a:ext cx="16" cy="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26" name="Line 162"/>
            <p:cNvSpPr>
              <a:spLocks noChangeShapeType="1"/>
            </p:cNvSpPr>
            <p:nvPr/>
          </p:nvSpPr>
          <p:spPr bwMode="auto">
            <a:xfrm>
              <a:off x="4889" y="2487"/>
              <a:ext cx="16" cy="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27" name="Line 163"/>
            <p:cNvSpPr>
              <a:spLocks noChangeShapeType="1"/>
            </p:cNvSpPr>
            <p:nvPr/>
          </p:nvSpPr>
          <p:spPr bwMode="auto">
            <a:xfrm>
              <a:off x="4921" y="2503"/>
              <a:ext cx="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28" name="Line 164"/>
            <p:cNvSpPr>
              <a:spLocks noChangeShapeType="1"/>
            </p:cNvSpPr>
            <p:nvPr/>
          </p:nvSpPr>
          <p:spPr bwMode="auto">
            <a:xfrm>
              <a:off x="4945" y="2507"/>
              <a:ext cx="0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7862" name="Oval 165"/>
          <p:cNvSpPr>
            <a:spLocks noChangeArrowheads="1"/>
          </p:cNvSpPr>
          <p:nvPr/>
        </p:nvSpPr>
        <p:spPr bwMode="auto">
          <a:xfrm>
            <a:off x="1406525" y="5045075"/>
            <a:ext cx="147638" cy="1651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63" name="Oval 166"/>
          <p:cNvSpPr>
            <a:spLocks noChangeArrowheads="1"/>
          </p:cNvSpPr>
          <p:nvPr/>
        </p:nvSpPr>
        <p:spPr bwMode="auto">
          <a:xfrm>
            <a:off x="1412875" y="5051425"/>
            <a:ext cx="146050" cy="165100"/>
          </a:xfrm>
          <a:prstGeom prst="ellips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64" name="Oval 167"/>
          <p:cNvSpPr>
            <a:spLocks noChangeArrowheads="1"/>
          </p:cNvSpPr>
          <p:nvPr/>
        </p:nvSpPr>
        <p:spPr bwMode="auto">
          <a:xfrm>
            <a:off x="1722438" y="4803775"/>
            <a:ext cx="147637" cy="1651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65" name="Oval 168"/>
          <p:cNvSpPr>
            <a:spLocks noChangeArrowheads="1"/>
          </p:cNvSpPr>
          <p:nvPr/>
        </p:nvSpPr>
        <p:spPr bwMode="auto">
          <a:xfrm>
            <a:off x="1728788" y="4810125"/>
            <a:ext cx="146050" cy="165100"/>
          </a:xfrm>
          <a:prstGeom prst="ellips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66" name="Oval 169"/>
          <p:cNvSpPr>
            <a:spLocks noChangeArrowheads="1"/>
          </p:cNvSpPr>
          <p:nvPr/>
        </p:nvSpPr>
        <p:spPr bwMode="auto">
          <a:xfrm>
            <a:off x="2027238" y="4625975"/>
            <a:ext cx="147637" cy="1651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67" name="Oval 170"/>
          <p:cNvSpPr>
            <a:spLocks noChangeArrowheads="1"/>
          </p:cNvSpPr>
          <p:nvPr/>
        </p:nvSpPr>
        <p:spPr bwMode="auto">
          <a:xfrm>
            <a:off x="2033588" y="4632325"/>
            <a:ext cx="146050" cy="165100"/>
          </a:xfrm>
          <a:prstGeom prst="ellips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68" name="Oval 171"/>
          <p:cNvSpPr>
            <a:spLocks noChangeArrowheads="1"/>
          </p:cNvSpPr>
          <p:nvPr/>
        </p:nvSpPr>
        <p:spPr bwMode="auto">
          <a:xfrm>
            <a:off x="2343150" y="4841875"/>
            <a:ext cx="147638" cy="165100"/>
          </a:xfrm>
          <a:prstGeom prst="ellipse">
            <a:avLst/>
          </a:prstGeom>
          <a:solidFill>
            <a:srgbClr val="FFFFFF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69" name="Oval 172"/>
          <p:cNvSpPr>
            <a:spLocks noChangeArrowheads="1"/>
          </p:cNvSpPr>
          <p:nvPr/>
        </p:nvSpPr>
        <p:spPr bwMode="auto">
          <a:xfrm>
            <a:off x="2349500" y="4848225"/>
            <a:ext cx="146050" cy="1651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70" name="Oval 173"/>
          <p:cNvSpPr>
            <a:spLocks noChangeArrowheads="1"/>
          </p:cNvSpPr>
          <p:nvPr/>
        </p:nvSpPr>
        <p:spPr bwMode="auto">
          <a:xfrm>
            <a:off x="2660650" y="4905375"/>
            <a:ext cx="146050" cy="165100"/>
          </a:xfrm>
          <a:prstGeom prst="ellipse">
            <a:avLst/>
          </a:prstGeom>
          <a:solidFill>
            <a:srgbClr val="FFFFFF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71" name="Oval 174"/>
          <p:cNvSpPr>
            <a:spLocks noChangeArrowheads="1"/>
          </p:cNvSpPr>
          <p:nvPr/>
        </p:nvSpPr>
        <p:spPr bwMode="auto">
          <a:xfrm>
            <a:off x="2665413" y="4911725"/>
            <a:ext cx="147637" cy="1651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72" name="Oval 175"/>
          <p:cNvSpPr>
            <a:spLocks noChangeArrowheads="1"/>
          </p:cNvSpPr>
          <p:nvPr/>
        </p:nvSpPr>
        <p:spPr bwMode="auto">
          <a:xfrm>
            <a:off x="2965450" y="4981575"/>
            <a:ext cx="146050" cy="1651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73" name="Oval 176"/>
          <p:cNvSpPr>
            <a:spLocks noChangeArrowheads="1"/>
          </p:cNvSpPr>
          <p:nvPr/>
        </p:nvSpPr>
        <p:spPr bwMode="auto">
          <a:xfrm>
            <a:off x="2970213" y="4987925"/>
            <a:ext cx="147637" cy="165100"/>
          </a:xfrm>
          <a:prstGeom prst="ellips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74" name="Oval 177"/>
          <p:cNvSpPr>
            <a:spLocks noChangeArrowheads="1"/>
          </p:cNvSpPr>
          <p:nvPr/>
        </p:nvSpPr>
        <p:spPr bwMode="auto">
          <a:xfrm>
            <a:off x="3281363" y="4740275"/>
            <a:ext cx="146050" cy="1651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75" name="Oval 178"/>
          <p:cNvSpPr>
            <a:spLocks noChangeArrowheads="1"/>
          </p:cNvSpPr>
          <p:nvPr/>
        </p:nvSpPr>
        <p:spPr bwMode="auto">
          <a:xfrm>
            <a:off x="3286125" y="4746625"/>
            <a:ext cx="147638" cy="165100"/>
          </a:xfrm>
          <a:prstGeom prst="ellips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76" name="Oval 179"/>
          <p:cNvSpPr>
            <a:spLocks noChangeArrowheads="1"/>
          </p:cNvSpPr>
          <p:nvPr/>
        </p:nvSpPr>
        <p:spPr bwMode="auto">
          <a:xfrm>
            <a:off x="3597275" y="4587875"/>
            <a:ext cx="146050" cy="1651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77" name="Oval 180"/>
          <p:cNvSpPr>
            <a:spLocks noChangeArrowheads="1"/>
          </p:cNvSpPr>
          <p:nvPr/>
        </p:nvSpPr>
        <p:spPr bwMode="auto">
          <a:xfrm>
            <a:off x="3602038" y="4594225"/>
            <a:ext cx="147637" cy="165100"/>
          </a:xfrm>
          <a:prstGeom prst="ellips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78" name="Oval 181"/>
          <p:cNvSpPr>
            <a:spLocks noChangeArrowheads="1"/>
          </p:cNvSpPr>
          <p:nvPr/>
        </p:nvSpPr>
        <p:spPr bwMode="auto">
          <a:xfrm>
            <a:off x="3902075" y="4460875"/>
            <a:ext cx="146050" cy="1651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79" name="Oval 182"/>
          <p:cNvSpPr>
            <a:spLocks noChangeArrowheads="1"/>
          </p:cNvSpPr>
          <p:nvPr/>
        </p:nvSpPr>
        <p:spPr bwMode="auto">
          <a:xfrm>
            <a:off x="3906838" y="4467225"/>
            <a:ext cx="147637" cy="165100"/>
          </a:xfrm>
          <a:prstGeom prst="ellips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80" name="Oval 183"/>
          <p:cNvSpPr>
            <a:spLocks noChangeArrowheads="1"/>
          </p:cNvSpPr>
          <p:nvPr/>
        </p:nvSpPr>
        <p:spPr bwMode="auto">
          <a:xfrm>
            <a:off x="4217988" y="4562475"/>
            <a:ext cx="146050" cy="1651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81" name="Oval 184"/>
          <p:cNvSpPr>
            <a:spLocks noChangeArrowheads="1"/>
          </p:cNvSpPr>
          <p:nvPr/>
        </p:nvSpPr>
        <p:spPr bwMode="auto">
          <a:xfrm>
            <a:off x="4222750" y="4568825"/>
            <a:ext cx="147638" cy="165100"/>
          </a:xfrm>
          <a:prstGeom prst="ellips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82" name="Oval 185"/>
          <p:cNvSpPr>
            <a:spLocks noChangeArrowheads="1"/>
          </p:cNvSpPr>
          <p:nvPr/>
        </p:nvSpPr>
        <p:spPr bwMode="auto">
          <a:xfrm>
            <a:off x="4533900" y="4625975"/>
            <a:ext cx="146050" cy="1651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83" name="Oval 186"/>
          <p:cNvSpPr>
            <a:spLocks noChangeArrowheads="1"/>
          </p:cNvSpPr>
          <p:nvPr/>
        </p:nvSpPr>
        <p:spPr bwMode="auto">
          <a:xfrm>
            <a:off x="4540250" y="4632325"/>
            <a:ext cx="146050" cy="165100"/>
          </a:xfrm>
          <a:prstGeom prst="ellips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84" name="Oval 187"/>
          <p:cNvSpPr>
            <a:spLocks noChangeArrowheads="1"/>
          </p:cNvSpPr>
          <p:nvPr/>
        </p:nvSpPr>
        <p:spPr bwMode="auto">
          <a:xfrm>
            <a:off x="4838700" y="4651375"/>
            <a:ext cx="146050" cy="1651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85" name="Oval 188"/>
          <p:cNvSpPr>
            <a:spLocks noChangeArrowheads="1"/>
          </p:cNvSpPr>
          <p:nvPr/>
        </p:nvSpPr>
        <p:spPr bwMode="auto">
          <a:xfrm>
            <a:off x="4845050" y="4657725"/>
            <a:ext cx="146050" cy="165100"/>
          </a:xfrm>
          <a:prstGeom prst="ellips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86" name="Oval 189"/>
          <p:cNvSpPr>
            <a:spLocks noChangeArrowheads="1"/>
          </p:cNvSpPr>
          <p:nvPr/>
        </p:nvSpPr>
        <p:spPr bwMode="auto">
          <a:xfrm>
            <a:off x="5154613" y="4587875"/>
            <a:ext cx="147637" cy="1651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87" name="Oval 190"/>
          <p:cNvSpPr>
            <a:spLocks noChangeArrowheads="1"/>
          </p:cNvSpPr>
          <p:nvPr/>
        </p:nvSpPr>
        <p:spPr bwMode="auto">
          <a:xfrm>
            <a:off x="5160963" y="4594225"/>
            <a:ext cx="146050" cy="165100"/>
          </a:xfrm>
          <a:prstGeom prst="ellips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88" name="Oval 191"/>
          <p:cNvSpPr>
            <a:spLocks noChangeArrowheads="1"/>
          </p:cNvSpPr>
          <p:nvPr/>
        </p:nvSpPr>
        <p:spPr bwMode="auto">
          <a:xfrm>
            <a:off x="5459413" y="4130675"/>
            <a:ext cx="147637" cy="165100"/>
          </a:xfrm>
          <a:prstGeom prst="ellipse">
            <a:avLst/>
          </a:prstGeom>
          <a:solidFill>
            <a:srgbClr val="FFFFFF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89" name="Oval 192"/>
          <p:cNvSpPr>
            <a:spLocks noChangeArrowheads="1"/>
          </p:cNvSpPr>
          <p:nvPr/>
        </p:nvSpPr>
        <p:spPr bwMode="auto">
          <a:xfrm>
            <a:off x="5465763" y="4137025"/>
            <a:ext cx="146050" cy="1651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90" name="Oval 193"/>
          <p:cNvSpPr>
            <a:spLocks noChangeArrowheads="1"/>
          </p:cNvSpPr>
          <p:nvPr/>
        </p:nvSpPr>
        <p:spPr bwMode="auto">
          <a:xfrm>
            <a:off x="5775325" y="4295775"/>
            <a:ext cx="147638" cy="1651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91" name="Oval 194"/>
          <p:cNvSpPr>
            <a:spLocks noChangeArrowheads="1"/>
          </p:cNvSpPr>
          <p:nvPr/>
        </p:nvSpPr>
        <p:spPr bwMode="auto">
          <a:xfrm>
            <a:off x="5781675" y="4302125"/>
            <a:ext cx="146050" cy="165100"/>
          </a:xfrm>
          <a:prstGeom prst="ellips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92" name="Oval 195"/>
          <p:cNvSpPr>
            <a:spLocks noChangeArrowheads="1"/>
          </p:cNvSpPr>
          <p:nvPr/>
        </p:nvSpPr>
        <p:spPr bwMode="auto">
          <a:xfrm>
            <a:off x="6091238" y="3927475"/>
            <a:ext cx="147637" cy="1651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93" name="Oval 196"/>
          <p:cNvSpPr>
            <a:spLocks noChangeArrowheads="1"/>
          </p:cNvSpPr>
          <p:nvPr/>
        </p:nvSpPr>
        <p:spPr bwMode="auto">
          <a:xfrm>
            <a:off x="6097588" y="3933825"/>
            <a:ext cx="146050" cy="165100"/>
          </a:xfrm>
          <a:prstGeom prst="ellips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94" name="Oval 197"/>
          <p:cNvSpPr>
            <a:spLocks noChangeArrowheads="1"/>
          </p:cNvSpPr>
          <p:nvPr/>
        </p:nvSpPr>
        <p:spPr bwMode="auto">
          <a:xfrm>
            <a:off x="6396038" y="4041775"/>
            <a:ext cx="147637" cy="1651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95" name="Oval 198"/>
          <p:cNvSpPr>
            <a:spLocks noChangeArrowheads="1"/>
          </p:cNvSpPr>
          <p:nvPr/>
        </p:nvSpPr>
        <p:spPr bwMode="auto">
          <a:xfrm>
            <a:off x="6400800" y="4038600"/>
            <a:ext cx="146050" cy="165100"/>
          </a:xfrm>
          <a:prstGeom prst="ellips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96" name="Freeform 199"/>
          <p:cNvSpPr>
            <a:spLocks/>
          </p:cNvSpPr>
          <p:nvPr/>
        </p:nvSpPr>
        <p:spPr bwMode="auto">
          <a:xfrm>
            <a:off x="1485900" y="2962275"/>
            <a:ext cx="4991100" cy="2084388"/>
          </a:xfrm>
          <a:custGeom>
            <a:avLst/>
            <a:gdLst>
              <a:gd name="T0" fmla="*/ 0 w 3537"/>
              <a:gd name="T1" fmla="*/ 2147483647 h 1313"/>
              <a:gd name="T2" fmla="*/ 446036753 w 3537"/>
              <a:gd name="T3" fmla="*/ 2016125528 h 1313"/>
              <a:gd name="T4" fmla="*/ 876143478 w 3537"/>
              <a:gd name="T5" fmla="*/ 1713706818 h 1313"/>
              <a:gd name="T6" fmla="*/ 1322180054 w 3537"/>
              <a:gd name="T7" fmla="*/ 2147483647 h 1313"/>
              <a:gd name="T8" fmla="*/ 1768216984 w 3537"/>
              <a:gd name="T9" fmla="*/ 1975803033 h 1313"/>
              <a:gd name="T10" fmla="*/ 2147483647 w 3537"/>
              <a:gd name="T11" fmla="*/ 1592738937 h 1313"/>
              <a:gd name="T12" fmla="*/ 2147483647 w 3537"/>
              <a:gd name="T13" fmla="*/ 1532255195 h 1313"/>
              <a:gd name="T14" fmla="*/ 2147483647 w 3537"/>
              <a:gd name="T15" fmla="*/ 1209675237 h 1313"/>
              <a:gd name="T16" fmla="*/ 2147483647 w 3537"/>
              <a:gd name="T17" fmla="*/ 1391126463 h 1313"/>
              <a:gd name="T18" fmla="*/ 2147483647 w 3537"/>
              <a:gd name="T19" fmla="*/ 1008062764 h 1313"/>
              <a:gd name="T20" fmla="*/ 2147483647 w 3537"/>
              <a:gd name="T21" fmla="*/ 1048385258 h 1313"/>
              <a:gd name="T22" fmla="*/ 2147483647 w 3537"/>
              <a:gd name="T23" fmla="*/ 826611339 h 1313"/>
              <a:gd name="T24" fmla="*/ 2147483647 w 3537"/>
              <a:gd name="T25" fmla="*/ 1229836485 h 1313"/>
              <a:gd name="T26" fmla="*/ 2147483647 w 3537"/>
              <a:gd name="T27" fmla="*/ 544353877 h 1313"/>
              <a:gd name="T28" fmla="*/ 2147483647 w 3537"/>
              <a:gd name="T29" fmla="*/ 685482608 h 1313"/>
              <a:gd name="T30" fmla="*/ 2147483647 w 3537"/>
              <a:gd name="T31" fmla="*/ 0 h 1313"/>
              <a:gd name="T32" fmla="*/ 2147483647 w 3537"/>
              <a:gd name="T33" fmla="*/ 120967534 h 13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537"/>
              <a:gd name="T52" fmla="*/ 0 h 1313"/>
              <a:gd name="T53" fmla="*/ 3537 w 3537"/>
              <a:gd name="T54" fmla="*/ 1313 h 13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537" h="1313">
                <a:moveTo>
                  <a:pt x="0" y="1312"/>
                </a:moveTo>
                <a:lnTo>
                  <a:pt x="224" y="800"/>
                </a:lnTo>
                <a:lnTo>
                  <a:pt x="440" y="680"/>
                </a:lnTo>
                <a:lnTo>
                  <a:pt x="664" y="864"/>
                </a:lnTo>
                <a:lnTo>
                  <a:pt x="888" y="784"/>
                </a:lnTo>
                <a:lnTo>
                  <a:pt x="1104" y="632"/>
                </a:lnTo>
                <a:lnTo>
                  <a:pt x="1328" y="608"/>
                </a:lnTo>
                <a:lnTo>
                  <a:pt x="1552" y="480"/>
                </a:lnTo>
                <a:lnTo>
                  <a:pt x="1768" y="552"/>
                </a:lnTo>
                <a:lnTo>
                  <a:pt x="1992" y="400"/>
                </a:lnTo>
                <a:lnTo>
                  <a:pt x="2216" y="416"/>
                </a:lnTo>
                <a:lnTo>
                  <a:pt x="2432" y="328"/>
                </a:lnTo>
                <a:lnTo>
                  <a:pt x="2656" y="488"/>
                </a:lnTo>
                <a:lnTo>
                  <a:pt x="2872" y="216"/>
                </a:lnTo>
                <a:lnTo>
                  <a:pt x="3096" y="272"/>
                </a:lnTo>
                <a:lnTo>
                  <a:pt x="3320" y="0"/>
                </a:lnTo>
                <a:lnTo>
                  <a:pt x="3536" y="48"/>
                </a:lnTo>
              </a:path>
            </a:pathLst>
          </a:custGeom>
          <a:noFill/>
          <a:ln w="12700" cap="rnd">
            <a:solidFill>
              <a:srgbClr val="FCF305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97" name="Rectangle 200"/>
          <p:cNvSpPr>
            <a:spLocks noChangeArrowheads="1"/>
          </p:cNvSpPr>
          <p:nvPr/>
        </p:nvSpPr>
        <p:spPr bwMode="auto">
          <a:xfrm>
            <a:off x="1406525" y="4956175"/>
            <a:ext cx="147638" cy="165100"/>
          </a:xfrm>
          <a:prstGeom prst="rect">
            <a:avLst/>
          </a:prstGeom>
          <a:solidFill>
            <a:srgbClr val="FCF305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98" name="Rectangle 201"/>
          <p:cNvSpPr>
            <a:spLocks noChangeArrowheads="1"/>
          </p:cNvSpPr>
          <p:nvPr/>
        </p:nvSpPr>
        <p:spPr bwMode="auto">
          <a:xfrm>
            <a:off x="1412875" y="4962525"/>
            <a:ext cx="146050" cy="165100"/>
          </a:xfrm>
          <a:prstGeom prst="rect">
            <a:avLst/>
          </a:prstGeom>
          <a:noFill/>
          <a:ln w="12700">
            <a:solidFill>
              <a:srgbClr val="FCF305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99" name="Rectangle 202"/>
          <p:cNvSpPr>
            <a:spLocks noChangeArrowheads="1"/>
          </p:cNvSpPr>
          <p:nvPr/>
        </p:nvSpPr>
        <p:spPr bwMode="auto">
          <a:xfrm>
            <a:off x="1722438" y="4143375"/>
            <a:ext cx="147637" cy="165100"/>
          </a:xfrm>
          <a:prstGeom prst="rect">
            <a:avLst/>
          </a:prstGeom>
          <a:solidFill>
            <a:srgbClr val="FCF305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900" name="Rectangle 203"/>
          <p:cNvSpPr>
            <a:spLocks noChangeArrowheads="1"/>
          </p:cNvSpPr>
          <p:nvPr/>
        </p:nvSpPr>
        <p:spPr bwMode="auto">
          <a:xfrm>
            <a:off x="1728788" y="4149725"/>
            <a:ext cx="146050" cy="165100"/>
          </a:xfrm>
          <a:prstGeom prst="rect">
            <a:avLst/>
          </a:prstGeom>
          <a:noFill/>
          <a:ln w="12700">
            <a:solidFill>
              <a:srgbClr val="FCF305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901" name="Rectangle 204"/>
          <p:cNvSpPr>
            <a:spLocks noChangeArrowheads="1"/>
          </p:cNvSpPr>
          <p:nvPr/>
        </p:nvSpPr>
        <p:spPr bwMode="auto">
          <a:xfrm>
            <a:off x="2027238" y="3952875"/>
            <a:ext cx="147637" cy="165100"/>
          </a:xfrm>
          <a:prstGeom prst="rect">
            <a:avLst/>
          </a:prstGeom>
          <a:solidFill>
            <a:srgbClr val="FCF305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902" name="Rectangle 205"/>
          <p:cNvSpPr>
            <a:spLocks noChangeArrowheads="1"/>
          </p:cNvSpPr>
          <p:nvPr/>
        </p:nvSpPr>
        <p:spPr bwMode="auto">
          <a:xfrm>
            <a:off x="2033588" y="3959225"/>
            <a:ext cx="146050" cy="165100"/>
          </a:xfrm>
          <a:prstGeom prst="rect">
            <a:avLst/>
          </a:prstGeom>
          <a:noFill/>
          <a:ln w="12700">
            <a:solidFill>
              <a:srgbClr val="FCF305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903" name="Rectangle 206"/>
          <p:cNvSpPr>
            <a:spLocks noChangeArrowheads="1"/>
          </p:cNvSpPr>
          <p:nvPr/>
        </p:nvSpPr>
        <p:spPr bwMode="auto">
          <a:xfrm>
            <a:off x="2343150" y="4244975"/>
            <a:ext cx="147638" cy="165100"/>
          </a:xfrm>
          <a:prstGeom prst="rect">
            <a:avLst/>
          </a:prstGeom>
          <a:solidFill>
            <a:srgbClr val="FCF305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904" name="Rectangle 207"/>
          <p:cNvSpPr>
            <a:spLocks noChangeArrowheads="1"/>
          </p:cNvSpPr>
          <p:nvPr/>
        </p:nvSpPr>
        <p:spPr bwMode="auto">
          <a:xfrm>
            <a:off x="2349500" y="4251325"/>
            <a:ext cx="146050" cy="165100"/>
          </a:xfrm>
          <a:prstGeom prst="rect">
            <a:avLst/>
          </a:prstGeom>
          <a:noFill/>
          <a:ln w="12700">
            <a:solidFill>
              <a:srgbClr val="FCF305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905" name="Rectangle 208"/>
          <p:cNvSpPr>
            <a:spLocks noChangeArrowheads="1"/>
          </p:cNvSpPr>
          <p:nvPr/>
        </p:nvSpPr>
        <p:spPr bwMode="auto">
          <a:xfrm>
            <a:off x="2660650" y="4117975"/>
            <a:ext cx="146050" cy="165100"/>
          </a:xfrm>
          <a:prstGeom prst="rect">
            <a:avLst/>
          </a:prstGeom>
          <a:solidFill>
            <a:srgbClr val="FCF305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906" name="Rectangle 209"/>
          <p:cNvSpPr>
            <a:spLocks noChangeArrowheads="1"/>
          </p:cNvSpPr>
          <p:nvPr/>
        </p:nvSpPr>
        <p:spPr bwMode="auto">
          <a:xfrm>
            <a:off x="2665413" y="4124325"/>
            <a:ext cx="147637" cy="165100"/>
          </a:xfrm>
          <a:prstGeom prst="rect">
            <a:avLst/>
          </a:prstGeom>
          <a:noFill/>
          <a:ln w="12700">
            <a:solidFill>
              <a:srgbClr val="FCF305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907" name="Rectangle 210"/>
          <p:cNvSpPr>
            <a:spLocks noChangeArrowheads="1"/>
          </p:cNvSpPr>
          <p:nvPr/>
        </p:nvSpPr>
        <p:spPr bwMode="auto">
          <a:xfrm>
            <a:off x="2965450" y="3876675"/>
            <a:ext cx="146050" cy="165100"/>
          </a:xfrm>
          <a:prstGeom prst="rect">
            <a:avLst/>
          </a:prstGeom>
          <a:solidFill>
            <a:srgbClr val="FCF305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908" name="Rectangle 211"/>
          <p:cNvSpPr>
            <a:spLocks noChangeArrowheads="1"/>
          </p:cNvSpPr>
          <p:nvPr/>
        </p:nvSpPr>
        <p:spPr bwMode="auto">
          <a:xfrm>
            <a:off x="2970213" y="3883025"/>
            <a:ext cx="147637" cy="165100"/>
          </a:xfrm>
          <a:prstGeom prst="rect">
            <a:avLst/>
          </a:prstGeom>
          <a:noFill/>
          <a:ln w="12700">
            <a:solidFill>
              <a:srgbClr val="FCF305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909" name="Rectangle 212"/>
          <p:cNvSpPr>
            <a:spLocks noChangeArrowheads="1"/>
          </p:cNvSpPr>
          <p:nvPr/>
        </p:nvSpPr>
        <p:spPr bwMode="auto">
          <a:xfrm>
            <a:off x="3281363" y="3838575"/>
            <a:ext cx="146050" cy="165100"/>
          </a:xfrm>
          <a:prstGeom prst="rect">
            <a:avLst/>
          </a:prstGeom>
          <a:solidFill>
            <a:srgbClr val="FCF305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910" name="Rectangle 213"/>
          <p:cNvSpPr>
            <a:spLocks noChangeArrowheads="1"/>
          </p:cNvSpPr>
          <p:nvPr/>
        </p:nvSpPr>
        <p:spPr bwMode="auto">
          <a:xfrm>
            <a:off x="3286125" y="3844925"/>
            <a:ext cx="147638" cy="165100"/>
          </a:xfrm>
          <a:prstGeom prst="rect">
            <a:avLst/>
          </a:prstGeom>
          <a:noFill/>
          <a:ln w="12700">
            <a:solidFill>
              <a:srgbClr val="FCF305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911" name="Rectangle 214"/>
          <p:cNvSpPr>
            <a:spLocks noChangeArrowheads="1"/>
          </p:cNvSpPr>
          <p:nvPr/>
        </p:nvSpPr>
        <p:spPr bwMode="auto">
          <a:xfrm>
            <a:off x="3597275" y="3635375"/>
            <a:ext cx="146050" cy="165100"/>
          </a:xfrm>
          <a:prstGeom prst="rect">
            <a:avLst/>
          </a:prstGeom>
          <a:solidFill>
            <a:srgbClr val="FCF305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912" name="Rectangle 215"/>
          <p:cNvSpPr>
            <a:spLocks noChangeArrowheads="1"/>
          </p:cNvSpPr>
          <p:nvPr/>
        </p:nvSpPr>
        <p:spPr bwMode="auto">
          <a:xfrm>
            <a:off x="3602038" y="3641725"/>
            <a:ext cx="147637" cy="165100"/>
          </a:xfrm>
          <a:prstGeom prst="rect">
            <a:avLst/>
          </a:prstGeom>
          <a:noFill/>
          <a:ln w="12700">
            <a:solidFill>
              <a:srgbClr val="FCF305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913" name="Rectangle 216"/>
          <p:cNvSpPr>
            <a:spLocks noChangeArrowheads="1"/>
          </p:cNvSpPr>
          <p:nvPr/>
        </p:nvSpPr>
        <p:spPr bwMode="auto">
          <a:xfrm>
            <a:off x="3902075" y="3749675"/>
            <a:ext cx="146050" cy="165100"/>
          </a:xfrm>
          <a:prstGeom prst="rect">
            <a:avLst/>
          </a:prstGeom>
          <a:solidFill>
            <a:srgbClr val="FCF305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914" name="Rectangle 217"/>
          <p:cNvSpPr>
            <a:spLocks noChangeArrowheads="1"/>
          </p:cNvSpPr>
          <p:nvPr/>
        </p:nvSpPr>
        <p:spPr bwMode="auto">
          <a:xfrm>
            <a:off x="3906838" y="3756025"/>
            <a:ext cx="147637" cy="165100"/>
          </a:xfrm>
          <a:prstGeom prst="rect">
            <a:avLst/>
          </a:prstGeom>
          <a:noFill/>
          <a:ln w="12700">
            <a:solidFill>
              <a:srgbClr val="FCF305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915" name="Rectangle 218"/>
          <p:cNvSpPr>
            <a:spLocks noChangeArrowheads="1"/>
          </p:cNvSpPr>
          <p:nvPr/>
        </p:nvSpPr>
        <p:spPr bwMode="auto">
          <a:xfrm>
            <a:off x="4217988" y="3508375"/>
            <a:ext cx="146050" cy="165100"/>
          </a:xfrm>
          <a:prstGeom prst="rect">
            <a:avLst/>
          </a:prstGeom>
          <a:solidFill>
            <a:srgbClr val="FCF305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916" name="Rectangle 219"/>
          <p:cNvSpPr>
            <a:spLocks noChangeArrowheads="1"/>
          </p:cNvSpPr>
          <p:nvPr/>
        </p:nvSpPr>
        <p:spPr bwMode="auto">
          <a:xfrm>
            <a:off x="4222750" y="3514725"/>
            <a:ext cx="147638" cy="165100"/>
          </a:xfrm>
          <a:prstGeom prst="rect">
            <a:avLst/>
          </a:prstGeom>
          <a:noFill/>
          <a:ln w="12700">
            <a:solidFill>
              <a:srgbClr val="FCF305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917" name="Rectangle 220"/>
          <p:cNvSpPr>
            <a:spLocks noChangeArrowheads="1"/>
          </p:cNvSpPr>
          <p:nvPr/>
        </p:nvSpPr>
        <p:spPr bwMode="auto">
          <a:xfrm>
            <a:off x="4533900" y="3533775"/>
            <a:ext cx="146050" cy="165100"/>
          </a:xfrm>
          <a:prstGeom prst="rect">
            <a:avLst/>
          </a:prstGeom>
          <a:solidFill>
            <a:srgbClr val="FCF305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918" name="Rectangle 221"/>
          <p:cNvSpPr>
            <a:spLocks noChangeArrowheads="1"/>
          </p:cNvSpPr>
          <p:nvPr/>
        </p:nvSpPr>
        <p:spPr bwMode="auto">
          <a:xfrm>
            <a:off x="4540250" y="3540125"/>
            <a:ext cx="146050" cy="165100"/>
          </a:xfrm>
          <a:prstGeom prst="rect">
            <a:avLst/>
          </a:prstGeom>
          <a:noFill/>
          <a:ln w="12700">
            <a:solidFill>
              <a:srgbClr val="FCF305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919" name="Rectangle 222"/>
          <p:cNvSpPr>
            <a:spLocks noChangeArrowheads="1"/>
          </p:cNvSpPr>
          <p:nvPr/>
        </p:nvSpPr>
        <p:spPr bwMode="auto">
          <a:xfrm>
            <a:off x="4838700" y="3394075"/>
            <a:ext cx="146050" cy="165100"/>
          </a:xfrm>
          <a:prstGeom prst="rect">
            <a:avLst/>
          </a:prstGeom>
          <a:solidFill>
            <a:srgbClr val="FCF305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920" name="Rectangle 223"/>
          <p:cNvSpPr>
            <a:spLocks noChangeArrowheads="1"/>
          </p:cNvSpPr>
          <p:nvPr/>
        </p:nvSpPr>
        <p:spPr bwMode="auto">
          <a:xfrm>
            <a:off x="4845050" y="3400425"/>
            <a:ext cx="146050" cy="165100"/>
          </a:xfrm>
          <a:prstGeom prst="rect">
            <a:avLst/>
          </a:prstGeom>
          <a:noFill/>
          <a:ln w="12700">
            <a:solidFill>
              <a:srgbClr val="FCF305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921" name="Rectangle 224"/>
          <p:cNvSpPr>
            <a:spLocks noChangeArrowheads="1"/>
          </p:cNvSpPr>
          <p:nvPr/>
        </p:nvSpPr>
        <p:spPr bwMode="auto">
          <a:xfrm>
            <a:off x="5154613" y="3648075"/>
            <a:ext cx="147637" cy="165100"/>
          </a:xfrm>
          <a:prstGeom prst="rect">
            <a:avLst/>
          </a:prstGeom>
          <a:solidFill>
            <a:srgbClr val="FCF305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922" name="Rectangle 225"/>
          <p:cNvSpPr>
            <a:spLocks noChangeArrowheads="1"/>
          </p:cNvSpPr>
          <p:nvPr/>
        </p:nvSpPr>
        <p:spPr bwMode="auto">
          <a:xfrm>
            <a:off x="5160963" y="3654425"/>
            <a:ext cx="146050" cy="165100"/>
          </a:xfrm>
          <a:prstGeom prst="rect">
            <a:avLst/>
          </a:prstGeom>
          <a:noFill/>
          <a:ln w="12700">
            <a:solidFill>
              <a:srgbClr val="FCF305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923" name="Rectangle 226"/>
          <p:cNvSpPr>
            <a:spLocks noChangeArrowheads="1"/>
          </p:cNvSpPr>
          <p:nvPr/>
        </p:nvSpPr>
        <p:spPr bwMode="auto">
          <a:xfrm>
            <a:off x="5459413" y="3216275"/>
            <a:ext cx="147637" cy="165100"/>
          </a:xfrm>
          <a:prstGeom prst="rect">
            <a:avLst/>
          </a:prstGeom>
          <a:solidFill>
            <a:srgbClr val="FCF305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924" name="Rectangle 227"/>
          <p:cNvSpPr>
            <a:spLocks noChangeArrowheads="1"/>
          </p:cNvSpPr>
          <p:nvPr/>
        </p:nvSpPr>
        <p:spPr bwMode="auto">
          <a:xfrm>
            <a:off x="5465763" y="3222625"/>
            <a:ext cx="146050" cy="165100"/>
          </a:xfrm>
          <a:prstGeom prst="rect">
            <a:avLst/>
          </a:prstGeom>
          <a:noFill/>
          <a:ln w="12700">
            <a:solidFill>
              <a:srgbClr val="FCF305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925" name="Rectangle 228"/>
          <p:cNvSpPr>
            <a:spLocks noChangeArrowheads="1"/>
          </p:cNvSpPr>
          <p:nvPr/>
        </p:nvSpPr>
        <p:spPr bwMode="auto">
          <a:xfrm>
            <a:off x="5775325" y="3305175"/>
            <a:ext cx="147638" cy="165100"/>
          </a:xfrm>
          <a:prstGeom prst="rect">
            <a:avLst/>
          </a:prstGeom>
          <a:solidFill>
            <a:srgbClr val="FCF305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926" name="Rectangle 229"/>
          <p:cNvSpPr>
            <a:spLocks noChangeArrowheads="1"/>
          </p:cNvSpPr>
          <p:nvPr/>
        </p:nvSpPr>
        <p:spPr bwMode="auto">
          <a:xfrm>
            <a:off x="5781675" y="3311525"/>
            <a:ext cx="146050" cy="165100"/>
          </a:xfrm>
          <a:prstGeom prst="rect">
            <a:avLst/>
          </a:prstGeom>
          <a:noFill/>
          <a:ln w="12700">
            <a:solidFill>
              <a:srgbClr val="FCF305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927" name="Rectangle 230"/>
          <p:cNvSpPr>
            <a:spLocks noChangeArrowheads="1"/>
          </p:cNvSpPr>
          <p:nvPr/>
        </p:nvSpPr>
        <p:spPr bwMode="auto">
          <a:xfrm>
            <a:off x="6091238" y="2873375"/>
            <a:ext cx="147637" cy="165100"/>
          </a:xfrm>
          <a:prstGeom prst="rect">
            <a:avLst/>
          </a:prstGeom>
          <a:solidFill>
            <a:srgbClr val="FCF305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928" name="Rectangle 231"/>
          <p:cNvSpPr>
            <a:spLocks noChangeArrowheads="1"/>
          </p:cNvSpPr>
          <p:nvPr/>
        </p:nvSpPr>
        <p:spPr bwMode="auto">
          <a:xfrm>
            <a:off x="6097588" y="2879725"/>
            <a:ext cx="146050" cy="165100"/>
          </a:xfrm>
          <a:prstGeom prst="rect">
            <a:avLst/>
          </a:prstGeom>
          <a:noFill/>
          <a:ln w="12700">
            <a:solidFill>
              <a:srgbClr val="FCF305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929" name="Rectangle 232"/>
          <p:cNvSpPr>
            <a:spLocks noChangeArrowheads="1"/>
          </p:cNvSpPr>
          <p:nvPr/>
        </p:nvSpPr>
        <p:spPr bwMode="auto">
          <a:xfrm>
            <a:off x="6396038" y="2949575"/>
            <a:ext cx="147637" cy="165100"/>
          </a:xfrm>
          <a:prstGeom prst="rect">
            <a:avLst/>
          </a:prstGeom>
          <a:solidFill>
            <a:srgbClr val="FCF305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930" name="Rectangle 233"/>
          <p:cNvSpPr>
            <a:spLocks noChangeArrowheads="1"/>
          </p:cNvSpPr>
          <p:nvPr/>
        </p:nvSpPr>
        <p:spPr bwMode="auto">
          <a:xfrm>
            <a:off x="6402388" y="2955925"/>
            <a:ext cx="146050" cy="165100"/>
          </a:xfrm>
          <a:prstGeom prst="rect">
            <a:avLst/>
          </a:prstGeom>
          <a:noFill/>
          <a:ln w="12700">
            <a:solidFill>
              <a:srgbClr val="FCF305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931" name="Freeform 234"/>
          <p:cNvSpPr>
            <a:spLocks/>
          </p:cNvSpPr>
          <p:nvPr/>
        </p:nvSpPr>
        <p:spPr bwMode="auto">
          <a:xfrm>
            <a:off x="1485900" y="3317875"/>
            <a:ext cx="4991100" cy="1716088"/>
          </a:xfrm>
          <a:custGeom>
            <a:avLst/>
            <a:gdLst>
              <a:gd name="T0" fmla="*/ 0 w 3537"/>
              <a:gd name="T1" fmla="*/ 2147483647 h 1081"/>
              <a:gd name="T2" fmla="*/ 446036753 w 3537"/>
              <a:gd name="T3" fmla="*/ 1431448917 h 1081"/>
              <a:gd name="T4" fmla="*/ 876143478 w 3537"/>
              <a:gd name="T5" fmla="*/ 1431448917 h 1081"/>
              <a:gd name="T6" fmla="*/ 1322180054 w 3537"/>
              <a:gd name="T7" fmla="*/ 866934008 h 1081"/>
              <a:gd name="T8" fmla="*/ 1768216984 w 3537"/>
              <a:gd name="T9" fmla="*/ 766127576 h 1081"/>
              <a:gd name="T10" fmla="*/ 2147483647 w 3537"/>
              <a:gd name="T11" fmla="*/ 907256501 h 1081"/>
              <a:gd name="T12" fmla="*/ 2147483647 w 3537"/>
              <a:gd name="T13" fmla="*/ 604837601 h 1081"/>
              <a:gd name="T14" fmla="*/ 2147483647 w 3537"/>
              <a:gd name="T15" fmla="*/ 806450069 h 1081"/>
              <a:gd name="T16" fmla="*/ 2147483647 w 3537"/>
              <a:gd name="T17" fmla="*/ 685482589 h 1081"/>
              <a:gd name="T18" fmla="*/ 2147483647 w 3537"/>
              <a:gd name="T19" fmla="*/ 645160095 h 1081"/>
              <a:gd name="T20" fmla="*/ 2147483647 w 3537"/>
              <a:gd name="T21" fmla="*/ 342741294 h 1081"/>
              <a:gd name="T22" fmla="*/ 2147483647 w 3537"/>
              <a:gd name="T23" fmla="*/ 584676355 h 1081"/>
              <a:gd name="T24" fmla="*/ 2147483647 w 3537"/>
              <a:gd name="T25" fmla="*/ 826611316 h 1081"/>
              <a:gd name="T26" fmla="*/ 2147483647 w 3537"/>
              <a:gd name="T27" fmla="*/ 362902541 h 1081"/>
              <a:gd name="T28" fmla="*/ 2147483647 w 3537"/>
              <a:gd name="T29" fmla="*/ 262096307 h 1081"/>
              <a:gd name="T30" fmla="*/ 2147483647 w 3537"/>
              <a:gd name="T31" fmla="*/ 504031368 h 1081"/>
              <a:gd name="T32" fmla="*/ 2147483647 w 3537"/>
              <a:gd name="T33" fmla="*/ 0 h 108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537"/>
              <a:gd name="T52" fmla="*/ 0 h 1081"/>
              <a:gd name="T53" fmla="*/ 3537 w 3537"/>
              <a:gd name="T54" fmla="*/ 1081 h 108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537" h="1081">
                <a:moveTo>
                  <a:pt x="0" y="1080"/>
                </a:moveTo>
                <a:lnTo>
                  <a:pt x="224" y="568"/>
                </a:lnTo>
                <a:lnTo>
                  <a:pt x="440" y="568"/>
                </a:lnTo>
                <a:lnTo>
                  <a:pt x="664" y="344"/>
                </a:lnTo>
                <a:lnTo>
                  <a:pt x="888" y="304"/>
                </a:lnTo>
                <a:lnTo>
                  <a:pt x="1104" y="360"/>
                </a:lnTo>
                <a:lnTo>
                  <a:pt x="1328" y="240"/>
                </a:lnTo>
                <a:lnTo>
                  <a:pt x="1552" y="320"/>
                </a:lnTo>
                <a:lnTo>
                  <a:pt x="1768" y="272"/>
                </a:lnTo>
                <a:lnTo>
                  <a:pt x="1992" y="256"/>
                </a:lnTo>
                <a:lnTo>
                  <a:pt x="2216" y="136"/>
                </a:lnTo>
                <a:lnTo>
                  <a:pt x="2432" y="232"/>
                </a:lnTo>
                <a:lnTo>
                  <a:pt x="2656" y="328"/>
                </a:lnTo>
                <a:lnTo>
                  <a:pt x="2872" y="144"/>
                </a:lnTo>
                <a:lnTo>
                  <a:pt x="3096" y="104"/>
                </a:lnTo>
                <a:lnTo>
                  <a:pt x="3320" y="200"/>
                </a:lnTo>
                <a:lnTo>
                  <a:pt x="3536" y="0"/>
                </a:lnTo>
              </a:path>
            </a:pathLst>
          </a:custGeom>
          <a:noFill/>
          <a:ln w="12700" cap="rnd">
            <a:solidFill>
              <a:srgbClr val="00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932" name="Oval 235"/>
          <p:cNvSpPr>
            <a:spLocks noChangeArrowheads="1"/>
          </p:cNvSpPr>
          <p:nvPr/>
        </p:nvSpPr>
        <p:spPr bwMode="auto">
          <a:xfrm>
            <a:off x="1406525" y="4943475"/>
            <a:ext cx="147638" cy="165100"/>
          </a:xfrm>
          <a:prstGeom prst="ellipse">
            <a:avLst/>
          </a:prstGeom>
          <a:solidFill>
            <a:srgbClr val="00FFCC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933" name="Oval 236"/>
          <p:cNvSpPr>
            <a:spLocks noChangeArrowheads="1"/>
          </p:cNvSpPr>
          <p:nvPr/>
        </p:nvSpPr>
        <p:spPr bwMode="auto">
          <a:xfrm>
            <a:off x="1716088" y="4137025"/>
            <a:ext cx="146050" cy="165100"/>
          </a:xfrm>
          <a:prstGeom prst="ellipse">
            <a:avLst/>
          </a:prstGeom>
          <a:solidFill>
            <a:srgbClr val="00FFCC"/>
          </a:solidFill>
          <a:ln w="12700">
            <a:solidFill>
              <a:srgbClr val="00FF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934" name="Oval 237"/>
          <p:cNvSpPr>
            <a:spLocks noChangeArrowheads="1"/>
          </p:cNvSpPr>
          <p:nvPr/>
        </p:nvSpPr>
        <p:spPr bwMode="auto">
          <a:xfrm>
            <a:off x="2027238" y="4130675"/>
            <a:ext cx="147637" cy="165100"/>
          </a:xfrm>
          <a:prstGeom prst="ellipse">
            <a:avLst/>
          </a:prstGeom>
          <a:solidFill>
            <a:srgbClr val="00FFCC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935" name="Oval 238"/>
          <p:cNvSpPr>
            <a:spLocks noChangeArrowheads="1"/>
          </p:cNvSpPr>
          <p:nvPr/>
        </p:nvSpPr>
        <p:spPr bwMode="auto">
          <a:xfrm>
            <a:off x="2343150" y="3775075"/>
            <a:ext cx="147638" cy="165100"/>
          </a:xfrm>
          <a:prstGeom prst="ellipse">
            <a:avLst/>
          </a:prstGeom>
          <a:solidFill>
            <a:srgbClr val="00FFCC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936" name="Oval 239"/>
          <p:cNvSpPr>
            <a:spLocks noChangeArrowheads="1"/>
          </p:cNvSpPr>
          <p:nvPr/>
        </p:nvSpPr>
        <p:spPr bwMode="auto">
          <a:xfrm>
            <a:off x="2660650" y="3711575"/>
            <a:ext cx="146050" cy="165100"/>
          </a:xfrm>
          <a:prstGeom prst="ellipse">
            <a:avLst/>
          </a:prstGeom>
          <a:solidFill>
            <a:srgbClr val="000000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937" name="Oval 240"/>
          <p:cNvSpPr>
            <a:spLocks noChangeArrowheads="1"/>
          </p:cNvSpPr>
          <p:nvPr/>
        </p:nvSpPr>
        <p:spPr bwMode="auto">
          <a:xfrm>
            <a:off x="2665413" y="3717925"/>
            <a:ext cx="147637" cy="165100"/>
          </a:xfrm>
          <a:prstGeom prst="ellipse">
            <a:avLst/>
          </a:prstGeom>
          <a:solidFill>
            <a:srgbClr val="00FFCC"/>
          </a:solidFill>
          <a:ln w="12700">
            <a:solidFill>
              <a:srgbClr val="00FF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938" name="Oval 241"/>
          <p:cNvSpPr>
            <a:spLocks noChangeArrowheads="1"/>
          </p:cNvSpPr>
          <p:nvPr/>
        </p:nvSpPr>
        <p:spPr bwMode="auto">
          <a:xfrm>
            <a:off x="2965450" y="3800475"/>
            <a:ext cx="146050" cy="165100"/>
          </a:xfrm>
          <a:prstGeom prst="ellipse">
            <a:avLst/>
          </a:prstGeom>
          <a:solidFill>
            <a:srgbClr val="00FFCC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939" name="Oval 242"/>
          <p:cNvSpPr>
            <a:spLocks noChangeArrowheads="1"/>
          </p:cNvSpPr>
          <p:nvPr/>
        </p:nvSpPr>
        <p:spPr bwMode="auto">
          <a:xfrm>
            <a:off x="2970213" y="3806825"/>
            <a:ext cx="147637" cy="165100"/>
          </a:xfrm>
          <a:prstGeom prst="ellipse">
            <a:avLst/>
          </a:prstGeom>
          <a:noFill/>
          <a:ln w="12700">
            <a:solidFill>
              <a:srgbClr val="00FF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940" name="Oval 243"/>
          <p:cNvSpPr>
            <a:spLocks noChangeArrowheads="1"/>
          </p:cNvSpPr>
          <p:nvPr/>
        </p:nvSpPr>
        <p:spPr bwMode="auto">
          <a:xfrm>
            <a:off x="3281363" y="3609975"/>
            <a:ext cx="146050" cy="165100"/>
          </a:xfrm>
          <a:prstGeom prst="ellipse">
            <a:avLst/>
          </a:prstGeom>
          <a:solidFill>
            <a:srgbClr val="000000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941" name="Oval 244"/>
          <p:cNvSpPr>
            <a:spLocks noChangeArrowheads="1"/>
          </p:cNvSpPr>
          <p:nvPr/>
        </p:nvSpPr>
        <p:spPr bwMode="auto">
          <a:xfrm>
            <a:off x="3286125" y="3616325"/>
            <a:ext cx="147638" cy="165100"/>
          </a:xfrm>
          <a:prstGeom prst="ellipse">
            <a:avLst/>
          </a:prstGeom>
          <a:solidFill>
            <a:srgbClr val="00FFCC"/>
          </a:solidFill>
          <a:ln w="12700">
            <a:solidFill>
              <a:srgbClr val="00FF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942" name="Oval 245"/>
          <p:cNvSpPr>
            <a:spLocks noChangeArrowheads="1"/>
          </p:cNvSpPr>
          <p:nvPr/>
        </p:nvSpPr>
        <p:spPr bwMode="auto">
          <a:xfrm>
            <a:off x="3597275" y="3736975"/>
            <a:ext cx="146050" cy="165100"/>
          </a:xfrm>
          <a:prstGeom prst="ellipse">
            <a:avLst/>
          </a:prstGeom>
          <a:solidFill>
            <a:srgbClr val="00FFCC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943" name="Oval 246"/>
          <p:cNvSpPr>
            <a:spLocks noChangeArrowheads="1"/>
          </p:cNvSpPr>
          <p:nvPr/>
        </p:nvSpPr>
        <p:spPr bwMode="auto">
          <a:xfrm>
            <a:off x="3602038" y="3743325"/>
            <a:ext cx="147637" cy="165100"/>
          </a:xfrm>
          <a:prstGeom prst="ellipse">
            <a:avLst/>
          </a:prstGeom>
          <a:noFill/>
          <a:ln w="12700">
            <a:solidFill>
              <a:srgbClr val="00FF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944" name="Oval 247"/>
          <p:cNvSpPr>
            <a:spLocks noChangeArrowheads="1"/>
          </p:cNvSpPr>
          <p:nvPr/>
        </p:nvSpPr>
        <p:spPr bwMode="auto">
          <a:xfrm>
            <a:off x="3902075" y="3660775"/>
            <a:ext cx="146050" cy="165100"/>
          </a:xfrm>
          <a:prstGeom prst="ellipse">
            <a:avLst/>
          </a:prstGeom>
          <a:solidFill>
            <a:srgbClr val="00FFCC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945" name="Oval 248"/>
          <p:cNvSpPr>
            <a:spLocks noChangeArrowheads="1"/>
          </p:cNvSpPr>
          <p:nvPr/>
        </p:nvSpPr>
        <p:spPr bwMode="auto">
          <a:xfrm>
            <a:off x="3906838" y="3667125"/>
            <a:ext cx="147637" cy="165100"/>
          </a:xfrm>
          <a:prstGeom prst="ellipse">
            <a:avLst/>
          </a:prstGeom>
          <a:noFill/>
          <a:ln w="12700">
            <a:solidFill>
              <a:srgbClr val="00FF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946" name="Oval 249"/>
          <p:cNvSpPr>
            <a:spLocks noChangeArrowheads="1"/>
          </p:cNvSpPr>
          <p:nvPr/>
        </p:nvSpPr>
        <p:spPr bwMode="auto">
          <a:xfrm>
            <a:off x="4217988" y="3635375"/>
            <a:ext cx="146050" cy="165100"/>
          </a:xfrm>
          <a:prstGeom prst="ellipse">
            <a:avLst/>
          </a:prstGeom>
          <a:solidFill>
            <a:srgbClr val="00FFCC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947" name="Oval 250"/>
          <p:cNvSpPr>
            <a:spLocks noChangeArrowheads="1"/>
          </p:cNvSpPr>
          <p:nvPr/>
        </p:nvSpPr>
        <p:spPr bwMode="auto">
          <a:xfrm>
            <a:off x="4222750" y="3641725"/>
            <a:ext cx="147638" cy="165100"/>
          </a:xfrm>
          <a:prstGeom prst="ellipse">
            <a:avLst/>
          </a:prstGeom>
          <a:noFill/>
          <a:ln w="12700">
            <a:solidFill>
              <a:srgbClr val="00FF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948" name="Oval 251"/>
          <p:cNvSpPr>
            <a:spLocks noChangeArrowheads="1"/>
          </p:cNvSpPr>
          <p:nvPr/>
        </p:nvSpPr>
        <p:spPr bwMode="auto">
          <a:xfrm>
            <a:off x="4533900" y="3444875"/>
            <a:ext cx="146050" cy="165100"/>
          </a:xfrm>
          <a:prstGeom prst="ellipse">
            <a:avLst/>
          </a:prstGeom>
          <a:solidFill>
            <a:srgbClr val="00FFCC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949" name="Oval 252"/>
          <p:cNvSpPr>
            <a:spLocks noChangeArrowheads="1"/>
          </p:cNvSpPr>
          <p:nvPr/>
        </p:nvSpPr>
        <p:spPr bwMode="auto">
          <a:xfrm>
            <a:off x="4540250" y="3451225"/>
            <a:ext cx="146050" cy="165100"/>
          </a:xfrm>
          <a:prstGeom prst="ellipse">
            <a:avLst/>
          </a:prstGeom>
          <a:noFill/>
          <a:ln w="12700">
            <a:solidFill>
              <a:srgbClr val="00FF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950" name="Oval 253"/>
          <p:cNvSpPr>
            <a:spLocks noChangeArrowheads="1"/>
          </p:cNvSpPr>
          <p:nvPr/>
        </p:nvSpPr>
        <p:spPr bwMode="auto">
          <a:xfrm>
            <a:off x="4838700" y="3597275"/>
            <a:ext cx="146050" cy="165100"/>
          </a:xfrm>
          <a:prstGeom prst="ellipse">
            <a:avLst/>
          </a:prstGeom>
          <a:solidFill>
            <a:srgbClr val="00FFCC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951" name="Oval 254"/>
          <p:cNvSpPr>
            <a:spLocks noChangeArrowheads="1"/>
          </p:cNvSpPr>
          <p:nvPr/>
        </p:nvSpPr>
        <p:spPr bwMode="auto">
          <a:xfrm>
            <a:off x="4845050" y="3603625"/>
            <a:ext cx="146050" cy="165100"/>
          </a:xfrm>
          <a:prstGeom prst="ellipse">
            <a:avLst/>
          </a:prstGeom>
          <a:noFill/>
          <a:ln w="12700">
            <a:solidFill>
              <a:srgbClr val="00FF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952" name="Oval 255"/>
          <p:cNvSpPr>
            <a:spLocks noChangeArrowheads="1"/>
          </p:cNvSpPr>
          <p:nvPr/>
        </p:nvSpPr>
        <p:spPr bwMode="auto">
          <a:xfrm>
            <a:off x="5154613" y="3749675"/>
            <a:ext cx="147637" cy="165100"/>
          </a:xfrm>
          <a:prstGeom prst="ellipse">
            <a:avLst/>
          </a:prstGeom>
          <a:solidFill>
            <a:srgbClr val="00FFCC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953" name="Oval 256"/>
          <p:cNvSpPr>
            <a:spLocks noChangeArrowheads="1"/>
          </p:cNvSpPr>
          <p:nvPr/>
        </p:nvSpPr>
        <p:spPr bwMode="auto">
          <a:xfrm>
            <a:off x="5160963" y="3756025"/>
            <a:ext cx="146050" cy="165100"/>
          </a:xfrm>
          <a:prstGeom prst="ellipse">
            <a:avLst/>
          </a:prstGeom>
          <a:noFill/>
          <a:ln w="12700">
            <a:solidFill>
              <a:srgbClr val="00FF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954" name="Oval 257"/>
          <p:cNvSpPr>
            <a:spLocks noChangeArrowheads="1"/>
          </p:cNvSpPr>
          <p:nvPr/>
        </p:nvSpPr>
        <p:spPr bwMode="auto">
          <a:xfrm>
            <a:off x="5459413" y="3457575"/>
            <a:ext cx="147637" cy="165100"/>
          </a:xfrm>
          <a:prstGeom prst="ellipse">
            <a:avLst/>
          </a:prstGeom>
          <a:solidFill>
            <a:srgbClr val="00FFCC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955" name="Oval 258"/>
          <p:cNvSpPr>
            <a:spLocks noChangeArrowheads="1"/>
          </p:cNvSpPr>
          <p:nvPr/>
        </p:nvSpPr>
        <p:spPr bwMode="auto">
          <a:xfrm>
            <a:off x="5465763" y="3463925"/>
            <a:ext cx="146050" cy="165100"/>
          </a:xfrm>
          <a:prstGeom prst="ellipse">
            <a:avLst/>
          </a:prstGeom>
          <a:noFill/>
          <a:ln w="12700">
            <a:solidFill>
              <a:srgbClr val="00FF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956" name="Oval 259"/>
          <p:cNvSpPr>
            <a:spLocks noChangeArrowheads="1"/>
          </p:cNvSpPr>
          <p:nvPr/>
        </p:nvSpPr>
        <p:spPr bwMode="auto">
          <a:xfrm>
            <a:off x="5775325" y="3394075"/>
            <a:ext cx="147638" cy="165100"/>
          </a:xfrm>
          <a:prstGeom prst="ellipse">
            <a:avLst/>
          </a:prstGeom>
          <a:solidFill>
            <a:srgbClr val="00FFCC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957" name="Oval 260"/>
          <p:cNvSpPr>
            <a:spLocks noChangeArrowheads="1"/>
          </p:cNvSpPr>
          <p:nvPr/>
        </p:nvSpPr>
        <p:spPr bwMode="auto">
          <a:xfrm>
            <a:off x="5781675" y="3400425"/>
            <a:ext cx="146050" cy="165100"/>
          </a:xfrm>
          <a:prstGeom prst="ellipse">
            <a:avLst/>
          </a:prstGeom>
          <a:noFill/>
          <a:ln w="12700">
            <a:solidFill>
              <a:srgbClr val="00FF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958" name="Oval 261"/>
          <p:cNvSpPr>
            <a:spLocks noChangeArrowheads="1"/>
          </p:cNvSpPr>
          <p:nvPr/>
        </p:nvSpPr>
        <p:spPr bwMode="auto">
          <a:xfrm>
            <a:off x="6091238" y="3546475"/>
            <a:ext cx="147637" cy="165100"/>
          </a:xfrm>
          <a:prstGeom prst="ellipse">
            <a:avLst/>
          </a:prstGeom>
          <a:solidFill>
            <a:srgbClr val="00FFCC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959" name="Oval 262"/>
          <p:cNvSpPr>
            <a:spLocks noChangeArrowheads="1"/>
          </p:cNvSpPr>
          <p:nvPr/>
        </p:nvSpPr>
        <p:spPr bwMode="auto">
          <a:xfrm>
            <a:off x="6097588" y="3552825"/>
            <a:ext cx="146050" cy="165100"/>
          </a:xfrm>
          <a:prstGeom prst="ellipse">
            <a:avLst/>
          </a:prstGeom>
          <a:noFill/>
          <a:ln w="12700">
            <a:solidFill>
              <a:srgbClr val="00FF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960" name="Oval 263"/>
          <p:cNvSpPr>
            <a:spLocks noChangeArrowheads="1"/>
          </p:cNvSpPr>
          <p:nvPr/>
        </p:nvSpPr>
        <p:spPr bwMode="auto">
          <a:xfrm>
            <a:off x="6396038" y="3228975"/>
            <a:ext cx="147637" cy="165100"/>
          </a:xfrm>
          <a:prstGeom prst="ellipse">
            <a:avLst/>
          </a:prstGeom>
          <a:solidFill>
            <a:srgbClr val="00FFCC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961" name="Oval 264"/>
          <p:cNvSpPr>
            <a:spLocks noChangeArrowheads="1"/>
          </p:cNvSpPr>
          <p:nvPr/>
        </p:nvSpPr>
        <p:spPr bwMode="auto">
          <a:xfrm>
            <a:off x="6402388" y="3235325"/>
            <a:ext cx="146050" cy="165100"/>
          </a:xfrm>
          <a:prstGeom prst="ellipse">
            <a:avLst/>
          </a:prstGeom>
          <a:noFill/>
          <a:ln w="12700">
            <a:solidFill>
              <a:srgbClr val="00FF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962" name="Freeform 265"/>
          <p:cNvSpPr>
            <a:spLocks/>
          </p:cNvSpPr>
          <p:nvPr/>
        </p:nvSpPr>
        <p:spPr bwMode="auto">
          <a:xfrm>
            <a:off x="1485900" y="2378075"/>
            <a:ext cx="4991100" cy="2897188"/>
          </a:xfrm>
          <a:custGeom>
            <a:avLst/>
            <a:gdLst>
              <a:gd name="T0" fmla="*/ 0 w 3537"/>
              <a:gd name="T1" fmla="*/ 2147483647 h 1825"/>
              <a:gd name="T2" fmla="*/ 446036753 w 3537"/>
              <a:gd name="T3" fmla="*/ 2147483647 h 1825"/>
              <a:gd name="T4" fmla="*/ 876143478 w 3537"/>
              <a:gd name="T5" fmla="*/ 2147483647 h 1825"/>
              <a:gd name="T6" fmla="*/ 1322180054 w 3537"/>
              <a:gd name="T7" fmla="*/ 1854835618 h 1825"/>
              <a:gd name="T8" fmla="*/ 1768216984 w 3537"/>
              <a:gd name="T9" fmla="*/ 2147483647 h 1825"/>
              <a:gd name="T10" fmla="*/ 2147483647 w 3537"/>
              <a:gd name="T11" fmla="*/ 2147483647 h 1825"/>
              <a:gd name="T12" fmla="*/ 2147483647 w 3537"/>
              <a:gd name="T13" fmla="*/ 2036286850 h 1825"/>
              <a:gd name="T14" fmla="*/ 2147483647 w 3537"/>
              <a:gd name="T15" fmla="*/ 1491932755 h 1825"/>
              <a:gd name="T16" fmla="*/ 2147483647 w 3537"/>
              <a:gd name="T17" fmla="*/ 1350804019 h 1825"/>
              <a:gd name="T18" fmla="*/ 2147483647 w 3537"/>
              <a:gd name="T19" fmla="*/ 1350804019 h 1825"/>
              <a:gd name="T20" fmla="*/ 2147483647 w 3537"/>
              <a:gd name="T21" fmla="*/ 1028224049 h 1825"/>
              <a:gd name="T22" fmla="*/ 2147483647 w 3537"/>
              <a:gd name="T23" fmla="*/ 221773828 h 1825"/>
              <a:gd name="T24" fmla="*/ 2147483647 w 3537"/>
              <a:gd name="T25" fmla="*/ 645160137 h 1825"/>
              <a:gd name="T26" fmla="*/ 2147483647 w 3537"/>
              <a:gd name="T27" fmla="*/ 745966378 h 1825"/>
              <a:gd name="T28" fmla="*/ 2147483647 w 3537"/>
              <a:gd name="T29" fmla="*/ 221773828 h 1825"/>
              <a:gd name="T30" fmla="*/ 2147483647 w 3537"/>
              <a:gd name="T31" fmla="*/ 524192649 h 1825"/>
              <a:gd name="T32" fmla="*/ 2147483647 w 3537"/>
              <a:gd name="T33" fmla="*/ 0 h 18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537"/>
              <a:gd name="T52" fmla="*/ 0 h 1825"/>
              <a:gd name="T53" fmla="*/ 3537 w 3537"/>
              <a:gd name="T54" fmla="*/ 1825 h 18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537" h="1825">
                <a:moveTo>
                  <a:pt x="0" y="1824"/>
                </a:moveTo>
                <a:lnTo>
                  <a:pt x="224" y="1224"/>
                </a:lnTo>
                <a:lnTo>
                  <a:pt x="440" y="992"/>
                </a:lnTo>
                <a:lnTo>
                  <a:pt x="664" y="736"/>
                </a:lnTo>
                <a:lnTo>
                  <a:pt x="888" y="872"/>
                </a:lnTo>
                <a:lnTo>
                  <a:pt x="1104" y="896"/>
                </a:lnTo>
                <a:lnTo>
                  <a:pt x="1328" y="808"/>
                </a:lnTo>
                <a:lnTo>
                  <a:pt x="1552" y="592"/>
                </a:lnTo>
                <a:lnTo>
                  <a:pt x="1768" y="536"/>
                </a:lnTo>
                <a:lnTo>
                  <a:pt x="1992" y="536"/>
                </a:lnTo>
                <a:lnTo>
                  <a:pt x="2216" y="408"/>
                </a:lnTo>
                <a:lnTo>
                  <a:pt x="2432" y="88"/>
                </a:lnTo>
                <a:lnTo>
                  <a:pt x="2656" y="256"/>
                </a:lnTo>
                <a:lnTo>
                  <a:pt x="2872" y="296"/>
                </a:lnTo>
                <a:lnTo>
                  <a:pt x="3096" y="88"/>
                </a:lnTo>
                <a:lnTo>
                  <a:pt x="3320" y="208"/>
                </a:lnTo>
                <a:lnTo>
                  <a:pt x="3536" y="0"/>
                </a:lnTo>
              </a:path>
            </a:pathLst>
          </a:custGeom>
          <a:noFill/>
          <a:ln w="12700" cap="rnd">
            <a:solidFill>
              <a:srgbClr val="02ABE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7963" name="Group 266"/>
          <p:cNvGrpSpPr>
            <a:grpSpLocks/>
          </p:cNvGrpSpPr>
          <p:nvPr/>
        </p:nvGrpSpPr>
        <p:grpSpPr bwMode="auto">
          <a:xfrm>
            <a:off x="1492250" y="2403475"/>
            <a:ext cx="4978400" cy="2870200"/>
            <a:chOff x="1417" y="1419"/>
            <a:chExt cx="3528" cy="1808"/>
          </a:xfrm>
        </p:grpSpPr>
        <p:sp>
          <p:nvSpPr>
            <p:cNvPr id="78005" name="Line 267"/>
            <p:cNvSpPr>
              <a:spLocks noChangeShapeType="1"/>
            </p:cNvSpPr>
            <p:nvPr/>
          </p:nvSpPr>
          <p:spPr bwMode="auto">
            <a:xfrm>
              <a:off x="1417" y="3227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06" name="Line 268"/>
            <p:cNvSpPr>
              <a:spLocks noChangeShapeType="1"/>
            </p:cNvSpPr>
            <p:nvPr/>
          </p:nvSpPr>
          <p:spPr bwMode="auto">
            <a:xfrm>
              <a:off x="1425" y="3211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07" name="Line 269"/>
            <p:cNvSpPr>
              <a:spLocks noChangeShapeType="1"/>
            </p:cNvSpPr>
            <p:nvPr/>
          </p:nvSpPr>
          <p:spPr bwMode="auto">
            <a:xfrm>
              <a:off x="1433" y="3195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08" name="Line 270"/>
            <p:cNvSpPr>
              <a:spLocks noChangeShapeType="1"/>
            </p:cNvSpPr>
            <p:nvPr/>
          </p:nvSpPr>
          <p:spPr bwMode="auto">
            <a:xfrm>
              <a:off x="1433" y="3187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09" name="Line 271"/>
            <p:cNvSpPr>
              <a:spLocks noChangeShapeType="1"/>
            </p:cNvSpPr>
            <p:nvPr/>
          </p:nvSpPr>
          <p:spPr bwMode="auto">
            <a:xfrm>
              <a:off x="1441" y="3171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10" name="Line 272"/>
            <p:cNvSpPr>
              <a:spLocks noChangeShapeType="1"/>
            </p:cNvSpPr>
            <p:nvPr/>
          </p:nvSpPr>
          <p:spPr bwMode="auto">
            <a:xfrm>
              <a:off x="1449" y="3155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11" name="Line 273"/>
            <p:cNvSpPr>
              <a:spLocks noChangeShapeType="1"/>
            </p:cNvSpPr>
            <p:nvPr/>
          </p:nvSpPr>
          <p:spPr bwMode="auto">
            <a:xfrm>
              <a:off x="1449" y="3139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12" name="Line 274"/>
            <p:cNvSpPr>
              <a:spLocks noChangeShapeType="1"/>
            </p:cNvSpPr>
            <p:nvPr/>
          </p:nvSpPr>
          <p:spPr bwMode="auto">
            <a:xfrm>
              <a:off x="1457" y="3123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13" name="Line 275"/>
            <p:cNvSpPr>
              <a:spLocks noChangeShapeType="1"/>
            </p:cNvSpPr>
            <p:nvPr/>
          </p:nvSpPr>
          <p:spPr bwMode="auto">
            <a:xfrm>
              <a:off x="1465" y="3107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14" name="Line 276"/>
            <p:cNvSpPr>
              <a:spLocks noChangeShapeType="1"/>
            </p:cNvSpPr>
            <p:nvPr/>
          </p:nvSpPr>
          <p:spPr bwMode="auto">
            <a:xfrm>
              <a:off x="1465" y="3091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15" name="Line 277"/>
            <p:cNvSpPr>
              <a:spLocks noChangeShapeType="1"/>
            </p:cNvSpPr>
            <p:nvPr/>
          </p:nvSpPr>
          <p:spPr bwMode="auto">
            <a:xfrm>
              <a:off x="1473" y="3075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16" name="Line 278"/>
            <p:cNvSpPr>
              <a:spLocks noChangeShapeType="1"/>
            </p:cNvSpPr>
            <p:nvPr/>
          </p:nvSpPr>
          <p:spPr bwMode="auto">
            <a:xfrm>
              <a:off x="1481" y="3067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17" name="Line 279"/>
            <p:cNvSpPr>
              <a:spLocks noChangeShapeType="1"/>
            </p:cNvSpPr>
            <p:nvPr/>
          </p:nvSpPr>
          <p:spPr bwMode="auto">
            <a:xfrm>
              <a:off x="1481" y="3051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18" name="Line 280"/>
            <p:cNvSpPr>
              <a:spLocks noChangeShapeType="1"/>
            </p:cNvSpPr>
            <p:nvPr/>
          </p:nvSpPr>
          <p:spPr bwMode="auto">
            <a:xfrm>
              <a:off x="1489" y="3035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19" name="Line 281"/>
            <p:cNvSpPr>
              <a:spLocks noChangeShapeType="1"/>
            </p:cNvSpPr>
            <p:nvPr/>
          </p:nvSpPr>
          <p:spPr bwMode="auto">
            <a:xfrm>
              <a:off x="1497" y="3019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20" name="Line 282"/>
            <p:cNvSpPr>
              <a:spLocks noChangeShapeType="1"/>
            </p:cNvSpPr>
            <p:nvPr/>
          </p:nvSpPr>
          <p:spPr bwMode="auto">
            <a:xfrm>
              <a:off x="1505" y="3003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21" name="Line 283"/>
            <p:cNvSpPr>
              <a:spLocks noChangeShapeType="1"/>
            </p:cNvSpPr>
            <p:nvPr/>
          </p:nvSpPr>
          <p:spPr bwMode="auto">
            <a:xfrm>
              <a:off x="1505" y="2987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22" name="Line 284"/>
            <p:cNvSpPr>
              <a:spLocks noChangeShapeType="1"/>
            </p:cNvSpPr>
            <p:nvPr/>
          </p:nvSpPr>
          <p:spPr bwMode="auto">
            <a:xfrm>
              <a:off x="1513" y="2971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23" name="Line 285"/>
            <p:cNvSpPr>
              <a:spLocks noChangeShapeType="1"/>
            </p:cNvSpPr>
            <p:nvPr/>
          </p:nvSpPr>
          <p:spPr bwMode="auto">
            <a:xfrm>
              <a:off x="1521" y="2955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24" name="Line 286"/>
            <p:cNvSpPr>
              <a:spLocks noChangeShapeType="1"/>
            </p:cNvSpPr>
            <p:nvPr/>
          </p:nvSpPr>
          <p:spPr bwMode="auto">
            <a:xfrm>
              <a:off x="1521" y="2947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25" name="Line 287"/>
            <p:cNvSpPr>
              <a:spLocks noChangeShapeType="1"/>
            </p:cNvSpPr>
            <p:nvPr/>
          </p:nvSpPr>
          <p:spPr bwMode="auto">
            <a:xfrm>
              <a:off x="1529" y="2931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26" name="Line 288"/>
            <p:cNvSpPr>
              <a:spLocks noChangeShapeType="1"/>
            </p:cNvSpPr>
            <p:nvPr/>
          </p:nvSpPr>
          <p:spPr bwMode="auto">
            <a:xfrm>
              <a:off x="1537" y="2915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27" name="Line 289"/>
            <p:cNvSpPr>
              <a:spLocks noChangeShapeType="1"/>
            </p:cNvSpPr>
            <p:nvPr/>
          </p:nvSpPr>
          <p:spPr bwMode="auto">
            <a:xfrm>
              <a:off x="1537" y="2899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28" name="Line 290"/>
            <p:cNvSpPr>
              <a:spLocks noChangeShapeType="1"/>
            </p:cNvSpPr>
            <p:nvPr/>
          </p:nvSpPr>
          <p:spPr bwMode="auto">
            <a:xfrm>
              <a:off x="1545" y="2883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29" name="Line 291"/>
            <p:cNvSpPr>
              <a:spLocks noChangeShapeType="1"/>
            </p:cNvSpPr>
            <p:nvPr/>
          </p:nvSpPr>
          <p:spPr bwMode="auto">
            <a:xfrm>
              <a:off x="1553" y="2867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30" name="Line 292"/>
            <p:cNvSpPr>
              <a:spLocks noChangeShapeType="1"/>
            </p:cNvSpPr>
            <p:nvPr/>
          </p:nvSpPr>
          <p:spPr bwMode="auto">
            <a:xfrm>
              <a:off x="1553" y="2851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31" name="Line 293"/>
            <p:cNvSpPr>
              <a:spLocks noChangeShapeType="1"/>
            </p:cNvSpPr>
            <p:nvPr/>
          </p:nvSpPr>
          <p:spPr bwMode="auto">
            <a:xfrm>
              <a:off x="1561" y="2835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32" name="Line 294"/>
            <p:cNvSpPr>
              <a:spLocks noChangeShapeType="1"/>
            </p:cNvSpPr>
            <p:nvPr/>
          </p:nvSpPr>
          <p:spPr bwMode="auto">
            <a:xfrm>
              <a:off x="1569" y="2827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33" name="Line 295"/>
            <p:cNvSpPr>
              <a:spLocks noChangeShapeType="1"/>
            </p:cNvSpPr>
            <p:nvPr/>
          </p:nvSpPr>
          <p:spPr bwMode="auto">
            <a:xfrm>
              <a:off x="1569" y="2811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34" name="Line 296"/>
            <p:cNvSpPr>
              <a:spLocks noChangeShapeType="1"/>
            </p:cNvSpPr>
            <p:nvPr/>
          </p:nvSpPr>
          <p:spPr bwMode="auto">
            <a:xfrm>
              <a:off x="1577" y="2795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35" name="Line 297"/>
            <p:cNvSpPr>
              <a:spLocks noChangeShapeType="1"/>
            </p:cNvSpPr>
            <p:nvPr/>
          </p:nvSpPr>
          <p:spPr bwMode="auto">
            <a:xfrm>
              <a:off x="1585" y="2779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36" name="Line 298"/>
            <p:cNvSpPr>
              <a:spLocks noChangeShapeType="1"/>
            </p:cNvSpPr>
            <p:nvPr/>
          </p:nvSpPr>
          <p:spPr bwMode="auto">
            <a:xfrm>
              <a:off x="1593" y="2763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37" name="Line 299"/>
            <p:cNvSpPr>
              <a:spLocks noChangeShapeType="1"/>
            </p:cNvSpPr>
            <p:nvPr/>
          </p:nvSpPr>
          <p:spPr bwMode="auto">
            <a:xfrm>
              <a:off x="1593" y="2747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38" name="Line 300"/>
            <p:cNvSpPr>
              <a:spLocks noChangeShapeType="1"/>
            </p:cNvSpPr>
            <p:nvPr/>
          </p:nvSpPr>
          <p:spPr bwMode="auto">
            <a:xfrm>
              <a:off x="1601" y="2731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39" name="Line 301"/>
            <p:cNvSpPr>
              <a:spLocks noChangeShapeType="1"/>
            </p:cNvSpPr>
            <p:nvPr/>
          </p:nvSpPr>
          <p:spPr bwMode="auto">
            <a:xfrm>
              <a:off x="1609" y="2715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40" name="Line 302"/>
            <p:cNvSpPr>
              <a:spLocks noChangeShapeType="1"/>
            </p:cNvSpPr>
            <p:nvPr/>
          </p:nvSpPr>
          <p:spPr bwMode="auto">
            <a:xfrm>
              <a:off x="1609" y="2699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41" name="Line 303"/>
            <p:cNvSpPr>
              <a:spLocks noChangeShapeType="1"/>
            </p:cNvSpPr>
            <p:nvPr/>
          </p:nvSpPr>
          <p:spPr bwMode="auto">
            <a:xfrm>
              <a:off x="1617" y="2691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42" name="Line 304"/>
            <p:cNvSpPr>
              <a:spLocks noChangeShapeType="1"/>
            </p:cNvSpPr>
            <p:nvPr/>
          </p:nvSpPr>
          <p:spPr bwMode="auto">
            <a:xfrm>
              <a:off x="1625" y="2675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43" name="Line 305"/>
            <p:cNvSpPr>
              <a:spLocks noChangeShapeType="1"/>
            </p:cNvSpPr>
            <p:nvPr/>
          </p:nvSpPr>
          <p:spPr bwMode="auto">
            <a:xfrm>
              <a:off x="1625" y="2659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44" name="Line 306"/>
            <p:cNvSpPr>
              <a:spLocks noChangeShapeType="1"/>
            </p:cNvSpPr>
            <p:nvPr/>
          </p:nvSpPr>
          <p:spPr bwMode="auto">
            <a:xfrm>
              <a:off x="1633" y="2643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45" name="Line 307"/>
            <p:cNvSpPr>
              <a:spLocks noChangeShapeType="1"/>
            </p:cNvSpPr>
            <p:nvPr/>
          </p:nvSpPr>
          <p:spPr bwMode="auto">
            <a:xfrm>
              <a:off x="1641" y="2627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46" name="Line 308"/>
            <p:cNvSpPr>
              <a:spLocks noChangeShapeType="1"/>
            </p:cNvSpPr>
            <p:nvPr/>
          </p:nvSpPr>
          <p:spPr bwMode="auto">
            <a:xfrm>
              <a:off x="1649" y="2619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47" name="Line 309"/>
            <p:cNvSpPr>
              <a:spLocks noChangeShapeType="1"/>
            </p:cNvSpPr>
            <p:nvPr/>
          </p:nvSpPr>
          <p:spPr bwMode="auto">
            <a:xfrm>
              <a:off x="1657" y="2603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48" name="Line 310"/>
            <p:cNvSpPr>
              <a:spLocks noChangeShapeType="1"/>
            </p:cNvSpPr>
            <p:nvPr/>
          </p:nvSpPr>
          <p:spPr bwMode="auto">
            <a:xfrm>
              <a:off x="1673" y="2595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49" name="Line 311"/>
            <p:cNvSpPr>
              <a:spLocks noChangeShapeType="1"/>
            </p:cNvSpPr>
            <p:nvPr/>
          </p:nvSpPr>
          <p:spPr bwMode="auto">
            <a:xfrm>
              <a:off x="1681" y="2579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50" name="Line 312"/>
            <p:cNvSpPr>
              <a:spLocks noChangeShapeType="1"/>
            </p:cNvSpPr>
            <p:nvPr/>
          </p:nvSpPr>
          <p:spPr bwMode="auto">
            <a:xfrm>
              <a:off x="1697" y="2571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51" name="Line 313"/>
            <p:cNvSpPr>
              <a:spLocks noChangeShapeType="1"/>
            </p:cNvSpPr>
            <p:nvPr/>
          </p:nvSpPr>
          <p:spPr bwMode="auto">
            <a:xfrm>
              <a:off x="1705" y="2555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52" name="Line 314"/>
            <p:cNvSpPr>
              <a:spLocks noChangeShapeType="1"/>
            </p:cNvSpPr>
            <p:nvPr/>
          </p:nvSpPr>
          <p:spPr bwMode="auto">
            <a:xfrm>
              <a:off x="1713" y="2547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53" name="Line 315"/>
            <p:cNvSpPr>
              <a:spLocks noChangeShapeType="1"/>
            </p:cNvSpPr>
            <p:nvPr/>
          </p:nvSpPr>
          <p:spPr bwMode="auto">
            <a:xfrm>
              <a:off x="1729" y="2539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54" name="Line 316"/>
            <p:cNvSpPr>
              <a:spLocks noChangeShapeType="1"/>
            </p:cNvSpPr>
            <p:nvPr/>
          </p:nvSpPr>
          <p:spPr bwMode="auto">
            <a:xfrm>
              <a:off x="1737" y="2523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55" name="Line 317"/>
            <p:cNvSpPr>
              <a:spLocks noChangeShapeType="1"/>
            </p:cNvSpPr>
            <p:nvPr/>
          </p:nvSpPr>
          <p:spPr bwMode="auto">
            <a:xfrm>
              <a:off x="1745" y="2515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56" name="Line 318"/>
            <p:cNvSpPr>
              <a:spLocks noChangeShapeType="1"/>
            </p:cNvSpPr>
            <p:nvPr/>
          </p:nvSpPr>
          <p:spPr bwMode="auto">
            <a:xfrm>
              <a:off x="1761" y="2499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57" name="Line 319"/>
            <p:cNvSpPr>
              <a:spLocks noChangeShapeType="1"/>
            </p:cNvSpPr>
            <p:nvPr/>
          </p:nvSpPr>
          <p:spPr bwMode="auto">
            <a:xfrm>
              <a:off x="1769" y="2491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58" name="Line 320"/>
            <p:cNvSpPr>
              <a:spLocks noChangeShapeType="1"/>
            </p:cNvSpPr>
            <p:nvPr/>
          </p:nvSpPr>
          <p:spPr bwMode="auto">
            <a:xfrm>
              <a:off x="1785" y="2475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59" name="Line 321"/>
            <p:cNvSpPr>
              <a:spLocks noChangeShapeType="1"/>
            </p:cNvSpPr>
            <p:nvPr/>
          </p:nvSpPr>
          <p:spPr bwMode="auto">
            <a:xfrm>
              <a:off x="1793" y="2467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60" name="Line 322"/>
            <p:cNvSpPr>
              <a:spLocks noChangeShapeType="1"/>
            </p:cNvSpPr>
            <p:nvPr/>
          </p:nvSpPr>
          <p:spPr bwMode="auto">
            <a:xfrm>
              <a:off x="1801" y="2451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61" name="Line 323"/>
            <p:cNvSpPr>
              <a:spLocks noChangeShapeType="1"/>
            </p:cNvSpPr>
            <p:nvPr/>
          </p:nvSpPr>
          <p:spPr bwMode="auto">
            <a:xfrm>
              <a:off x="1817" y="2443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62" name="Line 324"/>
            <p:cNvSpPr>
              <a:spLocks noChangeShapeType="1"/>
            </p:cNvSpPr>
            <p:nvPr/>
          </p:nvSpPr>
          <p:spPr bwMode="auto">
            <a:xfrm>
              <a:off x="1825" y="2435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63" name="Line 325"/>
            <p:cNvSpPr>
              <a:spLocks noChangeShapeType="1"/>
            </p:cNvSpPr>
            <p:nvPr/>
          </p:nvSpPr>
          <p:spPr bwMode="auto">
            <a:xfrm>
              <a:off x="1841" y="2419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64" name="Line 326"/>
            <p:cNvSpPr>
              <a:spLocks noChangeShapeType="1"/>
            </p:cNvSpPr>
            <p:nvPr/>
          </p:nvSpPr>
          <p:spPr bwMode="auto">
            <a:xfrm>
              <a:off x="1849" y="2411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65" name="Line 327"/>
            <p:cNvSpPr>
              <a:spLocks noChangeShapeType="1"/>
            </p:cNvSpPr>
            <p:nvPr/>
          </p:nvSpPr>
          <p:spPr bwMode="auto">
            <a:xfrm>
              <a:off x="1857" y="2395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66" name="Line 328"/>
            <p:cNvSpPr>
              <a:spLocks noChangeShapeType="1"/>
            </p:cNvSpPr>
            <p:nvPr/>
          </p:nvSpPr>
          <p:spPr bwMode="auto">
            <a:xfrm>
              <a:off x="1873" y="2387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67" name="Line 329"/>
            <p:cNvSpPr>
              <a:spLocks noChangeShapeType="1"/>
            </p:cNvSpPr>
            <p:nvPr/>
          </p:nvSpPr>
          <p:spPr bwMode="auto">
            <a:xfrm>
              <a:off x="1881" y="2371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68" name="Line 330"/>
            <p:cNvSpPr>
              <a:spLocks noChangeShapeType="1"/>
            </p:cNvSpPr>
            <p:nvPr/>
          </p:nvSpPr>
          <p:spPr bwMode="auto">
            <a:xfrm>
              <a:off x="1889" y="2363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69" name="Line 331"/>
            <p:cNvSpPr>
              <a:spLocks noChangeShapeType="1"/>
            </p:cNvSpPr>
            <p:nvPr/>
          </p:nvSpPr>
          <p:spPr bwMode="auto">
            <a:xfrm>
              <a:off x="1905" y="2347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70" name="Line 332"/>
            <p:cNvSpPr>
              <a:spLocks noChangeShapeType="1"/>
            </p:cNvSpPr>
            <p:nvPr/>
          </p:nvSpPr>
          <p:spPr bwMode="auto">
            <a:xfrm>
              <a:off x="1913" y="2339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71" name="Line 333"/>
            <p:cNvSpPr>
              <a:spLocks noChangeShapeType="1"/>
            </p:cNvSpPr>
            <p:nvPr/>
          </p:nvSpPr>
          <p:spPr bwMode="auto">
            <a:xfrm>
              <a:off x="1921" y="2323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72" name="Line 334"/>
            <p:cNvSpPr>
              <a:spLocks noChangeShapeType="1"/>
            </p:cNvSpPr>
            <p:nvPr/>
          </p:nvSpPr>
          <p:spPr bwMode="auto">
            <a:xfrm>
              <a:off x="1937" y="2315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73" name="Line 335"/>
            <p:cNvSpPr>
              <a:spLocks noChangeShapeType="1"/>
            </p:cNvSpPr>
            <p:nvPr/>
          </p:nvSpPr>
          <p:spPr bwMode="auto">
            <a:xfrm>
              <a:off x="1945" y="2299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74" name="Line 336"/>
            <p:cNvSpPr>
              <a:spLocks noChangeShapeType="1"/>
            </p:cNvSpPr>
            <p:nvPr/>
          </p:nvSpPr>
          <p:spPr bwMode="auto">
            <a:xfrm>
              <a:off x="1953" y="2291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75" name="Line 337"/>
            <p:cNvSpPr>
              <a:spLocks noChangeShapeType="1"/>
            </p:cNvSpPr>
            <p:nvPr/>
          </p:nvSpPr>
          <p:spPr bwMode="auto">
            <a:xfrm>
              <a:off x="1969" y="2275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76" name="Line 338"/>
            <p:cNvSpPr>
              <a:spLocks noChangeShapeType="1"/>
            </p:cNvSpPr>
            <p:nvPr/>
          </p:nvSpPr>
          <p:spPr bwMode="auto">
            <a:xfrm>
              <a:off x="1977" y="2267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77" name="Line 339"/>
            <p:cNvSpPr>
              <a:spLocks noChangeShapeType="1"/>
            </p:cNvSpPr>
            <p:nvPr/>
          </p:nvSpPr>
          <p:spPr bwMode="auto">
            <a:xfrm>
              <a:off x="1985" y="2251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78" name="Line 340"/>
            <p:cNvSpPr>
              <a:spLocks noChangeShapeType="1"/>
            </p:cNvSpPr>
            <p:nvPr/>
          </p:nvSpPr>
          <p:spPr bwMode="auto">
            <a:xfrm>
              <a:off x="1993" y="2243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79" name="Line 341"/>
            <p:cNvSpPr>
              <a:spLocks noChangeShapeType="1"/>
            </p:cNvSpPr>
            <p:nvPr/>
          </p:nvSpPr>
          <p:spPr bwMode="auto">
            <a:xfrm>
              <a:off x="2009" y="2227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80" name="Line 342"/>
            <p:cNvSpPr>
              <a:spLocks noChangeShapeType="1"/>
            </p:cNvSpPr>
            <p:nvPr/>
          </p:nvSpPr>
          <p:spPr bwMode="auto">
            <a:xfrm>
              <a:off x="2017" y="2219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81" name="Line 343"/>
            <p:cNvSpPr>
              <a:spLocks noChangeShapeType="1"/>
            </p:cNvSpPr>
            <p:nvPr/>
          </p:nvSpPr>
          <p:spPr bwMode="auto">
            <a:xfrm>
              <a:off x="2025" y="2203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82" name="Line 344"/>
            <p:cNvSpPr>
              <a:spLocks noChangeShapeType="1"/>
            </p:cNvSpPr>
            <p:nvPr/>
          </p:nvSpPr>
          <p:spPr bwMode="auto">
            <a:xfrm>
              <a:off x="2041" y="2195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83" name="Line 345"/>
            <p:cNvSpPr>
              <a:spLocks noChangeShapeType="1"/>
            </p:cNvSpPr>
            <p:nvPr/>
          </p:nvSpPr>
          <p:spPr bwMode="auto">
            <a:xfrm>
              <a:off x="2049" y="2179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84" name="Line 346"/>
            <p:cNvSpPr>
              <a:spLocks noChangeShapeType="1"/>
            </p:cNvSpPr>
            <p:nvPr/>
          </p:nvSpPr>
          <p:spPr bwMode="auto">
            <a:xfrm>
              <a:off x="2057" y="2171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85" name="Line 347"/>
            <p:cNvSpPr>
              <a:spLocks noChangeShapeType="1"/>
            </p:cNvSpPr>
            <p:nvPr/>
          </p:nvSpPr>
          <p:spPr bwMode="auto">
            <a:xfrm>
              <a:off x="2073" y="2155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86" name="Line 348"/>
            <p:cNvSpPr>
              <a:spLocks noChangeShapeType="1"/>
            </p:cNvSpPr>
            <p:nvPr/>
          </p:nvSpPr>
          <p:spPr bwMode="auto">
            <a:xfrm>
              <a:off x="2097" y="2147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87" name="Line 349"/>
            <p:cNvSpPr>
              <a:spLocks noChangeShapeType="1"/>
            </p:cNvSpPr>
            <p:nvPr/>
          </p:nvSpPr>
          <p:spPr bwMode="auto">
            <a:xfrm>
              <a:off x="2105" y="2155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88" name="Line 350"/>
            <p:cNvSpPr>
              <a:spLocks noChangeShapeType="1"/>
            </p:cNvSpPr>
            <p:nvPr/>
          </p:nvSpPr>
          <p:spPr bwMode="auto">
            <a:xfrm>
              <a:off x="2121" y="2163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89" name="Line 351"/>
            <p:cNvSpPr>
              <a:spLocks noChangeShapeType="1"/>
            </p:cNvSpPr>
            <p:nvPr/>
          </p:nvSpPr>
          <p:spPr bwMode="auto">
            <a:xfrm>
              <a:off x="2137" y="2171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90" name="Line 352"/>
            <p:cNvSpPr>
              <a:spLocks noChangeShapeType="1"/>
            </p:cNvSpPr>
            <p:nvPr/>
          </p:nvSpPr>
          <p:spPr bwMode="auto">
            <a:xfrm>
              <a:off x="2145" y="2179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91" name="Line 353"/>
            <p:cNvSpPr>
              <a:spLocks noChangeShapeType="1"/>
            </p:cNvSpPr>
            <p:nvPr/>
          </p:nvSpPr>
          <p:spPr bwMode="auto">
            <a:xfrm>
              <a:off x="2161" y="2187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92" name="Line 354"/>
            <p:cNvSpPr>
              <a:spLocks noChangeShapeType="1"/>
            </p:cNvSpPr>
            <p:nvPr/>
          </p:nvSpPr>
          <p:spPr bwMode="auto">
            <a:xfrm>
              <a:off x="2177" y="2195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93" name="Line 355"/>
            <p:cNvSpPr>
              <a:spLocks noChangeShapeType="1"/>
            </p:cNvSpPr>
            <p:nvPr/>
          </p:nvSpPr>
          <p:spPr bwMode="auto">
            <a:xfrm>
              <a:off x="2193" y="2203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94" name="Line 356"/>
            <p:cNvSpPr>
              <a:spLocks noChangeShapeType="1"/>
            </p:cNvSpPr>
            <p:nvPr/>
          </p:nvSpPr>
          <p:spPr bwMode="auto">
            <a:xfrm>
              <a:off x="2201" y="2219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95" name="Line 357"/>
            <p:cNvSpPr>
              <a:spLocks noChangeShapeType="1"/>
            </p:cNvSpPr>
            <p:nvPr/>
          </p:nvSpPr>
          <p:spPr bwMode="auto">
            <a:xfrm>
              <a:off x="2217" y="2227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96" name="Line 358"/>
            <p:cNvSpPr>
              <a:spLocks noChangeShapeType="1"/>
            </p:cNvSpPr>
            <p:nvPr/>
          </p:nvSpPr>
          <p:spPr bwMode="auto">
            <a:xfrm>
              <a:off x="2233" y="2235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97" name="Line 359"/>
            <p:cNvSpPr>
              <a:spLocks noChangeShapeType="1"/>
            </p:cNvSpPr>
            <p:nvPr/>
          </p:nvSpPr>
          <p:spPr bwMode="auto">
            <a:xfrm>
              <a:off x="2241" y="2243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98" name="Line 360"/>
            <p:cNvSpPr>
              <a:spLocks noChangeShapeType="1"/>
            </p:cNvSpPr>
            <p:nvPr/>
          </p:nvSpPr>
          <p:spPr bwMode="auto">
            <a:xfrm>
              <a:off x="2257" y="2251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99" name="Line 361"/>
            <p:cNvSpPr>
              <a:spLocks noChangeShapeType="1"/>
            </p:cNvSpPr>
            <p:nvPr/>
          </p:nvSpPr>
          <p:spPr bwMode="auto">
            <a:xfrm>
              <a:off x="2273" y="2259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00" name="Line 362"/>
            <p:cNvSpPr>
              <a:spLocks noChangeShapeType="1"/>
            </p:cNvSpPr>
            <p:nvPr/>
          </p:nvSpPr>
          <p:spPr bwMode="auto">
            <a:xfrm>
              <a:off x="2289" y="2267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01" name="Line 363"/>
            <p:cNvSpPr>
              <a:spLocks noChangeShapeType="1"/>
            </p:cNvSpPr>
            <p:nvPr/>
          </p:nvSpPr>
          <p:spPr bwMode="auto">
            <a:xfrm>
              <a:off x="2297" y="2275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02" name="Line 364"/>
            <p:cNvSpPr>
              <a:spLocks noChangeShapeType="1"/>
            </p:cNvSpPr>
            <p:nvPr/>
          </p:nvSpPr>
          <p:spPr bwMode="auto">
            <a:xfrm>
              <a:off x="2313" y="2275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03" name="Line 365"/>
            <p:cNvSpPr>
              <a:spLocks noChangeShapeType="1"/>
            </p:cNvSpPr>
            <p:nvPr/>
          </p:nvSpPr>
          <p:spPr bwMode="auto">
            <a:xfrm>
              <a:off x="2329" y="2275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04" name="Line 366"/>
            <p:cNvSpPr>
              <a:spLocks noChangeShapeType="1"/>
            </p:cNvSpPr>
            <p:nvPr/>
          </p:nvSpPr>
          <p:spPr bwMode="auto">
            <a:xfrm>
              <a:off x="2345" y="2283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05" name="Line 367"/>
            <p:cNvSpPr>
              <a:spLocks noChangeShapeType="1"/>
            </p:cNvSpPr>
            <p:nvPr/>
          </p:nvSpPr>
          <p:spPr bwMode="auto">
            <a:xfrm>
              <a:off x="2361" y="2283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06" name="Line 368"/>
            <p:cNvSpPr>
              <a:spLocks noChangeShapeType="1"/>
            </p:cNvSpPr>
            <p:nvPr/>
          </p:nvSpPr>
          <p:spPr bwMode="auto">
            <a:xfrm>
              <a:off x="2377" y="2283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07" name="Line 369"/>
            <p:cNvSpPr>
              <a:spLocks noChangeShapeType="1"/>
            </p:cNvSpPr>
            <p:nvPr/>
          </p:nvSpPr>
          <p:spPr bwMode="auto">
            <a:xfrm>
              <a:off x="2393" y="2283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08" name="Line 370"/>
            <p:cNvSpPr>
              <a:spLocks noChangeShapeType="1"/>
            </p:cNvSpPr>
            <p:nvPr/>
          </p:nvSpPr>
          <p:spPr bwMode="auto">
            <a:xfrm>
              <a:off x="2409" y="2283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09" name="Line 371"/>
            <p:cNvSpPr>
              <a:spLocks noChangeShapeType="1"/>
            </p:cNvSpPr>
            <p:nvPr/>
          </p:nvSpPr>
          <p:spPr bwMode="auto">
            <a:xfrm>
              <a:off x="2425" y="2291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10" name="Line 372"/>
            <p:cNvSpPr>
              <a:spLocks noChangeShapeType="1"/>
            </p:cNvSpPr>
            <p:nvPr/>
          </p:nvSpPr>
          <p:spPr bwMode="auto">
            <a:xfrm>
              <a:off x="2441" y="2291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11" name="Line 373"/>
            <p:cNvSpPr>
              <a:spLocks noChangeShapeType="1"/>
            </p:cNvSpPr>
            <p:nvPr/>
          </p:nvSpPr>
          <p:spPr bwMode="auto">
            <a:xfrm>
              <a:off x="2457" y="2291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12" name="Line 374"/>
            <p:cNvSpPr>
              <a:spLocks noChangeShapeType="1"/>
            </p:cNvSpPr>
            <p:nvPr/>
          </p:nvSpPr>
          <p:spPr bwMode="auto">
            <a:xfrm>
              <a:off x="2473" y="2291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13" name="Line 375"/>
            <p:cNvSpPr>
              <a:spLocks noChangeShapeType="1"/>
            </p:cNvSpPr>
            <p:nvPr/>
          </p:nvSpPr>
          <p:spPr bwMode="auto">
            <a:xfrm>
              <a:off x="2489" y="2299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14" name="Line 376"/>
            <p:cNvSpPr>
              <a:spLocks noChangeShapeType="1"/>
            </p:cNvSpPr>
            <p:nvPr/>
          </p:nvSpPr>
          <p:spPr bwMode="auto">
            <a:xfrm>
              <a:off x="2505" y="2299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15" name="Line 377"/>
            <p:cNvSpPr>
              <a:spLocks noChangeShapeType="1"/>
            </p:cNvSpPr>
            <p:nvPr/>
          </p:nvSpPr>
          <p:spPr bwMode="auto">
            <a:xfrm>
              <a:off x="2521" y="2299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16" name="Line 378"/>
            <p:cNvSpPr>
              <a:spLocks noChangeShapeType="1"/>
            </p:cNvSpPr>
            <p:nvPr/>
          </p:nvSpPr>
          <p:spPr bwMode="auto">
            <a:xfrm>
              <a:off x="2537" y="2299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17" name="Line 379"/>
            <p:cNvSpPr>
              <a:spLocks noChangeShapeType="1"/>
            </p:cNvSpPr>
            <p:nvPr/>
          </p:nvSpPr>
          <p:spPr bwMode="auto">
            <a:xfrm>
              <a:off x="2553" y="2291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18" name="Line 380"/>
            <p:cNvSpPr>
              <a:spLocks noChangeShapeType="1"/>
            </p:cNvSpPr>
            <p:nvPr/>
          </p:nvSpPr>
          <p:spPr bwMode="auto">
            <a:xfrm>
              <a:off x="2569" y="2283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19" name="Line 381"/>
            <p:cNvSpPr>
              <a:spLocks noChangeShapeType="1"/>
            </p:cNvSpPr>
            <p:nvPr/>
          </p:nvSpPr>
          <p:spPr bwMode="auto">
            <a:xfrm>
              <a:off x="2585" y="2275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20" name="Line 382"/>
            <p:cNvSpPr>
              <a:spLocks noChangeShapeType="1"/>
            </p:cNvSpPr>
            <p:nvPr/>
          </p:nvSpPr>
          <p:spPr bwMode="auto">
            <a:xfrm>
              <a:off x="2593" y="2275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21" name="Line 383"/>
            <p:cNvSpPr>
              <a:spLocks noChangeShapeType="1"/>
            </p:cNvSpPr>
            <p:nvPr/>
          </p:nvSpPr>
          <p:spPr bwMode="auto">
            <a:xfrm>
              <a:off x="2609" y="2267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22" name="Line 384"/>
            <p:cNvSpPr>
              <a:spLocks noChangeShapeType="1"/>
            </p:cNvSpPr>
            <p:nvPr/>
          </p:nvSpPr>
          <p:spPr bwMode="auto">
            <a:xfrm>
              <a:off x="2625" y="2259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23" name="Line 385"/>
            <p:cNvSpPr>
              <a:spLocks noChangeShapeType="1"/>
            </p:cNvSpPr>
            <p:nvPr/>
          </p:nvSpPr>
          <p:spPr bwMode="auto">
            <a:xfrm>
              <a:off x="2641" y="2251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24" name="Line 386"/>
            <p:cNvSpPr>
              <a:spLocks noChangeShapeType="1"/>
            </p:cNvSpPr>
            <p:nvPr/>
          </p:nvSpPr>
          <p:spPr bwMode="auto">
            <a:xfrm>
              <a:off x="2657" y="2251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25" name="Line 387"/>
            <p:cNvSpPr>
              <a:spLocks noChangeShapeType="1"/>
            </p:cNvSpPr>
            <p:nvPr/>
          </p:nvSpPr>
          <p:spPr bwMode="auto">
            <a:xfrm>
              <a:off x="2673" y="2243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26" name="Line 388"/>
            <p:cNvSpPr>
              <a:spLocks noChangeShapeType="1"/>
            </p:cNvSpPr>
            <p:nvPr/>
          </p:nvSpPr>
          <p:spPr bwMode="auto">
            <a:xfrm>
              <a:off x="2689" y="2235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27" name="Line 389"/>
            <p:cNvSpPr>
              <a:spLocks noChangeShapeType="1"/>
            </p:cNvSpPr>
            <p:nvPr/>
          </p:nvSpPr>
          <p:spPr bwMode="auto">
            <a:xfrm>
              <a:off x="2697" y="2227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28" name="Line 390"/>
            <p:cNvSpPr>
              <a:spLocks noChangeShapeType="1"/>
            </p:cNvSpPr>
            <p:nvPr/>
          </p:nvSpPr>
          <p:spPr bwMode="auto">
            <a:xfrm>
              <a:off x="2713" y="2227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29" name="Line 391"/>
            <p:cNvSpPr>
              <a:spLocks noChangeShapeType="1"/>
            </p:cNvSpPr>
            <p:nvPr/>
          </p:nvSpPr>
          <p:spPr bwMode="auto">
            <a:xfrm>
              <a:off x="2729" y="2219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30" name="Line 392"/>
            <p:cNvSpPr>
              <a:spLocks noChangeShapeType="1"/>
            </p:cNvSpPr>
            <p:nvPr/>
          </p:nvSpPr>
          <p:spPr bwMode="auto">
            <a:xfrm>
              <a:off x="2745" y="2211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31" name="Line 393"/>
            <p:cNvSpPr>
              <a:spLocks noChangeShapeType="1"/>
            </p:cNvSpPr>
            <p:nvPr/>
          </p:nvSpPr>
          <p:spPr bwMode="auto">
            <a:xfrm>
              <a:off x="2753" y="2203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32" name="Line 394"/>
            <p:cNvSpPr>
              <a:spLocks noChangeShapeType="1"/>
            </p:cNvSpPr>
            <p:nvPr/>
          </p:nvSpPr>
          <p:spPr bwMode="auto">
            <a:xfrm>
              <a:off x="2769" y="2187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33" name="Line 395"/>
            <p:cNvSpPr>
              <a:spLocks noChangeShapeType="1"/>
            </p:cNvSpPr>
            <p:nvPr/>
          </p:nvSpPr>
          <p:spPr bwMode="auto">
            <a:xfrm>
              <a:off x="2777" y="2179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34" name="Line 396"/>
            <p:cNvSpPr>
              <a:spLocks noChangeShapeType="1"/>
            </p:cNvSpPr>
            <p:nvPr/>
          </p:nvSpPr>
          <p:spPr bwMode="auto">
            <a:xfrm>
              <a:off x="2793" y="2163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35" name="Line 397"/>
            <p:cNvSpPr>
              <a:spLocks noChangeShapeType="1"/>
            </p:cNvSpPr>
            <p:nvPr/>
          </p:nvSpPr>
          <p:spPr bwMode="auto">
            <a:xfrm>
              <a:off x="2801" y="2155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36" name="Line 398"/>
            <p:cNvSpPr>
              <a:spLocks noChangeShapeType="1"/>
            </p:cNvSpPr>
            <p:nvPr/>
          </p:nvSpPr>
          <p:spPr bwMode="auto">
            <a:xfrm>
              <a:off x="2817" y="2147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37" name="Line 399"/>
            <p:cNvSpPr>
              <a:spLocks noChangeShapeType="1"/>
            </p:cNvSpPr>
            <p:nvPr/>
          </p:nvSpPr>
          <p:spPr bwMode="auto">
            <a:xfrm>
              <a:off x="2825" y="2131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38" name="Line 400"/>
            <p:cNvSpPr>
              <a:spLocks noChangeShapeType="1"/>
            </p:cNvSpPr>
            <p:nvPr/>
          </p:nvSpPr>
          <p:spPr bwMode="auto">
            <a:xfrm>
              <a:off x="2833" y="2123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39" name="Line 401"/>
            <p:cNvSpPr>
              <a:spLocks noChangeShapeType="1"/>
            </p:cNvSpPr>
            <p:nvPr/>
          </p:nvSpPr>
          <p:spPr bwMode="auto">
            <a:xfrm>
              <a:off x="2849" y="2115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40" name="Line 402"/>
            <p:cNvSpPr>
              <a:spLocks noChangeShapeType="1"/>
            </p:cNvSpPr>
            <p:nvPr/>
          </p:nvSpPr>
          <p:spPr bwMode="auto">
            <a:xfrm>
              <a:off x="2857" y="2099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41" name="Line 403"/>
            <p:cNvSpPr>
              <a:spLocks noChangeShapeType="1"/>
            </p:cNvSpPr>
            <p:nvPr/>
          </p:nvSpPr>
          <p:spPr bwMode="auto">
            <a:xfrm>
              <a:off x="2873" y="2091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42" name="Line 404"/>
            <p:cNvSpPr>
              <a:spLocks noChangeShapeType="1"/>
            </p:cNvSpPr>
            <p:nvPr/>
          </p:nvSpPr>
          <p:spPr bwMode="auto">
            <a:xfrm>
              <a:off x="2881" y="2075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43" name="Line 405"/>
            <p:cNvSpPr>
              <a:spLocks noChangeShapeType="1"/>
            </p:cNvSpPr>
            <p:nvPr/>
          </p:nvSpPr>
          <p:spPr bwMode="auto">
            <a:xfrm>
              <a:off x="2897" y="2067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44" name="Line 406"/>
            <p:cNvSpPr>
              <a:spLocks noChangeShapeType="1"/>
            </p:cNvSpPr>
            <p:nvPr/>
          </p:nvSpPr>
          <p:spPr bwMode="auto">
            <a:xfrm>
              <a:off x="2905" y="2059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45" name="Line 407"/>
            <p:cNvSpPr>
              <a:spLocks noChangeShapeType="1"/>
            </p:cNvSpPr>
            <p:nvPr/>
          </p:nvSpPr>
          <p:spPr bwMode="auto">
            <a:xfrm>
              <a:off x="2921" y="2043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46" name="Line 408"/>
            <p:cNvSpPr>
              <a:spLocks noChangeShapeType="1"/>
            </p:cNvSpPr>
            <p:nvPr/>
          </p:nvSpPr>
          <p:spPr bwMode="auto">
            <a:xfrm>
              <a:off x="2929" y="2035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47" name="Line 409"/>
            <p:cNvSpPr>
              <a:spLocks noChangeShapeType="1"/>
            </p:cNvSpPr>
            <p:nvPr/>
          </p:nvSpPr>
          <p:spPr bwMode="auto">
            <a:xfrm>
              <a:off x="2937" y="2019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48" name="Line 410"/>
            <p:cNvSpPr>
              <a:spLocks noChangeShapeType="1"/>
            </p:cNvSpPr>
            <p:nvPr/>
          </p:nvSpPr>
          <p:spPr bwMode="auto">
            <a:xfrm>
              <a:off x="2953" y="2011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49" name="Freeform 411"/>
            <p:cNvSpPr>
              <a:spLocks/>
            </p:cNvSpPr>
            <p:nvPr/>
          </p:nvSpPr>
          <p:spPr bwMode="auto">
            <a:xfrm>
              <a:off x="2957" y="1995"/>
              <a:ext cx="1" cy="9"/>
            </a:xfrm>
            <a:custGeom>
              <a:avLst/>
              <a:gdLst>
                <a:gd name="T0" fmla="*/ 0 w 1"/>
                <a:gd name="T1" fmla="*/ 8 h 9"/>
                <a:gd name="T2" fmla="*/ 0 w 1"/>
                <a:gd name="T3" fmla="*/ 8 h 9"/>
                <a:gd name="T4" fmla="*/ 0 w 1"/>
                <a:gd name="T5" fmla="*/ 0 h 9"/>
                <a:gd name="T6" fmla="*/ 0 60000 65536"/>
                <a:gd name="T7" fmla="*/ 0 60000 65536"/>
                <a:gd name="T8" fmla="*/ 0 60000 65536"/>
                <a:gd name="T9" fmla="*/ 0 w 1"/>
                <a:gd name="T10" fmla="*/ 0 h 9"/>
                <a:gd name="T11" fmla="*/ 1 w 1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9">
                  <a:moveTo>
                    <a:pt x="0" y="8"/>
                  </a:move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2ABE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150" name="Line 412"/>
            <p:cNvSpPr>
              <a:spLocks noChangeShapeType="1"/>
            </p:cNvSpPr>
            <p:nvPr/>
          </p:nvSpPr>
          <p:spPr bwMode="auto">
            <a:xfrm>
              <a:off x="2977" y="1995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51" name="Line 413"/>
            <p:cNvSpPr>
              <a:spLocks noChangeShapeType="1"/>
            </p:cNvSpPr>
            <p:nvPr/>
          </p:nvSpPr>
          <p:spPr bwMode="auto">
            <a:xfrm>
              <a:off x="2993" y="1987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52" name="Line 414"/>
            <p:cNvSpPr>
              <a:spLocks noChangeShapeType="1"/>
            </p:cNvSpPr>
            <p:nvPr/>
          </p:nvSpPr>
          <p:spPr bwMode="auto">
            <a:xfrm>
              <a:off x="3009" y="1987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53" name="Line 415"/>
            <p:cNvSpPr>
              <a:spLocks noChangeShapeType="1"/>
            </p:cNvSpPr>
            <p:nvPr/>
          </p:nvSpPr>
          <p:spPr bwMode="auto">
            <a:xfrm>
              <a:off x="3025" y="1979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54" name="Line 416"/>
            <p:cNvSpPr>
              <a:spLocks noChangeShapeType="1"/>
            </p:cNvSpPr>
            <p:nvPr/>
          </p:nvSpPr>
          <p:spPr bwMode="auto">
            <a:xfrm>
              <a:off x="3041" y="1979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55" name="Line 417"/>
            <p:cNvSpPr>
              <a:spLocks noChangeShapeType="1"/>
            </p:cNvSpPr>
            <p:nvPr/>
          </p:nvSpPr>
          <p:spPr bwMode="auto">
            <a:xfrm>
              <a:off x="3057" y="1971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56" name="Line 418"/>
            <p:cNvSpPr>
              <a:spLocks noChangeShapeType="1"/>
            </p:cNvSpPr>
            <p:nvPr/>
          </p:nvSpPr>
          <p:spPr bwMode="auto">
            <a:xfrm>
              <a:off x="3073" y="1971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57" name="Line 419"/>
            <p:cNvSpPr>
              <a:spLocks noChangeShapeType="1"/>
            </p:cNvSpPr>
            <p:nvPr/>
          </p:nvSpPr>
          <p:spPr bwMode="auto">
            <a:xfrm>
              <a:off x="3089" y="1971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58" name="Line 420"/>
            <p:cNvSpPr>
              <a:spLocks noChangeShapeType="1"/>
            </p:cNvSpPr>
            <p:nvPr/>
          </p:nvSpPr>
          <p:spPr bwMode="auto">
            <a:xfrm>
              <a:off x="3105" y="1963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59" name="Line 421"/>
            <p:cNvSpPr>
              <a:spLocks noChangeShapeType="1"/>
            </p:cNvSpPr>
            <p:nvPr/>
          </p:nvSpPr>
          <p:spPr bwMode="auto">
            <a:xfrm>
              <a:off x="3121" y="1963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60" name="Line 422"/>
            <p:cNvSpPr>
              <a:spLocks noChangeShapeType="1"/>
            </p:cNvSpPr>
            <p:nvPr/>
          </p:nvSpPr>
          <p:spPr bwMode="auto">
            <a:xfrm>
              <a:off x="3137" y="1955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61" name="Line 423"/>
            <p:cNvSpPr>
              <a:spLocks noChangeShapeType="1"/>
            </p:cNvSpPr>
            <p:nvPr/>
          </p:nvSpPr>
          <p:spPr bwMode="auto">
            <a:xfrm>
              <a:off x="3145" y="1955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62" name="Line 424"/>
            <p:cNvSpPr>
              <a:spLocks noChangeShapeType="1"/>
            </p:cNvSpPr>
            <p:nvPr/>
          </p:nvSpPr>
          <p:spPr bwMode="auto">
            <a:xfrm>
              <a:off x="3161" y="1947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63" name="Freeform 425"/>
            <p:cNvSpPr>
              <a:spLocks/>
            </p:cNvSpPr>
            <p:nvPr/>
          </p:nvSpPr>
          <p:spPr bwMode="auto">
            <a:xfrm>
              <a:off x="3173" y="1939"/>
              <a:ext cx="1" cy="9"/>
            </a:xfrm>
            <a:custGeom>
              <a:avLst/>
              <a:gdLst>
                <a:gd name="T0" fmla="*/ 0 w 1"/>
                <a:gd name="T1" fmla="*/ 8 h 9"/>
                <a:gd name="T2" fmla="*/ 0 w 1"/>
                <a:gd name="T3" fmla="*/ 8 h 9"/>
                <a:gd name="T4" fmla="*/ 0 w 1"/>
                <a:gd name="T5" fmla="*/ 0 h 9"/>
                <a:gd name="T6" fmla="*/ 0 60000 65536"/>
                <a:gd name="T7" fmla="*/ 0 60000 65536"/>
                <a:gd name="T8" fmla="*/ 0 60000 65536"/>
                <a:gd name="T9" fmla="*/ 0 w 1"/>
                <a:gd name="T10" fmla="*/ 0 h 9"/>
                <a:gd name="T11" fmla="*/ 1 w 1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9">
                  <a:moveTo>
                    <a:pt x="0" y="8"/>
                  </a:move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2ABE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164" name="Line 426"/>
            <p:cNvSpPr>
              <a:spLocks noChangeShapeType="1"/>
            </p:cNvSpPr>
            <p:nvPr/>
          </p:nvSpPr>
          <p:spPr bwMode="auto">
            <a:xfrm>
              <a:off x="3193" y="1939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65" name="Line 427"/>
            <p:cNvSpPr>
              <a:spLocks noChangeShapeType="1"/>
            </p:cNvSpPr>
            <p:nvPr/>
          </p:nvSpPr>
          <p:spPr bwMode="auto">
            <a:xfrm>
              <a:off x="3209" y="1939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66" name="Line 428"/>
            <p:cNvSpPr>
              <a:spLocks noChangeShapeType="1"/>
            </p:cNvSpPr>
            <p:nvPr/>
          </p:nvSpPr>
          <p:spPr bwMode="auto">
            <a:xfrm>
              <a:off x="3225" y="1939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67" name="Line 429"/>
            <p:cNvSpPr>
              <a:spLocks noChangeShapeType="1"/>
            </p:cNvSpPr>
            <p:nvPr/>
          </p:nvSpPr>
          <p:spPr bwMode="auto">
            <a:xfrm>
              <a:off x="3241" y="1939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68" name="Line 430"/>
            <p:cNvSpPr>
              <a:spLocks noChangeShapeType="1"/>
            </p:cNvSpPr>
            <p:nvPr/>
          </p:nvSpPr>
          <p:spPr bwMode="auto">
            <a:xfrm>
              <a:off x="3257" y="1939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69" name="Line 431"/>
            <p:cNvSpPr>
              <a:spLocks noChangeShapeType="1"/>
            </p:cNvSpPr>
            <p:nvPr/>
          </p:nvSpPr>
          <p:spPr bwMode="auto">
            <a:xfrm>
              <a:off x="3273" y="1939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70" name="Line 432"/>
            <p:cNvSpPr>
              <a:spLocks noChangeShapeType="1"/>
            </p:cNvSpPr>
            <p:nvPr/>
          </p:nvSpPr>
          <p:spPr bwMode="auto">
            <a:xfrm>
              <a:off x="3289" y="1939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71" name="Line 433"/>
            <p:cNvSpPr>
              <a:spLocks noChangeShapeType="1"/>
            </p:cNvSpPr>
            <p:nvPr/>
          </p:nvSpPr>
          <p:spPr bwMode="auto">
            <a:xfrm>
              <a:off x="3305" y="1939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72" name="Line 434"/>
            <p:cNvSpPr>
              <a:spLocks noChangeShapeType="1"/>
            </p:cNvSpPr>
            <p:nvPr/>
          </p:nvSpPr>
          <p:spPr bwMode="auto">
            <a:xfrm>
              <a:off x="3321" y="1939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73" name="Line 435"/>
            <p:cNvSpPr>
              <a:spLocks noChangeShapeType="1"/>
            </p:cNvSpPr>
            <p:nvPr/>
          </p:nvSpPr>
          <p:spPr bwMode="auto">
            <a:xfrm>
              <a:off x="3337" y="1939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74" name="Line 436"/>
            <p:cNvSpPr>
              <a:spLocks noChangeShapeType="1"/>
            </p:cNvSpPr>
            <p:nvPr/>
          </p:nvSpPr>
          <p:spPr bwMode="auto">
            <a:xfrm>
              <a:off x="3353" y="1939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75" name="Line 437"/>
            <p:cNvSpPr>
              <a:spLocks noChangeShapeType="1"/>
            </p:cNvSpPr>
            <p:nvPr/>
          </p:nvSpPr>
          <p:spPr bwMode="auto">
            <a:xfrm>
              <a:off x="3369" y="1939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76" name="Line 438"/>
            <p:cNvSpPr>
              <a:spLocks noChangeShapeType="1"/>
            </p:cNvSpPr>
            <p:nvPr/>
          </p:nvSpPr>
          <p:spPr bwMode="auto">
            <a:xfrm>
              <a:off x="3385" y="1939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77" name="Line 439"/>
            <p:cNvSpPr>
              <a:spLocks noChangeShapeType="1"/>
            </p:cNvSpPr>
            <p:nvPr/>
          </p:nvSpPr>
          <p:spPr bwMode="auto">
            <a:xfrm>
              <a:off x="3401" y="1939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78" name="Line 440"/>
            <p:cNvSpPr>
              <a:spLocks noChangeShapeType="1"/>
            </p:cNvSpPr>
            <p:nvPr/>
          </p:nvSpPr>
          <p:spPr bwMode="auto">
            <a:xfrm>
              <a:off x="3417" y="1931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79" name="Line 441"/>
            <p:cNvSpPr>
              <a:spLocks noChangeShapeType="1"/>
            </p:cNvSpPr>
            <p:nvPr/>
          </p:nvSpPr>
          <p:spPr bwMode="auto">
            <a:xfrm>
              <a:off x="3433" y="1923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80" name="Line 442"/>
            <p:cNvSpPr>
              <a:spLocks noChangeShapeType="1"/>
            </p:cNvSpPr>
            <p:nvPr/>
          </p:nvSpPr>
          <p:spPr bwMode="auto">
            <a:xfrm>
              <a:off x="3449" y="1915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81" name="Line 443"/>
            <p:cNvSpPr>
              <a:spLocks noChangeShapeType="1"/>
            </p:cNvSpPr>
            <p:nvPr/>
          </p:nvSpPr>
          <p:spPr bwMode="auto">
            <a:xfrm>
              <a:off x="3457" y="1907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82" name="Line 444"/>
            <p:cNvSpPr>
              <a:spLocks noChangeShapeType="1"/>
            </p:cNvSpPr>
            <p:nvPr/>
          </p:nvSpPr>
          <p:spPr bwMode="auto">
            <a:xfrm>
              <a:off x="3473" y="1899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83" name="Line 445"/>
            <p:cNvSpPr>
              <a:spLocks noChangeShapeType="1"/>
            </p:cNvSpPr>
            <p:nvPr/>
          </p:nvSpPr>
          <p:spPr bwMode="auto">
            <a:xfrm>
              <a:off x="3489" y="1891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84" name="Line 446"/>
            <p:cNvSpPr>
              <a:spLocks noChangeShapeType="1"/>
            </p:cNvSpPr>
            <p:nvPr/>
          </p:nvSpPr>
          <p:spPr bwMode="auto">
            <a:xfrm>
              <a:off x="3505" y="1883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85" name="Line 447"/>
            <p:cNvSpPr>
              <a:spLocks noChangeShapeType="1"/>
            </p:cNvSpPr>
            <p:nvPr/>
          </p:nvSpPr>
          <p:spPr bwMode="auto">
            <a:xfrm>
              <a:off x="3513" y="1875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86" name="Line 448"/>
            <p:cNvSpPr>
              <a:spLocks noChangeShapeType="1"/>
            </p:cNvSpPr>
            <p:nvPr/>
          </p:nvSpPr>
          <p:spPr bwMode="auto">
            <a:xfrm>
              <a:off x="3529" y="1867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87" name="Line 449"/>
            <p:cNvSpPr>
              <a:spLocks noChangeShapeType="1"/>
            </p:cNvSpPr>
            <p:nvPr/>
          </p:nvSpPr>
          <p:spPr bwMode="auto">
            <a:xfrm>
              <a:off x="3545" y="1867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88" name="Line 450"/>
            <p:cNvSpPr>
              <a:spLocks noChangeShapeType="1"/>
            </p:cNvSpPr>
            <p:nvPr/>
          </p:nvSpPr>
          <p:spPr bwMode="auto">
            <a:xfrm>
              <a:off x="3561" y="1859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89" name="Line 451"/>
            <p:cNvSpPr>
              <a:spLocks noChangeShapeType="1"/>
            </p:cNvSpPr>
            <p:nvPr/>
          </p:nvSpPr>
          <p:spPr bwMode="auto">
            <a:xfrm>
              <a:off x="3569" y="1851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90" name="Line 452"/>
            <p:cNvSpPr>
              <a:spLocks noChangeShapeType="1"/>
            </p:cNvSpPr>
            <p:nvPr/>
          </p:nvSpPr>
          <p:spPr bwMode="auto">
            <a:xfrm>
              <a:off x="3585" y="1843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91" name="Line 453"/>
            <p:cNvSpPr>
              <a:spLocks noChangeShapeType="1"/>
            </p:cNvSpPr>
            <p:nvPr/>
          </p:nvSpPr>
          <p:spPr bwMode="auto">
            <a:xfrm>
              <a:off x="3601" y="1835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92" name="Line 454"/>
            <p:cNvSpPr>
              <a:spLocks noChangeShapeType="1"/>
            </p:cNvSpPr>
            <p:nvPr/>
          </p:nvSpPr>
          <p:spPr bwMode="auto">
            <a:xfrm>
              <a:off x="3609" y="1827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93" name="Line 455"/>
            <p:cNvSpPr>
              <a:spLocks noChangeShapeType="1"/>
            </p:cNvSpPr>
            <p:nvPr/>
          </p:nvSpPr>
          <p:spPr bwMode="auto">
            <a:xfrm>
              <a:off x="3625" y="1819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94" name="Line 456"/>
            <p:cNvSpPr>
              <a:spLocks noChangeShapeType="1"/>
            </p:cNvSpPr>
            <p:nvPr/>
          </p:nvSpPr>
          <p:spPr bwMode="auto">
            <a:xfrm>
              <a:off x="3633" y="1803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95" name="Line 457"/>
            <p:cNvSpPr>
              <a:spLocks noChangeShapeType="1"/>
            </p:cNvSpPr>
            <p:nvPr/>
          </p:nvSpPr>
          <p:spPr bwMode="auto">
            <a:xfrm>
              <a:off x="3649" y="1787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96" name="Line 458"/>
            <p:cNvSpPr>
              <a:spLocks noChangeShapeType="1"/>
            </p:cNvSpPr>
            <p:nvPr/>
          </p:nvSpPr>
          <p:spPr bwMode="auto">
            <a:xfrm>
              <a:off x="3657" y="1779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97" name="Line 459"/>
            <p:cNvSpPr>
              <a:spLocks noChangeShapeType="1"/>
            </p:cNvSpPr>
            <p:nvPr/>
          </p:nvSpPr>
          <p:spPr bwMode="auto">
            <a:xfrm>
              <a:off x="3665" y="1763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98" name="Line 460"/>
            <p:cNvSpPr>
              <a:spLocks noChangeShapeType="1"/>
            </p:cNvSpPr>
            <p:nvPr/>
          </p:nvSpPr>
          <p:spPr bwMode="auto">
            <a:xfrm>
              <a:off x="3673" y="1747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99" name="Line 461"/>
            <p:cNvSpPr>
              <a:spLocks noChangeShapeType="1"/>
            </p:cNvSpPr>
            <p:nvPr/>
          </p:nvSpPr>
          <p:spPr bwMode="auto">
            <a:xfrm>
              <a:off x="3681" y="1739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00" name="Line 462"/>
            <p:cNvSpPr>
              <a:spLocks noChangeShapeType="1"/>
            </p:cNvSpPr>
            <p:nvPr/>
          </p:nvSpPr>
          <p:spPr bwMode="auto">
            <a:xfrm>
              <a:off x="3689" y="1723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01" name="Line 463"/>
            <p:cNvSpPr>
              <a:spLocks noChangeShapeType="1"/>
            </p:cNvSpPr>
            <p:nvPr/>
          </p:nvSpPr>
          <p:spPr bwMode="auto">
            <a:xfrm>
              <a:off x="3697" y="1715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02" name="Line 464"/>
            <p:cNvSpPr>
              <a:spLocks noChangeShapeType="1"/>
            </p:cNvSpPr>
            <p:nvPr/>
          </p:nvSpPr>
          <p:spPr bwMode="auto">
            <a:xfrm>
              <a:off x="3713" y="1699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03" name="Line 465"/>
            <p:cNvSpPr>
              <a:spLocks noChangeShapeType="1"/>
            </p:cNvSpPr>
            <p:nvPr/>
          </p:nvSpPr>
          <p:spPr bwMode="auto">
            <a:xfrm>
              <a:off x="3721" y="1683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04" name="Line 466"/>
            <p:cNvSpPr>
              <a:spLocks noChangeShapeType="1"/>
            </p:cNvSpPr>
            <p:nvPr/>
          </p:nvSpPr>
          <p:spPr bwMode="auto">
            <a:xfrm>
              <a:off x="3729" y="1675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05" name="Line 467"/>
            <p:cNvSpPr>
              <a:spLocks noChangeShapeType="1"/>
            </p:cNvSpPr>
            <p:nvPr/>
          </p:nvSpPr>
          <p:spPr bwMode="auto">
            <a:xfrm>
              <a:off x="3737" y="1659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06" name="Line 468"/>
            <p:cNvSpPr>
              <a:spLocks noChangeShapeType="1"/>
            </p:cNvSpPr>
            <p:nvPr/>
          </p:nvSpPr>
          <p:spPr bwMode="auto">
            <a:xfrm>
              <a:off x="3745" y="1643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07" name="Line 469"/>
            <p:cNvSpPr>
              <a:spLocks noChangeShapeType="1"/>
            </p:cNvSpPr>
            <p:nvPr/>
          </p:nvSpPr>
          <p:spPr bwMode="auto">
            <a:xfrm>
              <a:off x="3753" y="1635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08" name="Line 470"/>
            <p:cNvSpPr>
              <a:spLocks noChangeShapeType="1"/>
            </p:cNvSpPr>
            <p:nvPr/>
          </p:nvSpPr>
          <p:spPr bwMode="auto">
            <a:xfrm>
              <a:off x="3761" y="1619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09" name="Line 471"/>
            <p:cNvSpPr>
              <a:spLocks noChangeShapeType="1"/>
            </p:cNvSpPr>
            <p:nvPr/>
          </p:nvSpPr>
          <p:spPr bwMode="auto">
            <a:xfrm>
              <a:off x="3769" y="1603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10" name="Line 472"/>
            <p:cNvSpPr>
              <a:spLocks noChangeShapeType="1"/>
            </p:cNvSpPr>
            <p:nvPr/>
          </p:nvSpPr>
          <p:spPr bwMode="auto">
            <a:xfrm>
              <a:off x="3785" y="1595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11" name="Line 473"/>
            <p:cNvSpPr>
              <a:spLocks noChangeShapeType="1"/>
            </p:cNvSpPr>
            <p:nvPr/>
          </p:nvSpPr>
          <p:spPr bwMode="auto">
            <a:xfrm>
              <a:off x="3793" y="1579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12" name="Line 474"/>
            <p:cNvSpPr>
              <a:spLocks noChangeShapeType="1"/>
            </p:cNvSpPr>
            <p:nvPr/>
          </p:nvSpPr>
          <p:spPr bwMode="auto">
            <a:xfrm>
              <a:off x="3801" y="1563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13" name="Line 475"/>
            <p:cNvSpPr>
              <a:spLocks noChangeShapeType="1"/>
            </p:cNvSpPr>
            <p:nvPr/>
          </p:nvSpPr>
          <p:spPr bwMode="auto">
            <a:xfrm>
              <a:off x="3809" y="1555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14" name="Line 476"/>
            <p:cNvSpPr>
              <a:spLocks noChangeShapeType="1"/>
            </p:cNvSpPr>
            <p:nvPr/>
          </p:nvSpPr>
          <p:spPr bwMode="auto">
            <a:xfrm>
              <a:off x="3817" y="1539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15" name="Line 477"/>
            <p:cNvSpPr>
              <a:spLocks noChangeShapeType="1"/>
            </p:cNvSpPr>
            <p:nvPr/>
          </p:nvSpPr>
          <p:spPr bwMode="auto">
            <a:xfrm>
              <a:off x="3825" y="1523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16" name="Line 478"/>
            <p:cNvSpPr>
              <a:spLocks noChangeShapeType="1"/>
            </p:cNvSpPr>
            <p:nvPr/>
          </p:nvSpPr>
          <p:spPr bwMode="auto">
            <a:xfrm>
              <a:off x="3833" y="1515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17" name="Line 479"/>
            <p:cNvSpPr>
              <a:spLocks noChangeShapeType="1"/>
            </p:cNvSpPr>
            <p:nvPr/>
          </p:nvSpPr>
          <p:spPr bwMode="auto">
            <a:xfrm>
              <a:off x="3849" y="1499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18" name="Line 480"/>
            <p:cNvSpPr>
              <a:spLocks noChangeShapeType="1"/>
            </p:cNvSpPr>
            <p:nvPr/>
          </p:nvSpPr>
          <p:spPr bwMode="auto">
            <a:xfrm>
              <a:off x="3857" y="1499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19" name="Line 481"/>
            <p:cNvSpPr>
              <a:spLocks noChangeShapeType="1"/>
            </p:cNvSpPr>
            <p:nvPr/>
          </p:nvSpPr>
          <p:spPr bwMode="auto">
            <a:xfrm>
              <a:off x="3865" y="1507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20" name="Line 482"/>
            <p:cNvSpPr>
              <a:spLocks noChangeShapeType="1"/>
            </p:cNvSpPr>
            <p:nvPr/>
          </p:nvSpPr>
          <p:spPr bwMode="auto">
            <a:xfrm>
              <a:off x="3881" y="1515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21" name="Line 483"/>
            <p:cNvSpPr>
              <a:spLocks noChangeShapeType="1"/>
            </p:cNvSpPr>
            <p:nvPr/>
          </p:nvSpPr>
          <p:spPr bwMode="auto">
            <a:xfrm>
              <a:off x="3897" y="1523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22" name="Line 484"/>
            <p:cNvSpPr>
              <a:spLocks noChangeShapeType="1"/>
            </p:cNvSpPr>
            <p:nvPr/>
          </p:nvSpPr>
          <p:spPr bwMode="auto">
            <a:xfrm>
              <a:off x="3905" y="1539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23" name="Line 485"/>
            <p:cNvSpPr>
              <a:spLocks noChangeShapeType="1"/>
            </p:cNvSpPr>
            <p:nvPr/>
          </p:nvSpPr>
          <p:spPr bwMode="auto">
            <a:xfrm>
              <a:off x="3921" y="1547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24" name="Line 486"/>
            <p:cNvSpPr>
              <a:spLocks noChangeShapeType="1"/>
            </p:cNvSpPr>
            <p:nvPr/>
          </p:nvSpPr>
          <p:spPr bwMode="auto">
            <a:xfrm>
              <a:off x="3929" y="1555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25" name="Line 487"/>
            <p:cNvSpPr>
              <a:spLocks noChangeShapeType="1"/>
            </p:cNvSpPr>
            <p:nvPr/>
          </p:nvSpPr>
          <p:spPr bwMode="auto">
            <a:xfrm>
              <a:off x="3945" y="1563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26" name="Line 488"/>
            <p:cNvSpPr>
              <a:spLocks noChangeShapeType="1"/>
            </p:cNvSpPr>
            <p:nvPr/>
          </p:nvSpPr>
          <p:spPr bwMode="auto">
            <a:xfrm>
              <a:off x="3961" y="1571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27" name="Line 489"/>
            <p:cNvSpPr>
              <a:spLocks noChangeShapeType="1"/>
            </p:cNvSpPr>
            <p:nvPr/>
          </p:nvSpPr>
          <p:spPr bwMode="auto">
            <a:xfrm>
              <a:off x="3969" y="1587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28" name="Line 490"/>
            <p:cNvSpPr>
              <a:spLocks noChangeShapeType="1"/>
            </p:cNvSpPr>
            <p:nvPr/>
          </p:nvSpPr>
          <p:spPr bwMode="auto">
            <a:xfrm>
              <a:off x="3985" y="1595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29" name="Line 491"/>
            <p:cNvSpPr>
              <a:spLocks noChangeShapeType="1"/>
            </p:cNvSpPr>
            <p:nvPr/>
          </p:nvSpPr>
          <p:spPr bwMode="auto">
            <a:xfrm>
              <a:off x="3993" y="1603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30" name="Line 492"/>
            <p:cNvSpPr>
              <a:spLocks noChangeShapeType="1"/>
            </p:cNvSpPr>
            <p:nvPr/>
          </p:nvSpPr>
          <p:spPr bwMode="auto">
            <a:xfrm>
              <a:off x="4009" y="1611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31" name="Line 493"/>
            <p:cNvSpPr>
              <a:spLocks noChangeShapeType="1"/>
            </p:cNvSpPr>
            <p:nvPr/>
          </p:nvSpPr>
          <p:spPr bwMode="auto">
            <a:xfrm>
              <a:off x="4025" y="1619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32" name="Line 494"/>
            <p:cNvSpPr>
              <a:spLocks noChangeShapeType="1"/>
            </p:cNvSpPr>
            <p:nvPr/>
          </p:nvSpPr>
          <p:spPr bwMode="auto">
            <a:xfrm>
              <a:off x="4033" y="1635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33" name="Line 495"/>
            <p:cNvSpPr>
              <a:spLocks noChangeShapeType="1"/>
            </p:cNvSpPr>
            <p:nvPr/>
          </p:nvSpPr>
          <p:spPr bwMode="auto">
            <a:xfrm>
              <a:off x="4049" y="1643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34" name="Line 496"/>
            <p:cNvSpPr>
              <a:spLocks noChangeShapeType="1"/>
            </p:cNvSpPr>
            <p:nvPr/>
          </p:nvSpPr>
          <p:spPr bwMode="auto">
            <a:xfrm>
              <a:off x="4057" y="1651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35" name="Line 497"/>
            <p:cNvSpPr>
              <a:spLocks noChangeShapeType="1"/>
            </p:cNvSpPr>
            <p:nvPr/>
          </p:nvSpPr>
          <p:spPr bwMode="auto">
            <a:xfrm>
              <a:off x="4073" y="1659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36" name="Line 498"/>
            <p:cNvSpPr>
              <a:spLocks noChangeShapeType="1"/>
            </p:cNvSpPr>
            <p:nvPr/>
          </p:nvSpPr>
          <p:spPr bwMode="auto">
            <a:xfrm>
              <a:off x="4089" y="1659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37" name="Line 499"/>
            <p:cNvSpPr>
              <a:spLocks noChangeShapeType="1"/>
            </p:cNvSpPr>
            <p:nvPr/>
          </p:nvSpPr>
          <p:spPr bwMode="auto">
            <a:xfrm>
              <a:off x="4105" y="1667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38" name="Line 500"/>
            <p:cNvSpPr>
              <a:spLocks noChangeShapeType="1"/>
            </p:cNvSpPr>
            <p:nvPr/>
          </p:nvSpPr>
          <p:spPr bwMode="auto">
            <a:xfrm>
              <a:off x="4121" y="1667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39" name="Line 501"/>
            <p:cNvSpPr>
              <a:spLocks noChangeShapeType="1"/>
            </p:cNvSpPr>
            <p:nvPr/>
          </p:nvSpPr>
          <p:spPr bwMode="auto">
            <a:xfrm>
              <a:off x="4137" y="1667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40" name="Line 502"/>
            <p:cNvSpPr>
              <a:spLocks noChangeShapeType="1"/>
            </p:cNvSpPr>
            <p:nvPr/>
          </p:nvSpPr>
          <p:spPr bwMode="auto">
            <a:xfrm>
              <a:off x="4153" y="1675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41" name="Line 503"/>
            <p:cNvSpPr>
              <a:spLocks noChangeShapeType="1"/>
            </p:cNvSpPr>
            <p:nvPr/>
          </p:nvSpPr>
          <p:spPr bwMode="auto">
            <a:xfrm>
              <a:off x="4169" y="1675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42" name="Line 504"/>
            <p:cNvSpPr>
              <a:spLocks noChangeShapeType="1"/>
            </p:cNvSpPr>
            <p:nvPr/>
          </p:nvSpPr>
          <p:spPr bwMode="auto">
            <a:xfrm>
              <a:off x="4185" y="1675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43" name="Line 505"/>
            <p:cNvSpPr>
              <a:spLocks noChangeShapeType="1"/>
            </p:cNvSpPr>
            <p:nvPr/>
          </p:nvSpPr>
          <p:spPr bwMode="auto">
            <a:xfrm>
              <a:off x="4201" y="1683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44" name="Line 506"/>
            <p:cNvSpPr>
              <a:spLocks noChangeShapeType="1"/>
            </p:cNvSpPr>
            <p:nvPr/>
          </p:nvSpPr>
          <p:spPr bwMode="auto">
            <a:xfrm>
              <a:off x="4217" y="1683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45" name="Line 507"/>
            <p:cNvSpPr>
              <a:spLocks noChangeShapeType="1"/>
            </p:cNvSpPr>
            <p:nvPr/>
          </p:nvSpPr>
          <p:spPr bwMode="auto">
            <a:xfrm>
              <a:off x="4233" y="1683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46" name="Line 508"/>
            <p:cNvSpPr>
              <a:spLocks noChangeShapeType="1"/>
            </p:cNvSpPr>
            <p:nvPr/>
          </p:nvSpPr>
          <p:spPr bwMode="auto">
            <a:xfrm>
              <a:off x="4249" y="1691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47" name="Line 509"/>
            <p:cNvSpPr>
              <a:spLocks noChangeShapeType="1"/>
            </p:cNvSpPr>
            <p:nvPr/>
          </p:nvSpPr>
          <p:spPr bwMode="auto">
            <a:xfrm>
              <a:off x="4265" y="1691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48" name="Line 510"/>
            <p:cNvSpPr>
              <a:spLocks noChangeShapeType="1"/>
            </p:cNvSpPr>
            <p:nvPr/>
          </p:nvSpPr>
          <p:spPr bwMode="auto">
            <a:xfrm>
              <a:off x="4281" y="1699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49" name="Line 511"/>
            <p:cNvSpPr>
              <a:spLocks noChangeShapeType="1"/>
            </p:cNvSpPr>
            <p:nvPr/>
          </p:nvSpPr>
          <p:spPr bwMode="auto">
            <a:xfrm>
              <a:off x="4297" y="1699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50" name="Line 512"/>
            <p:cNvSpPr>
              <a:spLocks noChangeShapeType="1"/>
            </p:cNvSpPr>
            <p:nvPr/>
          </p:nvSpPr>
          <p:spPr bwMode="auto">
            <a:xfrm>
              <a:off x="4305" y="1683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51" name="Line 513"/>
            <p:cNvSpPr>
              <a:spLocks noChangeShapeType="1"/>
            </p:cNvSpPr>
            <p:nvPr/>
          </p:nvSpPr>
          <p:spPr bwMode="auto">
            <a:xfrm>
              <a:off x="4321" y="1675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52" name="Line 514"/>
            <p:cNvSpPr>
              <a:spLocks noChangeShapeType="1"/>
            </p:cNvSpPr>
            <p:nvPr/>
          </p:nvSpPr>
          <p:spPr bwMode="auto">
            <a:xfrm>
              <a:off x="4329" y="1667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53" name="Line 515"/>
            <p:cNvSpPr>
              <a:spLocks noChangeShapeType="1"/>
            </p:cNvSpPr>
            <p:nvPr/>
          </p:nvSpPr>
          <p:spPr bwMode="auto">
            <a:xfrm>
              <a:off x="4345" y="1651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54" name="Line 516"/>
            <p:cNvSpPr>
              <a:spLocks noChangeShapeType="1"/>
            </p:cNvSpPr>
            <p:nvPr/>
          </p:nvSpPr>
          <p:spPr bwMode="auto">
            <a:xfrm>
              <a:off x="4353" y="1643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55" name="Line 517"/>
            <p:cNvSpPr>
              <a:spLocks noChangeShapeType="1"/>
            </p:cNvSpPr>
            <p:nvPr/>
          </p:nvSpPr>
          <p:spPr bwMode="auto">
            <a:xfrm>
              <a:off x="4369" y="1627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56" name="Line 518"/>
            <p:cNvSpPr>
              <a:spLocks noChangeShapeType="1"/>
            </p:cNvSpPr>
            <p:nvPr/>
          </p:nvSpPr>
          <p:spPr bwMode="auto">
            <a:xfrm>
              <a:off x="4377" y="1619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57" name="Line 519"/>
            <p:cNvSpPr>
              <a:spLocks noChangeShapeType="1"/>
            </p:cNvSpPr>
            <p:nvPr/>
          </p:nvSpPr>
          <p:spPr bwMode="auto">
            <a:xfrm>
              <a:off x="4385" y="1611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58" name="Line 520"/>
            <p:cNvSpPr>
              <a:spLocks noChangeShapeType="1"/>
            </p:cNvSpPr>
            <p:nvPr/>
          </p:nvSpPr>
          <p:spPr bwMode="auto">
            <a:xfrm>
              <a:off x="4401" y="1595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59" name="Line 521"/>
            <p:cNvSpPr>
              <a:spLocks noChangeShapeType="1"/>
            </p:cNvSpPr>
            <p:nvPr/>
          </p:nvSpPr>
          <p:spPr bwMode="auto">
            <a:xfrm>
              <a:off x="4409" y="1587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60" name="Line 522"/>
            <p:cNvSpPr>
              <a:spLocks noChangeShapeType="1"/>
            </p:cNvSpPr>
            <p:nvPr/>
          </p:nvSpPr>
          <p:spPr bwMode="auto">
            <a:xfrm>
              <a:off x="4425" y="1579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61" name="Line 523"/>
            <p:cNvSpPr>
              <a:spLocks noChangeShapeType="1"/>
            </p:cNvSpPr>
            <p:nvPr/>
          </p:nvSpPr>
          <p:spPr bwMode="auto">
            <a:xfrm>
              <a:off x="4433" y="1563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62" name="Line 524"/>
            <p:cNvSpPr>
              <a:spLocks noChangeShapeType="1"/>
            </p:cNvSpPr>
            <p:nvPr/>
          </p:nvSpPr>
          <p:spPr bwMode="auto">
            <a:xfrm>
              <a:off x="4449" y="1555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63" name="Line 525"/>
            <p:cNvSpPr>
              <a:spLocks noChangeShapeType="1"/>
            </p:cNvSpPr>
            <p:nvPr/>
          </p:nvSpPr>
          <p:spPr bwMode="auto">
            <a:xfrm>
              <a:off x="4457" y="1547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64" name="Line 526"/>
            <p:cNvSpPr>
              <a:spLocks noChangeShapeType="1"/>
            </p:cNvSpPr>
            <p:nvPr/>
          </p:nvSpPr>
          <p:spPr bwMode="auto">
            <a:xfrm>
              <a:off x="4473" y="1531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65" name="Line 527"/>
            <p:cNvSpPr>
              <a:spLocks noChangeShapeType="1"/>
            </p:cNvSpPr>
            <p:nvPr/>
          </p:nvSpPr>
          <p:spPr bwMode="auto">
            <a:xfrm>
              <a:off x="4481" y="1523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66" name="Line 528"/>
            <p:cNvSpPr>
              <a:spLocks noChangeShapeType="1"/>
            </p:cNvSpPr>
            <p:nvPr/>
          </p:nvSpPr>
          <p:spPr bwMode="auto">
            <a:xfrm>
              <a:off x="4497" y="1515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67" name="Line 529"/>
            <p:cNvSpPr>
              <a:spLocks noChangeShapeType="1"/>
            </p:cNvSpPr>
            <p:nvPr/>
          </p:nvSpPr>
          <p:spPr bwMode="auto">
            <a:xfrm>
              <a:off x="4505" y="1499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68" name="Line 530"/>
            <p:cNvSpPr>
              <a:spLocks noChangeShapeType="1"/>
            </p:cNvSpPr>
            <p:nvPr/>
          </p:nvSpPr>
          <p:spPr bwMode="auto">
            <a:xfrm>
              <a:off x="4521" y="1499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69" name="Line 531"/>
            <p:cNvSpPr>
              <a:spLocks noChangeShapeType="1"/>
            </p:cNvSpPr>
            <p:nvPr/>
          </p:nvSpPr>
          <p:spPr bwMode="auto">
            <a:xfrm>
              <a:off x="4537" y="1507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70" name="Line 532"/>
            <p:cNvSpPr>
              <a:spLocks noChangeShapeType="1"/>
            </p:cNvSpPr>
            <p:nvPr/>
          </p:nvSpPr>
          <p:spPr bwMode="auto">
            <a:xfrm>
              <a:off x="4545" y="1515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71" name="Line 533"/>
            <p:cNvSpPr>
              <a:spLocks noChangeShapeType="1"/>
            </p:cNvSpPr>
            <p:nvPr/>
          </p:nvSpPr>
          <p:spPr bwMode="auto">
            <a:xfrm>
              <a:off x="4561" y="1523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72" name="Line 534"/>
            <p:cNvSpPr>
              <a:spLocks noChangeShapeType="1"/>
            </p:cNvSpPr>
            <p:nvPr/>
          </p:nvSpPr>
          <p:spPr bwMode="auto">
            <a:xfrm>
              <a:off x="4577" y="1531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73" name="Line 535"/>
            <p:cNvSpPr>
              <a:spLocks noChangeShapeType="1"/>
            </p:cNvSpPr>
            <p:nvPr/>
          </p:nvSpPr>
          <p:spPr bwMode="auto">
            <a:xfrm>
              <a:off x="4593" y="1539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74" name="Line 536"/>
            <p:cNvSpPr>
              <a:spLocks noChangeShapeType="1"/>
            </p:cNvSpPr>
            <p:nvPr/>
          </p:nvSpPr>
          <p:spPr bwMode="auto">
            <a:xfrm>
              <a:off x="4601" y="1547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75" name="Line 537"/>
            <p:cNvSpPr>
              <a:spLocks noChangeShapeType="1"/>
            </p:cNvSpPr>
            <p:nvPr/>
          </p:nvSpPr>
          <p:spPr bwMode="auto">
            <a:xfrm>
              <a:off x="4617" y="1547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76" name="Line 538"/>
            <p:cNvSpPr>
              <a:spLocks noChangeShapeType="1"/>
            </p:cNvSpPr>
            <p:nvPr/>
          </p:nvSpPr>
          <p:spPr bwMode="auto">
            <a:xfrm>
              <a:off x="4633" y="1555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77" name="Line 539"/>
            <p:cNvSpPr>
              <a:spLocks noChangeShapeType="1"/>
            </p:cNvSpPr>
            <p:nvPr/>
          </p:nvSpPr>
          <p:spPr bwMode="auto">
            <a:xfrm>
              <a:off x="4649" y="1563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78" name="Line 540"/>
            <p:cNvSpPr>
              <a:spLocks noChangeShapeType="1"/>
            </p:cNvSpPr>
            <p:nvPr/>
          </p:nvSpPr>
          <p:spPr bwMode="auto">
            <a:xfrm>
              <a:off x="4657" y="1571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79" name="Line 541"/>
            <p:cNvSpPr>
              <a:spLocks noChangeShapeType="1"/>
            </p:cNvSpPr>
            <p:nvPr/>
          </p:nvSpPr>
          <p:spPr bwMode="auto">
            <a:xfrm>
              <a:off x="4673" y="1579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80" name="Line 542"/>
            <p:cNvSpPr>
              <a:spLocks noChangeShapeType="1"/>
            </p:cNvSpPr>
            <p:nvPr/>
          </p:nvSpPr>
          <p:spPr bwMode="auto">
            <a:xfrm>
              <a:off x="4689" y="1587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81" name="Line 543"/>
            <p:cNvSpPr>
              <a:spLocks noChangeShapeType="1"/>
            </p:cNvSpPr>
            <p:nvPr/>
          </p:nvSpPr>
          <p:spPr bwMode="auto">
            <a:xfrm>
              <a:off x="4705" y="1595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82" name="Line 544"/>
            <p:cNvSpPr>
              <a:spLocks noChangeShapeType="1"/>
            </p:cNvSpPr>
            <p:nvPr/>
          </p:nvSpPr>
          <p:spPr bwMode="auto">
            <a:xfrm>
              <a:off x="4721" y="1603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83" name="Line 545"/>
            <p:cNvSpPr>
              <a:spLocks noChangeShapeType="1"/>
            </p:cNvSpPr>
            <p:nvPr/>
          </p:nvSpPr>
          <p:spPr bwMode="auto">
            <a:xfrm>
              <a:off x="4729" y="1611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84" name="Line 546"/>
            <p:cNvSpPr>
              <a:spLocks noChangeShapeType="1"/>
            </p:cNvSpPr>
            <p:nvPr/>
          </p:nvSpPr>
          <p:spPr bwMode="auto">
            <a:xfrm>
              <a:off x="4745" y="1603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85" name="Line 547"/>
            <p:cNvSpPr>
              <a:spLocks noChangeShapeType="1"/>
            </p:cNvSpPr>
            <p:nvPr/>
          </p:nvSpPr>
          <p:spPr bwMode="auto">
            <a:xfrm>
              <a:off x="4753" y="1595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86" name="Line 548"/>
            <p:cNvSpPr>
              <a:spLocks noChangeShapeType="1"/>
            </p:cNvSpPr>
            <p:nvPr/>
          </p:nvSpPr>
          <p:spPr bwMode="auto">
            <a:xfrm>
              <a:off x="4769" y="1579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87" name="Line 549"/>
            <p:cNvSpPr>
              <a:spLocks noChangeShapeType="1"/>
            </p:cNvSpPr>
            <p:nvPr/>
          </p:nvSpPr>
          <p:spPr bwMode="auto">
            <a:xfrm>
              <a:off x="4777" y="1571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88" name="Line 550"/>
            <p:cNvSpPr>
              <a:spLocks noChangeShapeType="1"/>
            </p:cNvSpPr>
            <p:nvPr/>
          </p:nvSpPr>
          <p:spPr bwMode="auto">
            <a:xfrm>
              <a:off x="4793" y="1563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89" name="Line 551"/>
            <p:cNvSpPr>
              <a:spLocks noChangeShapeType="1"/>
            </p:cNvSpPr>
            <p:nvPr/>
          </p:nvSpPr>
          <p:spPr bwMode="auto">
            <a:xfrm>
              <a:off x="4801" y="1547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90" name="Line 552"/>
            <p:cNvSpPr>
              <a:spLocks noChangeShapeType="1"/>
            </p:cNvSpPr>
            <p:nvPr/>
          </p:nvSpPr>
          <p:spPr bwMode="auto">
            <a:xfrm>
              <a:off x="4817" y="1539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91" name="Line 553"/>
            <p:cNvSpPr>
              <a:spLocks noChangeShapeType="1"/>
            </p:cNvSpPr>
            <p:nvPr/>
          </p:nvSpPr>
          <p:spPr bwMode="auto">
            <a:xfrm>
              <a:off x="4825" y="1531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92" name="Line 554"/>
            <p:cNvSpPr>
              <a:spLocks noChangeShapeType="1"/>
            </p:cNvSpPr>
            <p:nvPr/>
          </p:nvSpPr>
          <p:spPr bwMode="auto">
            <a:xfrm>
              <a:off x="4833" y="1515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93" name="Line 555"/>
            <p:cNvSpPr>
              <a:spLocks noChangeShapeType="1"/>
            </p:cNvSpPr>
            <p:nvPr/>
          </p:nvSpPr>
          <p:spPr bwMode="auto">
            <a:xfrm>
              <a:off x="4849" y="1507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94" name="Line 556"/>
            <p:cNvSpPr>
              <a:spLocks noChangeShapeType="1"/>
            </p:cNvSpPr>
            <p:nvPr/>
          </p:nvSpPr>
          <p:spPr bwMode="auto">
            <a:xfrm>
              <a:off x="4857" y="1491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95" name="Line 557"/>
            <p:cNvSpPr>
              <a:spLocks noChangeShapeType="1"/>
            </p:cNvSpPr>
            <p:nvPr/>
          </p:nvSpPr>
          <p:spPr bwMode="auto">
            <a:xfrm>
              <a:off x="4873" y="1483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96" name="Line 558"/>
            <p:cNvSpPr>
              <a:spLocks noChangeShapeType="1"/>
            </p:cNvSpPr>
            <p:nvPr/>
          </p:nvSpPr>
          <p:spPr bwMode="auto">
            <a:xfrm>
              <a:off x="4881" y="1475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97" name="Line 559"/>
            <p:cNvSpPr>
              <a:spLocks noChangeShapeType="1"/>
            </p:cNvSpPr>
            <p:nvPr/>
          </p:nvSpPr>
          <p:spPr bwMode="auto">
            <a:xfrm>
              <a:off x="4897" y="1459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98" name="Line 560"/>
            <p:cNvSpPr>
              <a:spLocks noChangeShapeType="1"/>
            </p:cNvSpPr>
            <p:nvPr/>
          </p:nvSpPr>
          <p:spPr bwMode="auto">
            <a:xfrm>
              <a:off x="4905" y="1451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99" name="Line 561"/>
            <p:cNvSpPr>
              <a:spLocks noChangeShapeType="1"/>
            </p:cNvSpPr>
            <p:nvPr/>
          </p:nvSpPr>
          <p:spPr bwMode="auto">
            <a:xfrm>
              <a:off x="4921" y="1443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00" name="Line 562"/>
            <p:cNvSpPr>
              <a:spLocks noChangeShapeType="1"/>
            </p:cNvSpPr>
            <p:nvPr/>
          </p:nvSpPr>
          <p:spPr bwMode="auto">
            <a:xfrm>
              <a:off x="4929" y="1427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01" name="Line 563"/>
            <p:cNvSpPr>
              <a:spLocks noChangeShapeType="1"/>
            </p:cNvSpPr>
            <p:nvPr/>
          </p:nvSpPr>
          <p:spPr bwMode="auto">
            <a:xfrm>
              <a:off x="4945" y="1419"/>
              <a:ext cx="0" cy="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7964" name="Freeform 564"/>
          <p:cNvSpPr>
            <a:spLocks/>
          </p:cNvSpPr>
          <p:nvPr/>
        </p:nvSpPr>
        <p:spPr bwMode="auto">
          <a:xfrm>
            <a:off x="1406525" y="5184775"/>
            <a:ext cx="160338" cy="179388"/>
          </a:xfrm>
          <a:custGeom>
            <a:avLst/>
            <a:gdLst>
              <a:gd name="T0" fmla="*/ 112747425 w 113"/>
              <a:gd name="T1" fmla="*/ 0 h 113"/>
              <a:gd name="T2" fmla="*/ 225493432 w 113"/>
              <a:gd name="T3" fmla="*/ 282258310 h 113"/>
              <a:gd name="T4" fmla="*/ 0 w 113"/>
              <a:gd name="T5" fmla="*/ 282258310 h 113"/>
              <a:gd name="T6" fmla="*/ 112747425 w 113"/>
              <a:gd name="T7" fmla="*/ 0 h 113"/>
              <a:gd name="T8" fmla="*/ 0 60000 65536"/>
              <a:gd name="T9" fmla="*/ 0 60000 65536"/>
              <a:gd name="T10" fmla="*/ 0 60000 65536"/>
              <a:gd name="T11" fmla="*/ 0 60000 65536"/>
              <a:gd name="T12" fmla="*/ 0 w 113"/>
              <a:gd name="T13" fmla="*/ 0 h 113"/>
              <a:gd name="T14" fmla="*/ 113 w 113"/>
              <a:gd name="T15" fmla="*/ 113 h 1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" h="113">
                <a:moveTo>
                  <a:pt x="56" y="0"/>
                </a:moveTo>
                <a:lnTo>
                  <a:pt x="112" y="112"/>
                </a:lnTo>
                <a:lnTo>
                  <a:pt x="0" y="112"/>
                </a:lnTo>
                <a:lnTo>
                  <a:pt x="56" y="0"/>
                </a:lnTo>
              </a:path>
            </a:pathLst>
          </a:custGeom>
          <a:solidFill>
            <a:srgbClr val="02ABEA"/>
          </a:solidFill>
          <a:ln w="12700" cap="rnd">
            <a:solidFill>
              <a:srgbClr val="02ABE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965" name="Freeform 565"/>
          <p:cNvSpPr>
            <a:spLocks/>
          </p:cNvSpPr>
          <p:nvPr/>
        </p:nvSpPr>
        <p:spPr bwMode="auto">
          <a:xfrm>
            <a:off x="1722438" y="4232275"/>
            <a:ext cx="160337" cy="179388"/>
          </a:xfrm>
          <a:custGeom>
            <a:avLst/>
            <a:gdLst>
              <a:gd name="T0" fmla="*/ 112745303 w 113"/>
              <a:gd name="T1" fmla="*/ 0 h 113"/>
              <a:gd name="T2" fmla="*/ 225490606 w 113"/>
              <a:gd name="T3" fmla="*/ 282258310 h 113"/>
              <a:gd name="T4" fmla="*/ 0 w 113"/>
              <a:gd name="T5" fmla="*/ 282258310 h 113"/>
              <a:gd name="T6" fmla="*/ 112745303 w 113"/>
              <a:gd name="T7" fmla="*/ 0 h 113"/>
              <a:gd name="T8" fmla="*/ 0 60000 65536"/>
              <a:gd name="T9" fmla="*/ 0 60000 65536"/>
              <a:gd name="T10" fmla="*/ 0 60000 65536"/>
              <a:gd name="T11" fmla="*/ 0 60000 65536"/>
              <a:gd name="T12" fmla="*/ 0 w 113"/>
              <a:gd name="T13" fmla="*/ 0 h 113"/>
              <a:gd name="T14" fmla="*/ 113 w 113"/>
              <a:gd name="T15" fmla="*/ 113 h 1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" h="113">
                <a:moveTo>
                  <a:pt x="56" y="0"/>
                </a:moveTo>
                <a:lnTo>
                  <a:pt x="112" y="112"/>
                </a:lnTo>
                <a:lnTo>
                  <a:pt x="0" y="112"/>
                </a:lnTo>
                <a:lnTo>
                  <a:pt x="56" y="0"/>
                </a:lnTo>
              </a:path>
            </a:pathLst>
          </a:custGeom>
          <a:solidFill>
            <a:srgbClr val="02ABEA"/>
          </a:solidFill>
          <a:ln w="12700" cap="rnd">
            <a:solidFill>
              <a:srgbClr val="02ABE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966" name="Freeform 566"/>
          <p:cNvSpPr>
            <a:spLocks/>
          </p:cNvSpPr>
          <p:nvPr/>
        </p:nvSpPr>
        <p:spPr bwMode="auto">
          <a:xfrm>
            <a:off x="2027238" y="3863975"/>
            <a:ext cx="160337" cy="179388"/>
          </a:xfrm>
          <a:custGeom>
            <a:avLst/>
            <a:gdLst>
              <a:gd name="T0" fmla="*/ 112745303 w 113"/>
              <a:gd name="T1" fmla="*/ 0 h 113"/>
              <a:gd name="T2" fmla="*/ 225490606 w 113"/>
              <a:gd name="T3" fmla="*/ 282258310 h 113"/>
              <a:gd name="T4" fmla="*/ 0 w 113"/>
              <a:gd name="T5" fmla="*/ 282258310 h 113"/>
              <a:gd name="T6" fmla="*/ 112745303 w 113"/>
              <a:gd name="T7" fmla="*/ 0 h 113"/>
              <a:gd name="T8" fmla="*/ 0 60000 65536"/>
              <a:gd name="T9" fmla="*/ 0 60000 65536"/>
              <a:gd name="T10" fmla="*/ 0 60000 65536"/>
              <a:gd name="T11" fmla="*/ 0 60000 65536"/>
              <a:gd name="T12" fmla="*/ 0 w 113"/>
              <a:gd name="T13" fmla="*/ 0 h 113"/>
              <a:gd name="T14" fmla="*/ 113 w 113"/>
              <a:gd name="T15" fmla="*/ 113 h 1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" h="113">
                <a:moveTo>
                  <a:pt x="56" y="0"/>
                </a:moveTo>
                <a:lnTo>
                  <a:pt x="112" y="112"/>
                </a:lnTo>
                <a:lnTo>
                  <a:pt x="0" y="112"/>
                </a:lnTo>
                <a:lnTo>
                  <a:pt x="56" y="0"/>
                </a:lnTo>
              </a:path>
            </a:pathLst>
          </a:custGeom>
          <a:solidFill>
            <a:srgbClr val="02ABEA"/>
          </a:solidFill>
          <a:ln w="12700" cap="rnd">
            <a:solidFill>
              <a:srgbClr val="02ABE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967" name="Freeform 567"/>
          <p:cNvSpPr>
            <a:spLocks/>
          </p:cNvSpPr>
          <p:nvPr/>
        </p:nvSpPr>
        <p:spPr bwMode="auto">
          <a:xfrm>
            <a:off x="2343150" y="3457575"/>
            <a:ext cx="160338" cy="179388"/>
          </a:xfrm>
          <a:custGeom>
            <a:avLst/>
            <a:gdLst>
              <a:gd name="T0" fmla="*/ 112747425 w 113"/>
              <a:gd name="T1" fmla="*/ 0 h 113"/>
              <a:gd name="T2" fmla="*/ 225493432 w 113"/>
              <a:gd name="T3" fmla="*/ 282258310 h 113"/>
              <a:gd name="T4" fmla="*/ 0 w 113"/>
              <a:gd name="T5" fmla="*/ 282258310 h 113"/>
              <a:gd name="T6" fmla="*/ 112747425 w 113"/>
              <a:gd name="T7" fmla="*/ 0 h 113"/>
              <a:gd name="T8" fmla="*/ 0 60000 65536"/>
              <a:gd name="T9" fmla="*/ 0 60000 65536"/>
              <a:gd name="T10" fmla="*/ 0 60000 65536"/>
              <a:gd name="T11" fmla="*/ 0 60000 65536"/>
              <a:gd name="T12" fmla="*/ 0 w 113"/>
              <a:gd name="T13" fmla="*/ 0 h 113"/>
              <a:gd name="T14" fmla="*/ 113 w 113"/>
              <a:gd name="T15" fmla="*/ 113 h 1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" h="113">
                <a:moveTo>
                  <a:pt x="56" y="0"/>
                </a:moveTo>
                <a:lnTo>
                  <a:pt x="112" y="112"/>
                </a:lnTo>
                <a:lnTo>
                  <a:pt x="0" y="112"/>
                </a:lnTo>
                <a:lnTo>
                  <a:pt x="56" y="0"/>
                </a:lnTo>
              </a:path>
            </a:pathLst>
          </a:custGeom>
          <a:solidFill>
            <a:srgbClr val="02ABEA"/>
          </a:solidFill>
          <a:ln w="12700" cap="rnd">
            <a:solidFill>
              <a:srgbClr val="02ABE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968" name="Freeform 568"/>
          <p:cNvSpPr>
            <a:spLocks/>
          </p:cNvSpPr>
          <p:nvPr/>
        </p:nvSpPr>
        <p:spPr bwMode="auto">
          <a:xfrm>
            <a:off x="2660650" y="3673475"/>
            <a:ext cx="158750" cy="179388"/>
          </a:xfrm>
          <a:custGeom>
            <a:avLst/>
            <a:gdLst>
              <a:gd name="T0" fmla="*/ 110525136 w 113"/>
              <a:gd name="T1" fmla="*/ 0 h 113"/>
              <a:gd name="T2" fmla="*/ 221048867 w 113"/>
              <a:gd name="T3" fmla="*/ 282258310 h 113"/>
              <a:gd name="T4" fmla="*/ 0 w 113"/>
              <a:gd name="T5" fmla="*/ 282258310 h 113"/>
              <a:gd name="T6" fmla="*/ 110525136 w 113"/>
              <a:gd name="T7" fmla="*/ 0 h 113"/>
              <a:gd name="T8" fmla="*/ 0 60000 65536"/>
              <a:gd name="T9" fmla="*/ 0 60000 65536"/>
              <a:gd name="T10" fmla="*/ 0 60000 65536"/>
              <a:gd name="T11" fmla="*/ 0 60000 65536"/>
              <a:gd name="T12" fmla="*/ 0 w 113"/>
              <a:gd name="T13" fmla="*/ 0 h 113"/>
              <a:gd name="T14" fmla="*/ 113 w 113"/>
              <a:gd name="T15" fmla="*/ 113 h 1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" h="113">
                <a:moveTo>
                  <a:pt x="56" y="0"/>
                </a:moveTo>
                <a:lnTo>
                  <a:pt x="112" y="112"/>
                </a:lnTo>
                <a:lnTo>
                  <a:pt x="0" y="112"/>
                </a:lnTo>
                <a:lnTo>
                  <a:pt x="56" y="0"/>
                </a:lnTo>
              </a:path>
            </a:pathLst>
          </a:custGeom>
          <a:solidFill>
            <a:srgbClr val="02ABEA"/>
          </a:solidFill>
          <a:ln w="12700" cap="rnd">
            <a:solidFill>
              <a:srgbClr val="02ABE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969" name="Freeform 569"/>
          <p:cNvSpPr>
            <a:spLocks/>
          </p:cNvSpPr>
          <p:nvPr/>
        </p:nvSpPr>
        <p:spPr bwMode="auto">
          <a:xfrm>
            <a:off x="2965450" y="3711575"/>
            <a:ext cx="158750" cy="179388"/>
          </a:xfrm>
          <a:custGeom>
            <a:avLst/>
            <a:gdLst>
              <a:gd name="T0" fmla="*/ 110525136 w 113"/>
              <a:gd name="T1" fmla="*/ 0 h 113"/>
              <a:gd name="T2" fmla="*/ 221048867 w 113"/>
              <a:gd name="T3" fmla="*/ 282258310 h 113"/>
              <a:gd name="T4" fmla="*/ 0 w 113"/>
              <a:gd name="T5" fmla="*/ 282258310 h 113"/>
              <a:gd name="T6" fmla="*/ 110525136 w 113"/>
              <a:gd name="T7" fmla="*/ 0 h 113"/>
              <a:gd name="T8" fmla="*/ 0 60000 65536"/>
              <a:gd name="T9" fmla="*/ 0 60000 65536"/>
              <a:gd name="T10" fmla="*/ 0 60000 65536"/>
              <a:gd name="T11" fmla="*/ 0 60000 65536"/>
              <a:gd name="T12" fmla="*/ 0 w 113"/>
              <a:gd name="T13" fmla="*/ 0 h 113"/>
              <a:gd name="T14" fmla="*/ 113 w 113"/>
              <a:gd name="T15" fmla="*/ 113 h 1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" h="113">
                <a:moveTo>
                  <a:pt x="56" y="0"/>
                </a:moveTo>
                <a:lnTo>
                  <a:pt x="112" y="112"/>
                </a:lnTo>
                <a:lnTo>
                  <a:pt x="0" y="112"/>
                </a:lnTo>
                <a:lnTo>
                  <a:pt x="56" y="0"/>
                </a:lnTo>
              </a:path>
            </a:pathLst>
          </a:custGeom>
          <a:solidFill>
            <a:srgbClr val="02ABEA"/>
          </a:solidFill>
          <a:ln w="12700" cap="rnd">
            <a:solidFill>
              <a:srgbClr val="02ABE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970" name="Freeform 570"/>
          <p:cNvSpPr>
            <a:spLocks/>
          </p:cNvSpPr>
          <p:nvPr/>
        </p:nvSpPr>
        <p:spPr bwMode="auto">
          <a:xfrm>
            <a:off x="3281363" y="3571875"/>
            <a:ext cx="158750" cy="179388"/>
          </a:xfrm>
          <a:custGeom>
            <a:avLst/>
            <a:gdLst>
              <a:gd name="T0" fmla="*/ 110525136 w 113"/>
              <a:gd name="T1" fmla="*/ 0 h 113"/>
              <a:gd name="T2" fmla="*/ 221048867 w 113"/>
              <a:gd name="T3" fmla="*/ 282258310 h 113"/>
              <a:gd name="T4" fmla="*/ 0 w 113"/>
              <a:gd name="T5" fmla="*/ 282258310 h 113"/>
              <a:gd name="T6" fmla="*/ 110525136 w 113"/>
              <a:gd name="T7" fmla="*/ 0 h 113"/>
              <a:gd name="T8" fmla="*/ 0 60000 65536"/>
              <a:gd name="T9" fmla="*/ 0 60000 65536"/>
              <a:gd name="T10" fmla="*/ 0 60000 65536"/>
              <a:gd name="T11" fmla="*/ 0 60000 65536"/>
              <a:gd name="T12" fmla="*/ 0 w 113"/>
              <a:gd name="T13" fmla="*/ 0 h 113"/>
              <a:gd name="T14" fmla="*/ 113 w 113"/>
              <a:gd name="T15" fmla="*/ 113 h 1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" h="113">
                <a:moveTo>
                  <a:pt x="56" y="0"/>
                </a:moveTo>
                <a:lnTo>
                  <a:pt x="112" y="112"/>
                </a:lnTo>
                <a:lnTo>
                  <a:pt x="0" y="112"/>
                </a:lnTo>
                <a:lnTo>
                  <a:pt x="56" y="0"/>
                </a:lnTo>
              </a:path>
            </a:pathLst>
          </a:custGeom>
          <a:solidFill>
            <a:srgbClr val="02ABEA"/>
          </a:solidFill>
          <a:ln w="12700" cap="rnd">
            <a:solidFill>
              <a:srgbClr val="02ABE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971" name="Freeform 571"/>
          <p:cNvSpPr>
            <a:spLocks/>
          </p:cNvSpPr>
          <p:nvPr/>
        </p:nvSpPr>
        <p:spPr bwMode="auto">
          <a:xfrm>
            <a:off x="3597275" y="3228975"/>
            <a:ext cx="158750" cy="179388"/>
          </a:xfrm>
          <a:custGeom>
            <a:avLst/>
            <a:gdLst>
              <a:gd name="T0" fmla="*/ 110525136 w 113"/>
              <a:gd name="T1" fmla="*/ 0 h 113"/>
              <a:gd name="T2" fmla="*/ 221048867 w 113"/>
              <a:gd name="T3" fmla="*/ 282258310 h 113"/>
              <a:gd name="T4" fmla="*/ 0 w 113"/>
              <a:gd name="T5" fmla="*/ 282258310 h 113"/>
              <a:gd name="T6" fmla="*/ 110525136 w 113"/>
              <a:gd name="T7" fmla="*/ 0 h 113"/>
              <a:gd name="T8" fmla="*/ 0 60000 65536"/>
              <a:gd name="T9" fmla="*/ 0 60000 65536"/>
              <a:gd name="T10" fmla="*/ 0 60000 65536"/>
              <a:gd name="T11" fmla="*/ 0 60000 65536"/>
              <a:gd name="T12" fmla="*/ 0 w 113"/>
              <a:gd name="T13" fmla="*/ 0 h 113"/>
              <a:gd name="T14" fmla="*/ 113 w 113"/>
              <a:gd name="T15" fmla="*/ 113 h 1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" h="113">
                <a:moveTo>
                  <a:pt x="56" y="0"/>
                </a:moveTo>
                <a:lnTo>
                  <a:pt x="112" y="112"/>
                </a:lnTo>
                <a:lnTo>
                  <a:pt x="0" y="112"/>
                </a:lnTo>
                <a:lnTo>
                  <a:pt x="56" y="0"/>
                </a:lnTo>
              </a:path>
            </a:pathLst>
          </a:custGeom>
          <a:solidFill>
            <a:srgbClr val="02ABEA"/>
          </a:solidFill>
          <a:ln w="12700" cap="rnd">
            <a:solidFill>
              <a:srgbClr val="02ABE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972" name="Freeform 572"/>
          <p:cNvSpPr>
            <a:spLocks/>
          </p:cNvSpPr>
          <p:nvPr/>
        </p:nvSpPr>
        <p:spPr bwMode="auto">
          <a:xfrm>
            <a:off x="3902075" y="3140075"/>
            <a:ext cx="158750" cy="179388"/>
          </a:xfrm>
          <a:custGeom>
            <a:avLst/>
            <a:gdLst>
              <a:gd name="T0" fmla="*/ 110525136 w 113"/>
              <a:gd name="T1" fmla="*/ 0 h 113"/>
              <a:gd name="T2" fmla="*/ 221048867 w 113"/>
              <a:gd name="T3" fmla="*/ 282258310 h 113"/>
              <a:gd name="T4" fmla="*/ 0 w 113"/>
              <a:gd name="T5" fmla="*/ 282258310 h 113"/>
              <a:gd name="T6" fmla="*/ 110525136 w 113"/>
              <a:gd name="T7" fmla="*/ 0 h 113"/>
              <a:gd name="T8" fmla="*/ 0 60000 65536"/>
              <a:gd name="T9" fmla="*/ 0 60000 65536"/>
              <a:gd name="T10" fmla="*/ 0 60000 65536"/>
              <a:gd name="T11" fmla="*/ 0 60000 65536"/>
              <a:gd name="T12" fmla="*/ 0 w 113"/>
              <a:gd name="T13" fmla="*/ 0 h 113"/>
              <a:gd name="T14" fmla="*/ 113 w 113"/>
              <a:gd name="T15" fmla="*/ 113 h 1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" h="113">
                <a:moveTo>
                  <a:pt x="56" y="0"/>
                </a:moveTo>
                <a:lnTo>
                  <a:pt x="112" y="112"/>
                </a:lnTo>
                <a:lnTo>
                  <a:pt x="0" y="112"/>
                </a:lnTo>
                <a:lnTo>
                  <a:pt x="56" y="0"/>
                </a:lnTo>
              </a:path>
            </a:pathLst>
          </a:custGeom>
          <a:solidFill>
            <a:srgbClr val="02ABEA"/>
          </a:solidFill>
          <a:ln w="12700" cap="rnd">
            <a:solidFill>
              <a:srgbClr val="02ABE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973" name="Freeform 573"/>
          <p:cNvSpPr>
            <a:spLocks/>
          </p:cNvSpPr>
          <p:nvPr/>
        </p:nvSpPr>
        <p:spPr bwMode="auto">
          <a:xfrm>
            <a:off x="4217988" y="3140075"/>
            <a:ext cx="158750" cy="179388"/>
          </a:xfrm>
          <a:custGeom>
            <a:avLst/>
            <a:gdLst>
              <a:gd name="T0" fmla="*/ 110525136 w 113"/>
              <a:gd name="T1" fmla="*/ 0 h 113"/>
              <a:gd name="T2" fmla="*/ 221048867 w 113"/>
              <a:gd name="T3" fmla="*/ 282258310 h 113"/>
              <a:gd name="T4" fmla="*/ 0 w 113"/>
              <a:gd name="T5" fmla="*/ 282258310 h 113"/>
              <a:gd name="T6" fmla="*/ 110525136 w 113"/>
              <a:gd name="T7" fmla="*/ 0 h 113"/>
              <a:gd name="T8" fmla="*/ 0 60000 65536"/>
              <a:gd name="T9" fmla="*/ 0 60000 65536"/>
              <a:gd name="T10" fmla="*/ 0 60000 65536"/>
              <a:gd name="T11" fmla="*/ 0 60000 65536"/>
              <a:gd name="T12" fmla="*/ 0 w 113"/>
              <a:gd name="T13" fmla="*/ 0 h 113"/>
              <a:gd name="T14" fmla="*/ 113 w 113"/>
              <a:gd name="T15" fmla="*/ 113 h 1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" h="113">
                <a:moveTo>
                  <a:pt x="56" y="0"/>
                </a:moveTo>
                <a:lnTo>
                  <a:pt x="112" y="112"/>
                </a:lnTo>
                <a:lnTo>
                  <a:pt x="0" y="112"/>
                </a:lnTo>
                <a:lnTo>
                  <a:pt x="56" y="0"/>
                </a:lnTo>
              </a:path>
            </a:pathLst>
          </a:custGeom>
          <a:solidFill>
            <a:srgbClr val="02ABEA"/>
          </a:solidFill>
          <a:ln w="12700" cap="rnd">
            <a:solidFill>
              <a:srgbClr val="02ABE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974" name="Freeform 574"/>
          <p:cNvSpPr>
            <a:spLocks/>
          </p:cNvSpPr>
          <p:nvPr/>
        </p:nvSpPr>
        <p:spPr bwMode="auto">
          <a:xfrm>
            <a:off x="4533900" y="2936875"/>
            <a:ext cx="158750" cy="179388"/>
          </a:xfrm>
          <a:custGeom>
            <a:avLst/>
            <a:gdLst>
              <a:gd name="T0" fmla="*/ 110525136 w 113"/>
              <a:gd name="T1" fmla="*/ 0 h 113"/>
              <a:gd name="T2" fmla="*/ 221048867 w 113"/>
              <a:gd name="T3" fmla="*/ 282258310 h 113"/>
              <a:gd name="T4" fmla="*/ 0 w 113"/>
              <a:gd name="T5" fmla="*/ 282258310 h 113"/>
              <a:gd name="T6" fmla="*/ 110525136 w 113"/>
              <a:gd name="T7" fmla="*/ 0 h 113"/>
              <a:gd name="T8" fmla="*/ 0 60000 65536"/>
              <a:gd name="T9" fmla="*/ 0 60000 65536"/>
              <a:gd name="T10" fmla="*/ 0 60000 65536"/>
              <a:gd name="T11" fmla="*/ 0 60000 65536"/>
              <a:gd name="T12" fmla="*/ 0 w 113"/>
              <a:gd name="T13" fmla="*/ 0 h 113"/>
              <a:gd name="T14" fmla="*/ 113 w 113"/>
              <a:gd name="T15" fmla="*/ 113 h 1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" h="113">
                <a:moveTo>
                  <a:pt x="56" y="0"/>
                </a:moveTo>
                <a:lnTo>
                  <a:pt x="112" y="112"/>
                </a:lnTo>
                <a:lnTo>
                  <a:pt x="0" y="112"/>
                </a:lnTo>
                <a:lnTo>
                  <a:pt x="56" y="0"/>
                </a:lnTo>
              </a:path>
            </a:pathLst>
          </a:custGeom>
          <a:solidFill>
            <a:srgbClr val="02ABEA"/>
          </a:solidFill>
          <a:ln w="12700" cap="rnd">
            <a:solidFill>
              <a:srgbClr val="02ABE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975" name="Freeform 575"/>
          <p:cNvSpPr>
            <a:spLocks/>
          </p:cNvSpPr>
          <p:nvPr/>
        </p:nvSpPr>
        <p:spPr bwMode="auto">
          <a:xfrm>
            <a:off x="4838700" y="2428875"/>
            <a:ext cx="158750" cy="179388"/>
          </a:xfrm>
          <a:custGeom>
            <a:avLst/>
            <a:gdLst>
              <a:gd name="T0" fmla="*/ 110525136 w 113"/>
              <a:gd name="T1" fmla="*/ 0 h 113"/>
              <a:gd name="T2" fmla="*/ 221048867 w 113"/>
              <a:gd name="T3" fmla="*/ 282258310 h 113"/>
              <a:gd name="T4" fmla="*/ 0 w 113"/>
              <a:gd name="T5" fmla="*/ 282258310 h 113"/>
              <a:gd name="T6" fmla="*/ 110525136 w 113"/>
              <a:gd name="T7" fmla="*/ 0 h 113"/>
              <a:gd name="T8" fmla="*/ 0 60000 65536"/>
              <a:gd name="T9" fmla="*/ 0 60000 65536"/>
              <a:gd name="T10" fmla="*/ 0 60000 65536"/>
              <a:gd name="T11" fmla="*/ 0 60000 65536"/>
              <a:gd name="T12" fmla="*/ 0 w 113"/>
              <a:gd name="T13" fmla="*/ 0 h 113"/>
              <a:gd name="T14" fmla="*/ 113 w 113"/>
              <a:gd name="T15" fmla="*/ 113 h 1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" h="113">
                <a:moveTo>
                  <a:pt x="56" y="0"/>
                </a:moveTo>
                <a:lnTo>
                  <a:pt x="112" y="112"/>
                </a:lnTo>
                <a:lnTo>
                  <a:pt x="0" y="112"/>
                </a:lnTo>
                <a:lnTo>
                  <a:pt x="56" y="0"/>
                </a:lnTo>
              </a:path>
            </a:pathLst>
          </a:custGeom>
          <a:solidFill>
            <a:srgbClr val="02ABEA"/>
          </a:solidFill>
          <a:ln w="12700" cap="rnd">
            <a:solidFill>
              <a:srgbClr val="02ABE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976" name="Freeform 576"/>
          <p:cNvSpPr>
            <a:spLocks/>
          </p:cNvSpPr>
          <p:nvPr/>
        </p:nvSpPr>
        <p:spPr bwMode="auto">
          <a:xfrm>
            <a:off x="5154613" y="2695575"/>
            <a:ext cx="160337" cy="179388"/>
          </a:xfrm>
          <a:custGeom>
            <a:avLst/>
            <a:gdLst>
              <a:gd name="T0" fmla="*/ 112745303 w 113"/>
              <a:gd name="T1" fmla="*/ 0 h 113"/>
              <a:gd name="T2" fmla="*/ 225490606 w 113"/>
              <a:gd name="T3" fmla="*/ 282258310 h 113"/>
              <a:gd name="T4" fmla="*/ 0 w 113"/>
              <a:gd name="T5" fmla="*/ 282258310 h 113"/>
              <a:gd name="T6" fmla="*/ 112745303 w 113"/>
              <a:gd name="T7" fmla="*/ 0 h 113"/>
              <a:gd name="T8" fmla="*/ 0 60000 65536"/>
              <a:gd name="T9" fmla="*/ 0 60000 65536"/>
              <a:gd name="T10" fmla="*/ 0 60000 65536"/>
              <a:gd name="T11" fmla="*/ 0 60000 65536"/>
              <a:gd name="T12" fmla="*/ 0 w 113"/>
              <a:gd name="T13" fmla="*/ 0 h 113"/>
              <a:gd name="T14" fmla="*/ 113 w 113"/>
              <a:gd name="T15" fmla="*/ 113 h 1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" h="113">
                <a:moveTo>
                  <a:pt x="56" y="0"/>
                </a:moveTo>
                <a:lnTo>
                  <a:pt x="112" y="112"/>
                </a:lnTo>
                <a:lnTo>
                  <a:pt x="0" y="112"/>
                </a:lnTo>
                <a:lnTo>
                  <a:pt x="56" y="0"/>
                </a:lnTo>
              </a:path>
            </a:pathLst>
          </a:custGeom>
          <a:solidFill>
            <a:srgbClr val="02ABEA"/>
          </a:solidFill>
          <a:ln w="12700" cap="rnd">
            <a:solidFill>
              <a:srgbClr val="02ABE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977" name="Freeform 577"/>
          <p:cNvSpPr>
            <a:spLocks/>
          </p:cNvSpPr>
          <p:nvPr/>
        </p:nvSpPr>
        <p:spPr bwMode="auto">
          <a:xfrm>
            <a:off x="5459413" y="2759075"/>
            <a:ext cx="160337" cy="179388"/>
          </a:xfrm>
          <a:custGeom>
            <a:avLst/>
            <a:gdLst>
              <a:gd name="T0" fmla="*/ 112745303 w 113"/>
              <a:gd name="T1" fmla="*/ 0 h 113"/>
              <a:gd name="T2" fmla="*/ 225490606 w 113"/>
              <a:gd name="T3" fmla="*/ 282258310 h 113"/>
              <a:gd name="T4" fmla="*/ 0 w 113"/>
              <a:gd name="T5" fmla="*/ 282258310 h 113"/>
              <a:gd name="T6" fmla="*/ 112745303 w 113"/>
              <a:gd name="T7" fmla="*/ 0 h 113"/>
              <a:gd name="T8" fmla="*/ 0 60000 65536"/>
              <a:gd name="T9" fmla="*/ 0 60000 65536"/>
              <a:gd name="T10" fmla="*/ 0 60000 65536"/>
              <a:gd name="T11" fmla="*/ 0 60000 65536"/>
              <a:gd name="T12" fmla="*/ 0 w 113"/>
              <a:gd name="T13" fmla="*/ 0 h 113"/>
              <a:gd name="T14" fmla="*/ 113 w 113"/>
              <a:gd name="T15" fmla="*/ 113 h 1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" h="113">
                <a:moveTo>
                  <a:pt x="56" y="0"/>
                </a:moveTo>
                <a:lnTo>
                  <a:pt x="112" y="112"/>
                </a:lnTo>
                <a:lnTo>
                  <a:pt x="0" y="112"/>
                </a:lnTo>
                <a:lnTo>
                  <a:pt x="56" y="0"/>
                </a:lnTo>
              </a:path>
            </a:pathLst>
          </a:custGeom>
          <a:solidFill>
            <a:srgbClr val="02ABEA"/>
          </a:solidFill>
          <a:ln w="12700" cap="rnd">
            <a:solidFill>
              <a:srgbClr val="02ABE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978" name="Freeform 578"/>
          <p:cNvSpPr>
            <a:spLocks/>
          </p:cNvSpPr>
          <p:nvPr/>
        </p:nvSpPr>
        <p:spPr bwMode="auto">
          <a:xfrm>
            <a:off x="5775325" y="2428875"/>
            <a:ext cx="160338" cy="179388"/>
          </a:xfrm>
          <a:custGeom>
            <a:avLst/>
            <a:gdLst>
              <a:gd name="T0" fmla="*/ 112747425 w 113"/>
              <a:gd name="T1" fmla="*/ 0 h 113"/>
              <a:gd name="T2" fmla="*/ 225493432 w 113"/>
              <a:gd name="T3" fmla="*/ 282258310 h 113"/>
              <a:gd name="T4" fmla="*/ 0 w 113"/>
              <a:gd name="T5" fmla="*/ 282258310 h 113"/>
              <a:gd name="T6" fmla="*/ 112747425 w 113"/>
              <a:gd name="T7" fmla="*/ 0 h 113"/>
              <a:gd name="T8" fmla="*/ 0 60000 65536"/>
              <a:gd name="T9" fmla="*/ 0 60000 65536"/>
              <a:gd name="T10" fmla="*/ 0 60000 65536"/>
              <a:gd name="T11" fmla="*/ 0 60000 65536"/>
              <a:gd name="T12" fmla="*/ 0 w 113"/>
              <a:gd name="T13" fmla="*/ 0 h 113"/>
              <a:gd name="T14" fmla="*/ 113 w 113"/>
              <a:gd name="T15" fmla="*/ 113 h 1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" h="113">
                <a:moveTo>
                  <a:pt x="56" y="0"/>
                </a:moveTo>
                <a:lnTo>
                  <a:pt x="112" y="112"/>
                </a:lnTo>
                <a:lnTo>
                  <a:pt x="0" y="112"/>
                </a:lnTo>
                <a:lnTo>
                  <a:pt x="56" y="0"/>
                </a:lnTo>
              </a:path>
            </a:pathLst>
          </a:custGeom>
          <a:solidFill>
            <a:srgbClr val="02ABEA"/>
          </a:solidFill>
          <a:ln w="12700" cap="rnd">
            <a:solidFill>
              <a:srgbClr val="02ABE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979" name="Freeform 579"/>
          <p:cNvSpPr>
            <a:spLocks/>
          </p:cNvSpPr>
          <p:nvPr/>
        </p:nvSpPr>
        <p:spPr bwMode="auto">
          <a:xfrm>
            <a:off x="6091238" y="2619375"/>
            <a:ext cx="160337" cy="179388"/>
          </a:xfrm>
          <a:custGeom>
            <a:avLst/>
            <a:gdLst>
              <a:gd name="T0" fmla="*/ 112745303 w 113"/>
              <a:gd name="T1" fmla="*/ 0 h 113"/>
              <a:gd name="T2" fmla="*/ 225490606 w 113"/>
              <a:gd name="T3" fmla="*/ 282258310 h 113"/>
              <a:gd name="T4" fmla="*/ 0 w 113"/>
              <a:gd name="T5" fmla="*/ 282258310 h 113"/>
              <a:gd name="T6" fmla="*/ 112745303 w 113"/>
              <a:gd name="T7" fmla="*/ 0 h 113"/>
              <a:gd name="T8" fmla="*/ 0 60000 65536"/>
              <a:gd name="T9" fmla="*/ 0 60000 65536"/>
              <a:gd name="T10" fmla="*/ 0 60000 65536"/>
              <a:gd name="T11" fmla="*/ 0 60000 65536"/>
              <a:gd name="T12" fmla="*/ 0 w 113"/>
              <a:gd name="T13" fmla="*/ 0 h 113"/>
              <a:gd name="T14" fmla="*/ 113 w 113"/>
              <a:gd name="T15" fmla="*/ 113 h 1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" h="113">
                <a:moveTo>
                  <a:pt x="56" y="0"/>
                </a:moveTo>
                <a:lnTo>
                  <a:pt x="112" y="112"/>
                </a:lnTo>
                <a:lnTo>
                  <a:pt x="0" y="112"/>
                </a:lnTo>
                <a:lnTo>
                  <a:pt x="56" y="0"/>
                </a:lnTo>
              </a:path>
            </a:pathLst>
          </a:custGeom>
          <a:solidFill>
            <a:srgbClr val="02ABEA"/>
          </a:solidFill>
          <a:ln w="12700" cap="rnd">
            <a:solidFill>
              <a:srgbClr val="02ABE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980" name="Freeform 580"/>
          <p:cNvSpPr>
            <a:spLocks/>
          </p:cNvSpPr>
          <p:nvPr/>
        </p:nvSpPr>
        <p:spPr bwMode="auto">
          <a:xfrm>
            <a:off x="6396038" y="2289175"/>
            <a:ext cx="160337" cy="179388"/>
          </a:xfrm>
          <a:custGeom>
            <a:avLst/>
            <a:gdLst>
              <a:gd name="T0" fmla="*/ 112745303 w 113"/>
              <a:gd name="T1" fmla="*/ 0 h 113"/>
              <a:gd name="T2" fmla="*/ 225490606 w 113"/>
              <a:gd name="T3" fmla="*/ 282258310 h 113"/>
              <a:gd name="T4" fmla="*/ 0 w 113"/>
              <a:gd name="T5" fmla="*/ 282258310 h 113"/>
              <a:gd name="T6" fmla="*/ 112745303 w 113"/>
              <a:gd name="T7" fmla="*/ 0 h 113"/>
              <a:gd name="T8" fmla="*/ 0 60000 65536"/>
              <a:gd name="T9" fmla="*/ 0 60000 65536"/>
              <a:gd name="T10" fmla="*/ 0 60000 65536"/>
              <a:gd name="T11" fmla="*/ 0 60000 65536"/>
              <a:gd name="T12" fmla="*/ 0 w 113"/>
              <a:gd name="T13" fmla="*/ 0 h 113"/>
              <a:gd name="T14" fmla="*/ 113 w 113"/>
              <a:gd name="T15" fmla="*/ 113 h 1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" h="113">
                <a:moveTo>
                  <a:pt x="56" y="0"/>
                </a:moveTo>
                <a:lnTo>
                  <a:pt x="112" y="112"/>
                </a:lnTo>
                <a:lnTo>
                  <a:pt x="0" y="112"/>
                </a:lnTo>
                <a:lnTo>
                  <a:pt x="56" y="0"/>
                </a:lnTo>
              </a:path>
            </a:pathLst>
          </a:custGeom>
          <a:solidFill>
            <a:srgbClr val="02ABEA"/>
          </a:solidFill>
          <a:ln w="12700" cap="rnd">
            <a:solidFill>
              <a:srgbClr val="02ABE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981" name="Rectangle 581"/>
          <p:cNvSpPr>
            <a:spLocks noChangeArrowheads="1"/>
          </p:cNvSpPr>
          <p:nvPr/>
        </p:nvSpPr>
        <p:spPr bwMode="auto">
          <a:xfrm>
            <a:off x="1370013" y="5778500"/>
            <a:ext cx="3079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 sz="2000">
                <a:latin typeface="Times" pitchFamily="18" charset="0"/>
              </a:rPr>
              <a:t>1</a:t>
            </a:r>
          </a:p>
        </p:txBody>
      </p:sp>
      <p:sp>
        <p:nvSpPr>
          <p:cNvPr id="77982" name="Rectangle 582"/>
          <p:cNvSpPr>
            <a:spLocks noChangeArrowheads="1"/>
          </p:cNvSpPr>
          <p:nvPr/>
        </p:nvSpPr>
        <p:spPr bwMode="auto">
          <a:xfrm>
            <a:off x="1990725" y="5778500"/>
            <a:ext cx="3079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 sz="2000">
                <a:latin typeface="Times" pitchFamily="18" charset="0"/>
              </a:rPr>
              <a:t>3</a:t>
            </a:r>
          </a:p>
        </p:txBody>
      </p:sp>
      <p:sp>
        <p:nvSpPr>
          <p:cNvPr id="77983" name="Rectangle 583"/>
          <p:cNvSpPr>
            <a:spLocks noChangeArrowheads="1"/>
          </p:cNvSpPr>
          <p:nvPr/>
        </p:nvSpPr>
        <p:spPr bwMode="auto">
          <a:xfrm>
            <a:off x="2622550" y="5778500"/>
            <a:ext cx="3079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 sz="2000">
                <a:latin typeface="Times" pitchFamily="18" charset="0"/>
              </a:rPr>
              <a:t>5</a:t>
            </a:r>
          </a:p>
        </p:txBody>
      </p:sp>
      <p:sp>
        <p:nvSpPr>
          <p:cNvPr id="77984" name="Rectangle 584"/>
          <p:cNvSpPr>
            <a:spLocks noChangeArrowheads="1"/>
          </p:cNvSpPr>
          <p:nvPr/>
        </p:nvSpPr>
        <p:spPr bwMode="auto">
          <a:xfrm>
            <a:off x="3244850" y="5778500"/>
            <a:ext cx="3079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 sz="2000">
                <a:latin typeface="Times" pitchFamily="18" charset="0"/>
              </a:rPr>
              <a:t>7</a:t>
            </a:r>
          </a:p>
        </p:txBody>
      </p:sp>
      <p:sp>
        <p:nvSpPr>
          <p:cNvPr id="77985" name="Rectangle 585"/>
          <p:cNvSpPr>
            <a:spLocks noChangeArrowheads="1"/>
          </p:cNvSpPr>
          <p:nvPr/>
        </p:nvSpPr>
        <p:spPr bwMode="auto">
          <a:xfrm>
            <a:off x="3865563" y="5778500"/>
            <a:ext cx="3079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 sz="2000">
                <a:latin typeface="Times" pitchFamily="18" charset="0"/>
              </a:rPr>
              <a:t>9</a:t>
            </a:r>
          </a:p>
        </p:txBody>
      </p:sp>
      <p:sp>
        <p:nvSpPr>
          <p:cNvPr id="77986" name="Rectangle 586"/>
          <p:cNvSpPr>
            <a:spLocks noChangeArrowheads="1"/>
          </p:cNvSpPr>
          <p:nvPr/>
        </p:nvSpPr>
        <p:spPr bwMode="auto">
          <a:xfrm>
            <a:off x="4418013" y="5778500"/>
            <a:ext cx="4349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 sz="2000">
                <a:latin typeface="Times" pitchFamily="18" charset="0"/>
              </a:rPr>
              <a:t>11</a:t>
            </a:r>
          </a:p>
        </p:txBody>
      </p:sp>
      <p:sp>
        <p:nvSpPr>
          <p:cNvPr id="77987" name="Rectangle 587"/>
          <p:cNvSpPr>
            <a:spLocks noChangeArrowheads="1"/>
          </p:cNvSpPr>
          <p:nvPr/>
        </p:nvSpPr>
        <p:spPr bwMode="auto">
          <a:xfrm>
            <a:off x="5049838" y="5778500"/>
            <a:ext cx="4349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 sz="2000">
                <a:latin typeface="Times" pitchFamily="18" charset="0"/>
              </a:rPr>
              <a:t>13</a:t>
            </a:r>
          </a:p>
        </p:txBody>
      </p:sp>
      <p:sp>
        <p:nvSpPr>
          <p:cNvPr id="77988" name="Rectangle 588"/>
          <p:cNvSpPr>
            <a:spLocks noChangeArrowheads="1"/>
          </p:cNvSpPr>
          <p:nvPr/>
        </p:nvSpPr>
        <p:spPr bwMode="auto">
          <a:xfrm>
            <a:off x="5648325" y="5778500"/>
            <a:ext cx="4349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 sz="2000">
                <a:latin typeface="Times" pitchFamily="18" charset="0"/>
              </a:rPr>
              <a:t>15</a:t>
            </a:r>
          </a:p>
        </p:txBody>
      </p:sp>
      <p:sp>
        <p:nvSpPr>
          <p:cNvPr id="77989" name="Rectangle 589"/>
          <p:cNvSpPr>
            <a:spLocks noChangeArrowheads="1"/>
          </p:cNvSpPr>
          <p:nvPr/>
        </p:nvSpPr>
        <p:spPr bwMode="auto">
          <a:xfrm>
            <a:off x="6292850" y="5778500"/>
            <a:ext cx="4349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 sz="2000">
                <a:latin typeface="Times" pitchFamily="18" charset="0"/>
              </a:rPr>
              <a:t>17</a:t>
            </a:r>
          </a:p>
        </p:txBody>
      </p:sp>
      <p:sp>
        <p:nvSpPr>
          <p:cNvPr id="77990" name="Rectangle 590"/>
          <p:cNvSpPr>
            <a:spLocks noChangeArrowheads="1"/>
          </p:cNvSpPr>
          <p:nvPr/>
        </p:nvSpPr>
        <p:spPr bwMode="auto">
          <a:xfrm>
            <a:off x="793750" y="5484813"/>
            <a:ext cx="3079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 sz="2000">
                <a:latin typeface="Times" pitchFamily="18" charset="0"/>
              </a:rPr>
              <a:t>0</a:t>
            </a:r>
          </a:p>
        </p:txBody>
      </p:sp>
      <p:sp>
        <p:nvSpPr>
          <p:cNvPr id="77991" name="Rectangle 591"/>
          <p:cNvSpPr>
            <a:spLocks noChangeArrowheads="1"/>
          </p:cNvSpPr>
          <p:nvPr/>
        </p:nvSpPr>
        <p:spPr bwMode="auto">
          <a:xfrm>
            <a:off x="668338" y="4570413"/>
            <a:ext cx="4349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 sz="2000">
                <a:latin typeface="Times" pitchFamily="18" charset="0"/>
              </a:rPr>
              <a:t>20</a:t>
            </a:r>
          </a:p>
        </p:txBody>
      </p:sp>
      <p:sp>
        <p:nvSpPr>
          <p:cNvPr id="77992" name="Rectangle 592"/>
          <p:cNvSpPr>
            <a:spLocks noChangeArrowheads="1"/>
          </p:cNvSpPr>
          <p:nvPr/>
        </p:nvSpPr>
        <p:spPr bwMode="auto">
          <a:xfrm>
            <a:off x="668338" y="3656013"/>
            <a:ext cx="4349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 sz="2000">
                <a:latin typeface="Times" pitchFamily="18" charset="0"/>
              </a:rPr>
              <a:t>40</a:t>
            </a:r>
          </a:p>
        </p:txBody>
      </p:sp>
      <p:sp>
        <p:nvSpPr>
          <p:cNvPr id="77993" name="Rectangle 593"/>
          <p:cNvSpPr>
            <a:spLocks noChangeArrowheads="1"/>
          </p:cNvSpPr>
          <p:nvPr/>
        </p:nvSpPr>
        <p:spPr bwMode="auto">
          <a:xfrm>
            <a:off x="668338" y="2754313"/>
            <a:ext cx="4349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 sz="2000">
                <a:latin typeface="Times" pitchFamily="18" charset="0"/>
              </a:rPr>
              <a:t>60</a:t>
            </a:r>
          </a:p>
        </p:txBody>
      </p:sp>
      <p:sp>
        <p:nvSpPr>
          <p:cNvPr id="77994" name="Rectangle 594"/>
          <p:cNvSpPr>
            <a:spLocks noChangeArrowheads="1"/>
          </p:cNvSpPr>
          <p:nvPr/>
        </p:nvSpPr>
        <p:spPr bwMode="auto">
          <a:xfrm>
            <a:off x="668338" y="1852613"/>
            <a:ext cx="4349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 sz="2000">
                <a:latin typeface="Times" pitchFamily="18" charset="0"/>
              </a:rPr>
              <a:t>80</a:t>
            </a:r>
          </a:p>
        </p:txBody>
      </p:sp>
      <p:sp>
        <p:nvSpPr>
          <p:cNvPr id="77995" name="Line 595"/>
          <p:cNvSpPr>
            <a:spLocks noChangeShapeType="1"/>
          </p:cNvSpPr>
          <p:nvPr/>
        </p:nvSpPr>
        <p:spPr bwMode="auto">
          <a:xfrm flipV="1">
            <a:off x="1135063" y="1712913"/>
            <a:ext cx="123825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996" name="Line 596"/>
          <p:cNvSpPr>
            <a:spLocks noChangeShapeType="1"/>
          </p:cNvSpPr>
          <p:nvPr/>
        </p:nvSpPr>
        <p:spPr bwMode="auto">
          <a:xfrm flipV="1">
            <a:off x="1146175" y="1636713"/>
            <a:ext cx="123825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997" name="Line 597"/>
          <p:cNvSpPr>
            <a:spLocks noChangeShapeType="1"/>
          </p:cNvSpPr>
          <p:nvPr/>
        </p:nvSpPr>
        <p:spPr bwMode="auto">
          <a:xfrm flipV="1">
            <a:off x="1185863" y="1573213"/>
            <a:ext cx="0" cy="114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998" name="Line 598"/>
          <p:cNvSpPr>
            <a:spLocks noChangeShapeType="1"/>
          </p:cNvSpPr>
          <p:nvPr/>
        </p:nvSpPr>
        <p:spPr bwMode="auto">
          <a:xfrm flipH="1">
            <a:off x="1139825" y="1573213"/>
            <a:ext cx="460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999" name="Rectangle 599"/>
          <p:cNvSpPr>
            <a:spLocks noChangeArrowheads="1"/>
          </p:cNvSpPr>
          <p:nvPr/>
        </p:nvSpPr>
        <p:spPr bwMode="auto">
          <a:xfrm>
            <a:off x="555625" y="1370013"/>
            <a:ext cx="5619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 sz="2000">
                <a:latin typeface="Times" pitchFamily="18" charset="0"/>
              </a:rPr>
              <a:t>100</a:t>
            </a:r>
          </a:p>
        </p:txBody>
      </p:sp>
      <p:sp>
        <p:nvSpPr>
          <p:cNvPr id="78000" name="Rectangle 600"/>
          <p:cNvSpPr>
            <a:spLocks noChangeArrowheads="1"/>
          </p:cNvSpPr>
          <p:nvPr/>
        </p:nvSpPr>
        <p:spPr bwMode="auto">
          <a:xfrm>
            <a:off x="4076700" y="4837113"/>
            <a:ext cx="1138238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r>
              <a:rPr lang="en-US" sz="2000">
                <a:latin typeface="Times" pitchFamily="18" charset="0"/>
              </a:rPr>
              <a:t>19%</a:t>
            </a:r>
          </a:p>
        </p:txBody>
      </p:sp>
      <p:sp>
        <p:nvSpPr>
          <p:cNvPr id="78001" name="Rectangle 601"/>
          <p:cNvSpPr>
            <a:spLocks noChangeArrowheads="1"/>
          </p:cNvSpPr>
          <p:nvPr/>
        </p:nvSpPr>
        <p:spPr bwMode="auto">
          <a:xfrm>
            <a:off x="4867275" y="2982913"/>
            <a:ext cx="646113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 sz="2000">
                <a:solidFill>
                  <a:schemeClr val="tx2"/>
                </a:solidFill>
                <a:latin typeface="Times" pitchFamily="18" charset="0"/>
              </a:rPr>
              <a:t>40%</a:t>
            </a:r>
          </a:p>
        </p:txBody>
      </p:sp>
      <p:sp>
        <p:nvSpPr>
          <p:cNvPr id="78002" name="Rectangle 602"/>
          <p:cNvSpPr>
            <a:spLocks noChangeArrowheads="1"/>
          </p:cNvSpPr>
          <p:nvPr/>
        </p:nvSpPr>
        <p:spPr bwMode="auto">
          <a:xfrm>
            <a:off x="4324350" y="3884613"/>
            <a:ext cx="10890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r>
              <a:rPr lang="en-US" sz="2000">
                <a:latin typeface="Times" pitchFamily="18" charset="0"/>
              </a:rPr>
              <a:t>39%</a:t>
            </a:r>
          </a:p>
        </p:txBody>
      </p:sp>
      <p:sp>
        <p:nvSpPr>
          <p:cNvPr id="78003" name="Rectangle 603"/>
          <p:cNvSpPr>
            <a:spLocks noChangeArrowheads="1"/>
          </p:cNvSpPr>
          <p:nvPr/>
        </p:nvSpPr>
        <p:spPr bwMode="auto">
          <a:xfrm>
            <a:off x="3746500" y="2378075"/>
            <a:ext cx="646113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 sz="2000">
                <a:latin typeface="Times" pitchFamily="18" charset="0"/>
              </a:rPr>
              <a:t>49%</a:t>
            </a:r>
          </a:p>
        </p:txBody>
      </p:sp>
      <p:sp>
        <p:nvSpPr>
          <p:cNvPr id="78004" name="Rectangle 604"/>
          <p:cNvSpPr>
            <a:spLocks noChangeArrowheads="1"/>
          </p:cNvSpPr>
          <p:nvPr/>
        </p:nvSpPr>
        <p:spPr bwMode="auto">
          <a:xfrm>
            <a:off x="5867400" y="6324600"/>
            <a:ext cx="294163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>
                <a:latin typeface="Arial" charset="0"/>
              </a:rPr>
              <a:t>Adapted from Johnson, et al., 2000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1-year Placebo-Controlled RCT CONSORT Graph</a:t>
            </a:r>
          </a:p>
        </p:txBody>
      </p:sp>
      <p:grpSp>
        <p:nvGrpSpPr>
          <p:cNvPr id="78851" name="Group 3"/>
          <p:cNvGrpSpPr>
            <a:grpSpLocks/>
          </p:cNvGrpSpPr>
          <p:nvPr/>
        </p:nvGrpSpPr>
        <p:grpSpPr bwMode="auto">
          <a:xfrm>
            <a:off x="228600" y="1981200"/>
            <a:ext cx="8542338" cy="4300538"/>
            <a:chOff x="155" y="1226"/>
            <a:chExt cx="6054" cy="2709"/>
          </a:xfrm>
        </p:grpSpPr>
        <p:sp>
          <p:nvSpPr>
            <p:cNvPr id="78853" name="Text Box 4"/>
            <p:cNvSpPr txBox="1">
              <a:spLocks noChangeArrowheads="1"/>
            </p:cNvSpPr>
            <p:nvPr/>
          </p:nvSpPr>
          <p:spPr bwMode="auto">
            <a:xfrm>
              <a:off x="2322" y="1226"/>
              <a:ext cx="1723" cy="41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lIns="72000" tIns="72000" rIns="72000" bIns="720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No. Assessed for Eligibility: 84</a:t>
              </a:r>
            </a:p>
          </p:txBody>
        </p:sp>
        <p:sp>
          <p:nvSpPr>
            <p:cNvPr id="78854" name="Oval 5"/>
            <p:cNvSpPr>
              <a:spLocks noChangeArrowheads="1"/>
            </p:cNvSpPr>
            <p:nvPr/>
          </p:nvSpPr>
          <p:spPr bwMode="auto">
            <a:xfrm>
              <a:off x="2286" y="1996"/>
              <a:ext cx="1820" cy="599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72000" tIns="72000" rIns="72000" bIns="72000" anchor="ctr">
              <a:spAutoFit/>
            </a:bodyPr>
            <a:lstStyle/>
            <a:p>
              <a:endParaRPr lang="en-US"/>
            </a:p>
          </p:txBody>
        </p:sp>
        <p:sp>
          <p:nvSpPr>
            <p:cNvPr id="78855" name="Text Box 6"/>
            <p:cNvSpPr txBox="1">
              <a:spLocks noChangeArrowheads="1"/>
            </p:cNvSpPr>
            <p:nvPr/>
          </p:nvSpPr>
          <p:spPr bwMode="auto">
            <a:xfrm>
              <a:off x="2567" y="2142"/>
              <a:ext cx="1277" cy="398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72000" tIns="72000" rIns="72000" bIns="72000">
              <a:spAutoFit/>
            </a:bodyPr>
            <a:lstStyle/>
            <a:p>
              <a:pPr algn="ctr"/>
              <a:r>
                <a:rPr lang="en-US" sz="1600" b="1">
                  <a:latin typeface="Arial" charset="0"/>
                </a:rPr>
                <a:t>No. Randomized:</a:t>
              </a:r>
            </a:p>
            <a:p>
              <a:pPr algn="ctr"/>
              <a:r>
                <a:rPr lang="en-US" sz="1600" b="1">
                  <a:latin typeface="Arial" charset="0"/>
                </a:rPr>
                <a:t>40</a:t>
              </a:r>
            </a:p>
          </p:txBody>
        </p:sp>
        <p:sp>
          <p:nvSpPr>
            <p:cNvPr id="78856" name="Line 7"/>
            <p:cNvSpPr>
              <a:spLocks noChangeShapeType="1"/>
            </p:cNvSpPr>
            <p:nvPr/>
          </p:nvSpPr>
          <p:spPr bwMode="auto">
            <a:xfrm>
              <a:off x="3182" y="1640"/>
              <a:ext cx="0" cy="3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72000" tIns="72000" rIns="72000" bIns="72000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78857" name="Group 8"/>
            <p:cNvGrpSpPr>
              <a:grpSpLocks/>
            </p:cNvGrpSpPr>
            <p:nvPr/>
          </p:nvGrpSpPr>
          <p:grpSpPr bwMode="auto">
            <a:xfrm>
              <a:off x="3182" y="1393"/>
              <a:ext cx="3027" cy="689"/>
              <a:chOff x="3182" y="1393"/>
              <a:chExt cx="3027" cy="689"/>
            </a:xfrm>
          </p:grpSpPr>
          <p:sp>
            <p:nvSpPr>
              <p:cNvPr id="78869" name="Line 9"/>
              <p:cNvSpPr>
                <a:spLocks noChangeShapeType="1"/>
              </p:cNvSpPr>
              <p:nvPr/>
            </p:nvSpPr>
            <p:spPr bwMode="auto">
              <a:xfrm>
                <a:off x="3182" y="1825"/>
                <a:ext cx="1003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72000" tIns="72000" rIns="72000" bIns="720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8870" name="Text Box 10"/>
              <p:cNvSpPr txBox="1">
                <a:spLocks noChangeArrowheads="1"/>
              </p:cNvSpPr>
              <p:nvPr/>
            </p:nvSpPr>
            <p:spPr bwMode="auto">
              <a:xfrm>
                <a:off x="4188" y="1393"/>
                <a:ext cx="2021" cy="689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lIns="72000" tIns="72000" rIns="72000" bIns="720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100">
                    <a:latin typeface="Arial" charset="0"/>
                  </a:rPr>
                  <a:t>No. Excluded: 		   44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1100">
                    <a:latin typeface="Arial" charset="0"/>
                  </a:rPr>
                  <a:t>Not Meeting Inclusion Criteria:  41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1100">
                    <a:latin typeface="Arial" charset="0"/>
                  </a:rPr>
                  <a:t>Refused to Participate:	     2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1100">
                    <a:latin typeface="Arial" charset="0"/>
                  </a:rPr>
                  <a:t>Other Reasons:	     1 </a:t>
                </a:r>
              </a:p>
            </p:txBody>
          </p:sp>
        </p:grpSp>
        <p:sp>
          <p:nvSpPr>
            <p:cNvPr id="78858" name="Text Box 11"/>
            <p:cNvSpPr txBox="1">
              <a:spLocks noChangeArrowheads="1"/>
            </p:cNvSpPr>
            <p:nvPr/>
          </p:nvSpPr>
          <p:spPr bwMode="auto">
            <a:xfrm>
              <a:off x="181" y="2774"/>
              <a:ext cx="2021" cy="39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lIns="72000" tIns="72000" rIns="72000" bIns="72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" charset="0"/>
                </a:rPr>
                <a:t>Allocated to Buprenorphine: 20</a:t>
              </a:r>
            </a:p>
            <a:p>
              <a:pPr>
                <a:spcBef>
                  <a:spcPct val="50000"/>
                </a:spcBef>
              </a:pPr>
              <a:r>
                <a:rPr lang="en-US" sz="1200">
                  <a:latin typeface="Arial" charset="0"/>
                </a:rPr>
                <a:t>Received Buprenorphine:	  20</a:t>
              </a:r>
            </a:p>
          </p:txBody>
        </p:sp>
        <p:sp>
          <p:nvSpPr>
            <p:cNvPr id="78859" name="Text Box 12"/>
            <p:cNvSpPr txBox="1">
              <a:spLocks noChangeArrowheads="1"/>
            </p:cNvSpPr>
            <p:nvPr/>
          </p:nvSpPr>
          <p:spPr bwMode="auto">
            <a:xfrm>
              <a:off x="4185" y="2774"/>
              <a:ext cx="2021" cy="39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lIns="72000" tIns="72000" rIns="72000" bIns="72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" charset="0"/>
                </a:rPr>
                <a:t>Allocated to Detox:	20</a:t>
              </a:r>
            </a:p>
            <a:p>
              <a:pPr>
                <a:spcBef>
                  <a:spcPct val="50000"/>
                </a:spcBef>
              </a:pPr>
              <a:r>
                <a:rPr lang="en-US" sz="1200">
                  <a:latin typeface="Arial" charset="0"/>
                </a:rPr>
                <a:t>Received Detox:	20</a:t>
              </a:r>
            </a:p>
          </p:txBody>
        </p:sp>
        <p:sp>
          <p:nvSpPr>
            <p:cNvPr id="78860" name="Line 13"/>
            <p:cNvSpPr>
              <a:spLocks noChangeShapeType="1"/>
            </p:cNvSpPr>
            <p:nvPr/>
          </p:nvSpPr>
          <p:spPr bwMode="auto">
            <a:xfrm flipV="1">
              <a:off x="1220" y="2526"/>
              <a:ext cx="1403" cy="2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72000" tIns="72000" rIns="72000" bIns="72000" anchor="ctr">
              <a:spAutoFit/>
            </a:bodyPr>
            <a:lstStyle/>
            <a:p>
              <a:endParaRPr lang="en-US"/>
            </a:p>
          </p:txBody>
        </p:sp>
        <p:sp>
          <p:nvSpPr>
            <p:cNvPr id="78861" name="Line 14"/>
            <p:cNvSpPr>
              <a:spLocks noChangeShapeType="1"/>
            </p:cNvSpPr>
            <p:nvPr/>
          </p:nvSpPr>
          <p:spPr bwMode="auto">
            <a:xfrm flipH="1" flipV="1">
              <a:off x="3796" y="2526"/>
              <a:ext cx="1403" cy="2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72000" tIns="72000" rIns="72000" bIns="72000" anchor="ctr">
              <a:spAutoFit/>
            </a:bodyPr>
            <a:lstStyle/>
            <a:p>
              <a:endParaRPr lang="en-US"/>
            </a:p>
          </p:txBody>
        </p:sp>
        <p:sp>
          <p:nvSpPr>
            <p:cNvPr id="78862" name="Text Box 15"/>
            <p:cNvSpPr txBox="1">
              <a:spLocks noChangeArrowheads="1"/>
            </p:cNvSpPr>
            <p:nvPr/>
          </p:nvSpPr>
          <p:spPr bwMode="auto">
            <a:xfrm>
              <a:off x="181" y="3494"/>
              <a:ext cx="2021" cy="44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lIns="72000" tIns="72000" rIns="72000" bIns="72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latin typeface="Arial" charset="0"/>
                </a:rPr>
                <a:t>Included in analysis:	  20</a:t>
              </a:r>
            </a:p>
            <a:p>
              <a:pPr>
                <a:spcBef>
                  <a:spcPct val="50000"/>
                </a:spcBef>
              </a:pPr>
              <a:r>
                <a:rPr lang="en-US" sz="1400">
                  <a:latin typeface="Arial" charset="0"/>
                </a:rPr>
                <a:t>Excluded from analysis:   0</a:t>
              </a:r>
            </a:p>
          </p:txBody>
        </p:sp>
        <p:sp>
          <p:nvSpPr>
            <p:cNvPr id="78863" name="Text Box 16"/>
            <p:cNvSpPr txBox="1">
              <a:spLocks noChangeArrowheads="1"/>
            </p:cNvSpPr>
            <p:nvPr/>
          </p:nvSpPr>
          <p:spPr bwMode="auto">
            <a:xfrm>
              <a:off x="4188" y="3491"/>
              <a:ext cx="2021" cy="44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lIns="72000" tIns="72000" rIns="72000" bIns="72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latin typeface="Arial" charset="0"/>
                </a:rPr>
                <a:t>Included in Analysis</a:t>
              </a:r>
              <a:r>
                <a:rPr lang="en-US" sz="1400" baseline="30000">
                  <a:latin typeface="Arial" charset="0"/>
                </a:rPr>
                <a:t>*</a:t>
              </a:r>
              <a:r>
                <a:rPr lang="en-US" sz="1400">
                  <a:latin typeface="Arial" charset="0"/>
                </a:rPr>
                <a:t>:	 20</a:t>
              </a:r>
            </a:p>
            <a:p>
              <a:pPr>
                <a:spcBef>
                  <a:spcPct val="50000"/>
                </a:spcBef>
              </a:pPr>
              <a:r>
                <a:rPr lang="en-US" sz="1400">
                  <a:latin typeface="Arial" charset="0"/>
                </a:rPr>
                <a:t>Excluded from Analysis:  0</a:t>
              </a:r>
            </a:p>
          </p:txBody>
        </p:sp>
        <p:sp>
          <p:nvSpPr>
            <p:cNvPr id="78864" name="Line 17"/>
            <p:cNvSpPr>
              <a:spLocks noChangeShapeType="1"/>
            </p:cNvSpPr>
            <p:nvPr/>
          </p:nvSpPr>
          <p:spPr bwMode="auto">
            <a:xfrm>
              <a:off x="1136" y="3265"/>
              <a:ext cx="0" cy="22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72000" tIns="72000" rIns="72000" bIns="72000" anchor="ctr">
              <a:spAutoFit/>
            </a:bodyPr>
            <a:lstStyle/>
            <a:p>
              <a:endParaRPr lang="en-US"/>
            </a:p>
          </p:txBody>
        </p:sp>
        <p:sp>
          <p:nvSpPr>
            <p:cNvPr id="78865" name="Line 18"/>
            <p:cNvSpPr>
              <a:spLocks noChangeShapeType="1"/>
            </p:cNvSpPr>
            <p:nvPr/>
          </p:nvSpPr>
          <p:spPr bwMode="auto">
            <a:xfrm>
              <a:off x="5199" y="3265"/>
              <a:ext cx="0" cy="22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72000" tIns="72000" rIns="72000" bIns="72000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78866" name="Group 19"/>
            <p:cNvGrpSpPr>
              <a:grpSpLocks/>
            </p:cNvGrpSpPr>
            <p:nvPr/>
          </p:nvGrpSpPr>
          <p:grpSpPr bwMode="auto">
            <a:xfrm flipH="1">
              <a:off x="155" y="1393"/>
              <a:ext cx="3027" cy="863"/>
              <a:chOff x="3182" y="1393"/>
              <a:chExt cx="3027" cy="863"/>
            </a:xfrm>
          </p:grpSpPr>
          <p:sp>
            <p:nvSpPr>
              <p:cNvPr id="78867" name="Line 20"/>
              <p:cNvSpPr>
                <a:spLocks noChangeShapeType="1"/>
              </p:cNvSpPr>
              <p:nvPr/>
            </p:nvSpPr>
            <p:spPr bwMode="auto">
              <a:xfrm>
                <a:off x="3182" y="1825"/>
                <a:ext cx="1003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72000" tIns="72000" rIns="72000" bIns="72000" anchor="ctr"/>
              <a:lstStyle/>
              <a:p>
                <a:endParaRPr lang="en-US"/>
              </a:p>
            </p:txBody>
          </p:sp>
          <p:sp>
            <p:nvSpPr>
              <p:cNvPr id="78868" name="Text Box 21"/>
              <p:cNvSpPr txBox="1">
                <a:spLocks noChangeArrowheads="1"/>
              </p:cNvSpPr>
              <p:nvPr/>
            </p:nvSpPr>
            <p:spPr bwMode="auto">
              <a:xfrm>
                <a:off x="4188" y="1393"/>
                <a:ext cx="2021" cy="86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lIns="72000" tIns="72000" rIns="72000" bIns="72000"/>
              <a:lstStyle/>
              <a:p>
                <a:pPr>
                  <a:spcBef>
                    <a:spcPct val="50000"/>
                  </a:spcBef>
                </a:pPr>
                <a:r>
                  <a:rPr lang="en-US" sz="1200">
                    <a:latin typeface="Arial" charset="0"/>
                  </a:rPr>
                  <a:t>All Patients: 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1200">
                    <a:latin typeface="Arial" charset="0"/>
                  </a:rPr>
                  <a:t>Group CBT Relapse Prevention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1200">
                    <a:latin typeface="Arial" charset="0"/>
                  </a:rPr>
                  <a:t>Weekly Individual Counseling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1200">
                    <a:latin typeface="Arial" charset="0"/>
                  </a:rPr>
                  <a:t>Three times Weekly Urine Screens</a:t>
                </a:r>
              </a:p>
            </p:txBody>
          </p:sp>
        </p:grpSp>
      </p:grpSp>
      <p:sp>
        <p:nvSpPr>
          <p:cNvPr id="78852" name="Text Box 22"/>
          <p:cNvSpPr txBox="1">
            <a:spLocks noChangeArrowheads="1"/>
          </p:cNvSpPr>
          <p:nvPr/>
        </p:nvSpPr>
        <p:spPr bwMode="auto">
          <a:xfrm>
            <a:off x="4572000" y="6400800"/>
            <a:ext cx="426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David Fiellin, M.D., Yale Univ.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1128713" y="1831975"/>
            <a:ext cx="7183437" cy="4975225"/>
          </a:xfrm>
          <a:prstGeom prst="rect">
            <a:avLst/>
          </a:prstGeom>
          <a:noFill/>
          <a:ln w="508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838200"/>
            <a:ext cx="7924800" cy="9144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Retention in treatment</a:t>
            </a: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7713663" y="3398838"/>
            <a:ext cx="25400" cy="158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7713663" y="3560763"/>
            <a:ext cx="25400" cy="158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7713663" y="4703763"/>
            <a:ext cx="25400" cy="158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8075613" y="5176838"/>
            <a:ext cx="26987" cy="158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3578225" y="6376988"/>
            <a:ext cx="2819400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Arial" charset="0"/>
              </a:rPr>
              <a:t>Treatment duration (days)</a:t>
            </a:r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 rot="-5400000">
            <a:off x="75407" y="3555206"/>
            <a:ext cx="3048000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Arial" charset="0"/>
              </a:rPr>
              <a:t>Remaining in treatment  (nr)</a:t>
            </a:r>
            <a:endParaRPr lang="en-US" b="1">
              <a:latin typeface="Times New Roman" pitchFamily="18" charset="0"/>
            </a:endParaRPr>
          </a:p>
        </p:txBody>
      </p:sp>
      <p:sp>
        <p:nvSpPr>
          <p:cNvPr id="79882" name="Freeform 10"/>
          <p:cNvSpPr>
            <a:spLocks/>
          </p:cNvSpPr>
          <p:nvPr/>
        </p:nvSpPr>
        <p:spPr bwMode="auto">
          <a:xfrm>
            <a:off x="2259013" y="2451100"/>
            <a:ext cx="846137" cy="3481388"/>
          </a:xfrm>
          <a:custGeom>
            <a:avLst/>
            <a:gdLst>
              <a:gd name="T0" fmla="*/ 0 w 2294"/>
              <a:gd name="T1" fmla="*/ 0 h 8309"/>
              <a:gd name="T2" fmla="*/ 5578085 w 2294"/>
              <a:gd name="T3" fmla="*/ 0 h 8309"/>
              <a:gd name="T4" fmla="*/ 5578085 w 2294"/>
              <a:gd name="T5" fmla="*/ 72854394 h 8309"/>
              <a:gd name="T6" fmla="*/ 16462048 w 2294"/>
              <a:gd name="T7" fmla="*/ 72854394 h 8309"/>
              <a:gd name="T8" fmla="*/ 16462048 w 2294"/>
              <a:gd name="T9" fmla="*/ 145884345 h 8309"/>
              <a:gd name="T10" fmla="*/ 22039763 w 2294"/>
              <a:gd name="T11" fmla="*/ 145884345 h 8309"/>
              <a:gd name="T12" fmla="*/ 22039763 w 2294"/>
              <a:gd name="T13" fmla="*/ 218914269 h 8309"/>
              <a:gd name="T14" fmla="*/ 32787622 w 2294"/>
              <a:gd name="T15" fmla="*/ 218914269 h 8309"/>
              <a:gd name="T16" fmla="*/ 32787622 w 2294"/>
              <a:gd name="T17" fmla="*/ 291768271 h 8309"/>
              <a:gd name="T18" fmla="*/ 32787622 w 2294"/>
              <a:gd name="T19" fmla="*/ 291768271 h 8309"/>
              <a:gd name="T20" fmla="*/ 32787622 w 2294"/>
              <a:gd name="T21" fmla="*/ 364798195 h 8309"/>
              <a:gd name="T22" fmla="*/ 32787622 w 2294"/>
              <a:gd name="T23" fmla="*/ 364798195 h 8309"/>
              <a:gd name="T24" fmla="*/ 32787622 w 2294"/>
              <a:gd name="T25" fmla="*/ 437477006 h 8309"/>
              <a:gd name="T26" fmla="*/ 32787622 w 2294"/>
              <a:gd name="T27" fmla="*/ 437477006 h 8309"/>
              <a:gd name="T28" fmla="*/ 32787622 w 2294"/>
              <a:gd name="T29" fmla="*/ 510507035 h 8309"/>
              <a:gd name="T30" fmla="*/ 38501811 w 2294"/>
              <a:gd name="T31" fmla="*/ 510507035 h 8309"/>
              <a:gd name="T32" fmla="*/ 38501811 w 2294"/>
              <a:gd name="T33" fmla="*/ 583536960 h 8309"/>
              <a:gd name="T34" fmla="*/ 38501811 w 2294"/>
              <a:gd name="T35" fmla="*/ 583536960 h 8309"/>
              <a:gd name="T36" fmla="*/ 38501811 w 2294"/>
              <a:gd name="T37" fmla="*/ 656390909 h 8309"/>
              <a:gd name="T38" fmla="*/ 38501811 w 2294"/>
              <a:gd name="T39" fmla="*/ 656390909 h 8309"/>
              <a:gd name="T40" fmla="*/ 38501811 w 2294"/>
              <a:gd name="T41" fmla="*/ 729420833 h 8309"/>
              <a:gd name="T42" fmla="*/ 38501811 w 2294"/>
              <a:gd name="T43" fmla="*/ 729420833 h 8309"/>
              <a:gd name="T44" fmla="*/ 38501811 w 2294"/>
              <a:gd name="T45" fmla="*/ 802450758 h 8309"/>
              <a:gd name="T46" fmla="*/ 38501811 w 2294"/>
              <a:gd name="T47" fmla="*/ 802450758 h 8309"/>
              <a:gd name="T48" fmla="*/ 38501811 w 2294"/>
              <a:gd name="T49" fmla="*/ 875305126 h 8309"/>
              <a:gd name="T50" fmla="*/ 43807685 w 2294"/>
              <a:gd name="T51" fmla="*/ 875305126 h 8309"/>
              <a:gd name="T52" fmla="*/ 43807685 w 2294"/>
              <a:gd name="T53" fmla="*/ 948159284 h 8309"/>
              <a:gd name="T54" fmla="*/ 43807685 w 2294"/>
              <a:gd name="T55" fmla="*/ 948159284 h 8309"/>
              <a:gd name="T56" fmla="*/ 43807685 w 2294"/>
              <a:gd name="T57" fmla="*/ 1021189209 h 8309"/>
              <a:gd name="T58" fmla="*/ 43807685 w 2294"/>
              <a:gd name="T59" fmla="*/ 1021189209 h 8309"/>
              <a:gd name="T60" fmla="*/ 43807685 w 2294"/>
              <a:gd name="T61" fmla="*/ 1094043157 h 8309"/>
              <a:gd name="T62" fmla="*/ 49249675 w 2294"/>
              <a:gd name="T63" fmla="*/ 1094043157 h 8309"/>
              <a:gd name="T64" fmla="*/ 49249675 w 2294"/>
              <a:gd name="T65" fmla="*/ 1167073082 h 8309"/>
              <a:gd name="T66" fmla="*/ 87615370 w 2294"/>
              <a:gd name="T67" fmla="*/ 1167073082 h 8309"/>
              <a:gd name="T68" fmla="*/ 87615370 w 2294"/>
              <a:gd name="T69" fmla="*/ 1240103007 h 8309"/>
              <a:gd name="T70" fmla="*/ 104077435 w 2294"/>
              <a:gd name="T71" fmla="*/ 1240103007 h 8309"/>
              <a:gd name="T72" fmla="*/ 104077435 w 2294"/>
              <a:gd name="T73" fmla="*/ 1312957793 h 8309"/>
              <a:gd name="T74" fmla="*/ 169788760 w 2294"/>
              <a:gd name="T75" fmla="*/ 1312957793 h 8309"/>
              <a:gd name="T76" fmla="*/ 169788760 w 2294"/>
              <a:gd name="T77" fmla="*/ 1385986880 h 8309"/>
              <a:gd name="T78" fmla="*/ 312095784 w 2294"/>
              <a:gd name="T79" fmla="*/ 1385986880 h 8309"/>
              <a:gd name="T80" fmla="*/ 312095784 w 2294"/>
              <a:gd name="T81" fmla="*/ 1458666529 h 830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294"/>
              <a:gd name="T124" fmla="*/ 0 h 8309"/>
              <a:gd name="T125" fmla="*/ 2294 w 2294"/>
              <a:gd name="T126" fmla="*/ 8309 h 8309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294" h="8309">
                <a:moveTo>
                  <a:pt x="0" y="0"/>
                </a:moveTo>
                <a:lnTo>
                  <a:pt x="41" y="0"/>
                </a:lnTo>
                <a:lnTo>
                  <a:pt x="41" y="415"/>
                </a:lnTo>
                <a:lnTo>
                  <a:pt x="121" y="415"/>
                </a:lnTo>
                <a:lnTo>
                  <a:pt x="121" y="831"/>
                </a:lnTo>
                <a:lnTo>
                  <a:pt x="162" y="831"/>
                </a:lnTo>
                <a:lnTo>
                  <a:pt x="162" y="1247"/>
                </a:lnTo>
                <a:lnTo>
                  <a:pt x="241" y="1247"/>
                </a:lnTo>
                <a:lnTo>
                  <a:pt x="241" y="1662"/>
                </a:lnTo>
                <a:lnTo>
                  <a:pt x="241" y="2078"/>
                </a:lnTo>
                <a:lnTo>
                  <a:pt x="241" y="2492"/>
                </a:lnTo>
                <a:lnTo>
                  <a:pt x="241" y="2908"/>
                </a:lnTo>
                <a:lnTo>
                  <a:pt x="283" y="2908"/>
                </a:lnTo>
                <a:lnTo>
                  <a:pt x="283" y="3324"/>
                </a:lnTo>
                <a:lnTo>
                  <a:pt x="283" y="3739"/>
                </a:lnTo>
                <a:lnTo>
                  <a:pt x="283" y="4155"/>
                </a:lnTo>
                <a:lnTo>
                  <a:pt x="283" y="4571"/>
                </a:lnTo>
                <a:lnTo>
                  <a:pt x="283" y="4986"/>
                </a:lnTo>
                <a:lnTo>
                  <a:pt x="322" y="4986"/>
                </a:lnTo>
                <a:lnTo>
                  <a:pt x="322" y="5401"/>
                </a:lnTo>
                <a:lnTo>
                  <a:pt x="322" y="5817"/>
                </a:lnTo>
                <a:lnTo>
                  <a:pt x="322" y="6232"/>
                </a:lnTo>
                <a:lnTo>
                  <a:pt x="362" y="6232"/>
                </a:lnTo>
                <a:lnTo>
                  <a:pt x="362" y="6648"/>
                </a:lnTo>
                <a:lnTo>
                  <a:pt x="644" y="6648"/>
                </a:lnTo>
                <a:lnTo>
                  <a:pt x="644" y="7064"/>
                </a:lnTo>
                <a:lnTo>
                  <a:pt x="765" y="7064"/>
                </a:lnTo>
                <a:lnTo>
                  <a:pt x="765" y="7479"/>
                </a:lnTo>
                <a:lnTo>
                  <a:pt x="1248" y="7479"/>
                </a:lnTo>
                <a:lnTo>
                  <a:pt x="1248" y="7895"/>
                </a:lnTo>
                <a:lnTo>
                  <a:pt x="2294" y="7895"/>
                </a:lnTo>
                <a:lnTo>
                  <a:pt x="2294" y="8309"/>
                </a:lnTo>
              </a:path>
            </a:pathLst>
          </a:custGeom>
          <a:noFill/>
          <a:ln w="28575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2205038" y="2387600"/>
            <a:ext cx="109537" cy="127000"/>
          </a:xfrm>
          <a:prstGeom prst="rect">
            <a:avLst/>
          </a:prstGeom>
          <a:solidFill>
            <a:srgbClr val="000000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84" name="Rectangle 12"/>
          <p:cNvSpPr>
            <a:spLocks noChangeArrowheads="1"/>
          </p:cNvSpPr>
          <p:nvPr/>
        </p:nvSpPr>
        <p:spPr bwMode="auto">
          <a:xfrm>
            <a:off x="2219325" y="2563813"/>
            <a:ext cx="109538" cy="123825"/>
          </a:xfrm>
          <a:prstGeom prst="rect">
            <a:avLst/>
          </a:prstGeom>
          <a:solidFill>
            <a:srgbClr val="000000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2249488" y="2738438"/>
            <a:ext cx="107950" cy="123825"/>
          </a:xfrm>
          <a:prstGeom prst="rect">
            <a:avLst/>
          </a:prstGeom>
          <a:solidFill>
            <a:srgbClr val="33CC33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86" name="Rectangle 14"/>
          <p:cNvSpPr>
            <a:spLocks noChangeArrowheads="1"/>
          </p:cNvSpPr>
          <p:nvPr/>
        </p:nvSpPr>
        <p:spPr bwMode="auto">
          <a:xfrm>
            <a:off x="2265363" y="2911475"/>
            <a:ext cx="107950" cy="123825"/>
          </a:xfrm>
          <a:prstGeom prst="rect">
            <a:avLst/>
          </a:prstGeom>
          <a:solidFill>
            <a:srgbClr val="33CC33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2293938" y="3086100"/>
            <a:ext cx="111125" cy="123825"/>
          </a:xfrm>
          <a:prstGeom prst="rect">
            <a:avLst/>
          </a:prstGeom>
          <a:solidFill>
            <a:srgbClr val="33CC33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88" name="Rectangle 16"/>
          <p:cNvSpPr>
            <a:spLocks noChangeArrowheads="1"/>
          </p:cNvSpPr>
          <p:nvPr/>
        </p:nvSpPr>
        <p:spPr bwMode="auto">
          <a:xfrm>
            <a:off x="2293938" y="3259138"/>
            <a:ext cx="111125" cy="123825"/>
          </a:xfrm>
          <a:prstGeom prst="rect">
            <a:avLst/>
          </a:prstGeom>
          <a:solidFill>
            <a:srgbClr val="33CC33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2293938" y="3433763"/>
            <a:ext cx="111125" cy="123825"/>
          </a:xfrm>
          <a:prstGeom prst="rect">
            <a:avLst/>
          </a:prstGeom>
          <a:solidFill>
            <a:srgbClr val="33CC33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90" name="Rectangle 18"/>
          <p:cNvSpPr>
            <a:spLocks noChangeArrowheads="1"/>
          </p:cNvSpPr>
          <p:nvPr/>
        </p:nvSpPr>
        <p:spPr bwMode="auto">
          <a:xfrm>
            <a:off x="2293938" y="3608388"/>
            <a:ext cx="111125" cy="125412"/>
          </a:xfrm>
          <a:prstGeom prst="rect">
            <a:avLst/>
          </a:prstGeom>
          <a:solidFill>
            <a:srgbClr val="33CC33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91" name="Rectangle 19"/>
          <p:cNvSpPr>
            <a:spLocks noChangeArrowheads="1"/>
          </p:cNvSpPr>
          <p:nvPr/>
        </p:nvSpPr>
        <p:spPr bwMode="auto">
          <a:xfrm>
            <a:off x="2309813" y="3783013"/>
            <a:ext cx="109537" cy="123825"/>
          </a:xfrm>
          <a:prstGeom prst="rect">
            <a:avLst/>
          </a:prstGeom>
          <a:solidFill>
            <a:srgbClr val="33CC33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92" name="Rectangle 20"/>
          <p:cNvSpPr>
            <a:spLocks noChangeArrowheads="1"/>
          </p:cNvSpPr>
          <p:nvPr/>
        </p:nvSpPr>
        <p:spPr bwMode="auto">
          <a:xfrm>
            <a:off x="2309813" y="3957638"/>
            <a:ext cx="109537" cy="123825"/>
          </a:xfrm>
          <a:prstGeom prst="rect">
            <a:avLst/>
          </a:prstGeom>
          <a:solidFill>
            <a:srgbClr val="33CC33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93" name="Rectangle 21"/>
          <p:cNvSpPr>
            <a:spLocks noChangeArrowheads="1"/>
          </p:cNvSpPr>
          <p:nvPr/>
        </p:nvSpPr>
        <p:spPr bwMode="auto">
          <a:xfrm>
            <a:off x="2309813" y="4130675"/>
            <a:ext cx="109537" cy="123825"/>
          </a:xfrm>
          <a:prstGeom prst="rect">
            <a:avLst/>
          </a:prstGeom>
          <a:solidFill>
            <a:srgbClr val="33CC33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94" name="Rectangle 22"/>
          <p:cNvSpPr>
            <a:spLocks noChangeArrowheads="1"/>
          </p:cNvSpPr>
          <p:nvPr/>
        </p:nvSpPr>
        <p:spPr bwMode="auto">
          <a:xfrm>
            <a:off x="2309813" y="4305300"/>
            <a:ext cx="109537" cy="123825"/>
          </a:xfrm>
          <a:prstGeom prst="rect">
            <a:avLst/>
          </a:prstGeom>
          <a:solidFill>
            <a:srgbClr val="33CC33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95" name="Rectangle 23"/>
          <p:cNvSpPr>
            <a:spLocks noChangeArrowheads="1"/>
          </p:cNvSpPr>
          <p:nvPr/>
        </p:nvSpPr>
        <p:spPr bwMode="auto">
          <a:xfrm>
            <a:off x="2309813" y="4479925"/>
            <a:ext cx="109537" cy="122238"/>
          </a:xfrm>
          <a:prstGeom prst="rect">
            <a:avLst/>
          </a:prstGeom>
          <a:solidFill>
            <a:srgbClr val="33CC33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96" name="Rectangle 24"/>
          <p:cNvSpPr>
            <a:spLocks noChangeArrowheads="1"/>
          </p:cNvSpPr>
          <p:nvPr/>
        </p:nvSpPr>
        <p:spPr bwMode="auto">
          <a:xfrm>
            <a:off x="2324100" y="4651375"/>
            <a:ext cx="107950" cy="125413"/>
          </a:xfrm>
          <a:prstGeom prst="rect">
            <a:avLst/>
          </a:prstGeom>
          <a:solidFill>
            <a:srgbClr val="33CC33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97" name="Rectangle 25"/>
          <p:cNvSpPr>
            <a:spLocks noChangeArrowheads="1"/>
          </p:cNvSpPr>
          <p:nvPr/>
        </p:nvSpPr>
        <p:spPr bwMode="auto">
          <a:xfrm>
            <a:off x="2324100" y="4827588"/>
            <a:ext cx="107950" cy="122237"/>
          </a:xfrm>
          <a:prstGeom prst="rect">
            <a:avLst/>
          </a:prstGeom>
          <a:solidFill>
            <a:srgbClr val="33CC33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98" name="Rectangle 26"/>
          <p:cNvSpPr>
            <a:spLocks noChangeArrowheads="1"/>
          </p:cNvSpPr>
          <p:nvPr/>
        </p:nvSpPr>
        <p:spPr bwMode="auto">
          <a:xfrm>
            <a:off x="2324100" y="5000625"/>
            <a:ext cx="107950" cy="123825"/>
          </a:xfrm>
          <a:prstGeom prst="rect">
            <a:avLst/>
          </a:prstGeom>
          <a:solidFill>
            <a:srgbClr val="33CC33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99" name="Rectangle 27"/>
          <p:cNvSpPr>
            <a:spLocks noChangeArrowheads="1"/>
          </p:cNvSpPr>
          <p:nvPr/>
        </p:nvSpPr>
        <p:spPr bwMode="auto">
          <a:xfrm>
            <a:off x="2338388" y="5175250"/>
            <a:ext cx="109537" cy="123825"/>
          </a:xfrm>
          <a:prstGeom prst="rect">
            <a:avLst/>
          </a:prstGeom>
          <a:solidFill>
            <a:srgbClr val="33CC33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00" name="Rectangle 28"/>
          <p:cNvSpPr>
            <a:spLocks noChangeArrowheads="1"/>
          </p:cNvSpPr>
          <p:nvPr/>
        </p:nvSpPr>
        <p:spPr bwMode="auto">
          <a:xfrm>
            <a:off x="2443163" y="5348288"/>
            <a:ext cx="107950" cy="123825"/>
          </a:xfrm>
          <a:prstGeom prst="rect">
            <a:avLst/>
          </a:prstGeom>
          <a:solidFill>
            <a:srgbClr val="33CC33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01" name="Rectangle 29"/>
          <p:cNvSpPr>
            <a:spLocks noChangeArrowheads="1"/>
          </p:cNvSpPr>
          <p:nvPr/>
        </p:nvSpPr>
        <p:spPr bwMode="auto">
          <a:xfrm>
            <a:off x="2487613" y="5522913"/>
            <a:ext cx="109537" cy="123825"/>
          </a:xfrm>
          <a:prstGeom prst="rect">
            <a:avLst/>
          </a:prstGeom>
          <a:solidFill>
            <a:srgbClr val="33CC33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02" name="Rectangle 30"/>
          <p:cNvSpPr>
            <a:spLocks noChangeArrowheads="1"/>
          </p:cNvSpPr>
          <p:nvPr/>
        </p:nvSpPr>
        <p:spPr bwMode="auto">
          <a:xfrm>
            <a:off x="2663825" y="5695950"/>
            <a:ext cx="109538" cy="123825"/>
          </a:xfrm>
          <a:prstGeom prst="rect">
            <a:avLst/>
          </a:prstGeom>
          <a:solidFill>
            <a:srgbClr val="33CC33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03" name="Rectangle 31"/>
          <p:cNvSpPr>
            <a:spLocks noChangeArrowheads="1"/>
          </p:cNvSpPr>
          <p:nvPr/>
        </p:nvSpPr>
        <p:spPr bwMode="auto">
          <a:xfrm>
            <a:off x="3051175" y="5870575"/>
            <a:ext cx="107950" cy="125413"/>
          </a:xfrm>
          <a:prstGeom prst="rect">
            <a:avLst/>
          </a:prstGeom>
          <a:solidFill>
            <a:srgbClr val="33CC33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04" name="Freeform 32"/>
          <p:cNvSpPr>
            <a:spLocks/>
          </p:cNvSpPr>
          <p:nvPr/>
        </p:nvSpPr>
        <p:spPr bwMode="auto">
          <a:xfrm>
            <a:off x="2259013" y="2451100"/>
            <a:ext cx="5405437" cy="871538"/>
          </a:xfrm>
          <a:custGeom>
            <a:avLst/>
            <a:gdLst>
              <a:gd name="T0" fmla="*/ 0 w 14687"/>
              <a:gd name="T1" fmla="*/ 0 h 2078"/>
              <a:gd name="T2" fmla="*/ 16390028 w 14687"/>
              <a:gd name="T3" fmla="*/ 0 h 2078"/>
              <a:gd name="T4" fmla="*/ 16390028 w 14687"/>
              <a:gd name="T5" fmla="*/ 73001156 h 2078"/>
              <a:gd name="T6" fmla="*/ 643141020 w 14687"/>
              <a:gd name="T7" fmla="*/ 73001156 h 2078"/>
              <a:gd name="T8" fmla="*/ 643141020 w 14687"/>
              <a:gd name="T9" fmla="*/ 146178045 h 2078"/>
              <a:gd name="T10" fmla="*/ 844833841 w 14687"/>
              <a:gd name="T11" fmla="*/ 146178045 h 2078"/>
              <a:gd name="T12" fmla="*/ 844833841 w 14687"/>
              <a:gd name="T13" fmla="*/ 219355327 h 2078"/>
              <a:gd name="T14" fmla="*/ 1302671694 w 14687"/>
              <a:gd name="T15" fmla="*/ 219355327 h 2078"/>
              <a:gd name="T16" fmla="*/ 1302671694 w 14687"/>
              <a:gd name="T17" fmla="*/ 292356509 h 2078"/>
              <a:gd name="T18" fmla="*/ 1460748021 w 14687"/>
              <a:gd name="T19" fmla="*/ 292356509 h 2078"/>
              <a:gd name="T20" fmla="*/ 1460748021 w 14687"/>
              <a:gd name="T21" fmla="*/ 365533372 h 2078"/>
              <a:gd name="T22" fmla="*/ 1989429209 w 14687"/>
              <a:gd name="T23" fmla="*/ 365533372 h 2078"/>
              <a:gd name="T24" fmla="*/ 1989429209 w 14687"/>
              <a:gd name="T25" fmla="*/ 365533372 h 20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687"/>
              <a:gd name="T40" fmla="*/ 0 h 2078"/>
              <a:gd name="T41" fmla="*/ 14687 w 14687"/>
              <a:gd name="T42" fmla="*/ 2078 h 20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687" h="2078">
                <a:moveTo>
                  <a:pt x="0" y="0"/>
                </a:moveTo>
                <a:lnTo>
                  <a:pt x="121" y="0"/>
                </a:lnTo>
                <a:lnTo>
                  <a:pt x="121" y="415"/>
                </a:lnTo>
                <a:lnTo>
                  <a:pt x="4748" y="415"/>
                </a:lnTo>
                <a:lnTo>
                  <a:pt x="4748" y="831"/>
                </a:lnTo>
                <a:lnTo>
                  <a:pt x="6237" y="831"/>
                </a:lnTo>
                <a:lnTo>
                  <a:pt x="6237" y="1247"/>
                </a:lnTo>
                <a:lnTo>
                  <a:pt x="9617" y="1247"/>
                </a:lnTo>
                <a:lnTo>
                  <a:pt x="9617" y="1662"/>
                </a:lnTo>
                <a:lnTo>
                  <a:pt x="10784" y="1662"/>
                </a:lnTo>
                <a:lnTo>
                  <a:pt x="10784" y="2078"/>
                </a:lnTo>
                <a:lnTo>
                  <a:pt x="14687" y="2078"/>
                </a:lnTo>
              </a:path>
            </a:pathLst>
          </a:cu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05" name="Oval 33"/>
          <p:cNvSpPr>
            <a:spLocks noChangeArrowheads="1"/>
          </p:cNvSpPr>
          <p:nvPr/>
        </p:nvSpPr>
        <p:spPr bwMode="auto">
          <a:xfrm>
            <a:off x="2205038" y="2387600"/>
            <a:ext cx="109537" cy="127000"/>
          </a:xfrm>
          <a:prstGeom prst="ellipse">
            <a:avLst/>
          </a:prstGeom>
          <a:solidFill>
            <a:srgbClr val="FF3300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06" name="Oval 34"/>
          <p:cNvSpPr>
            <a:spLocks noChangeArrowheads="1"/>
          </p:cNvSpPr>
          <p:nvPr/>
        </p:nvSpPr>
        <p:spPr bwMode="auto">
          <a:xfrm>
            <a:off x="2249488" y="2563813"/>
            <a:ext cx="107950" cy="123825"/>
          </a:xfrm>
          <a:prstGeom prst="ellipse">
            <a:avLst/>
          </a:prstGeom>
          <a:solidFill>
            <a:srgbClr val="FF3300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07" name="Oval 35"/>
          <p:cNvSpPr>
            <a:spLocks noChangeArrowheads="1"/>
          </p:cNvSpPr>
          <p:nvPr/>
        </p:nvSpPr>
        <p:spPr bwMode="auto">
          <a:xfrm>
            <a:off x="3954463" y="2738438"/>
            <a:ext cx="106362" cy="123825"/>
          </a:xfrm>
          <a:prstGeom prst="ellipse">
            <a:avLst/>
          </a:prstGeom>
          <a:solidFill>
            <a:srgbClr val="FF3300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08" name="Oval 36"/>
          <p:cNvSpPr>
            <a:spLocks noChangeArrowheads="1"/>
          </p:cNvSpPr>
          <p:nvPr/>
        </p:nvSpPr>
        <p:spPr bwMode="auto">
          <a:xfrm>
            <a:off x="4502150" y="2911475"/>
            <a:ext cx="107950" cy="123825"/>
          </a:xfrm>
          <a:prstGeom prst="ellipse">
            <a:avLst/>
          </a:prstGeom>
          <a:solidFill>
            <a:srgbClr val="FF3300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09" name="Oval 37"/>
          <p:cNvSpPr>
            <a:spLocks noChangeArrowheads="1"/>
          </p:cNvSpPr>
          <p:nvPr/>
        </p:nvSpPr>
        <p:spPr bwMode="auto">
          <a:xfrm>
            <a:off x="5745163" y="3086100"/>
            <a:ext cx="107950" cy="123825"/>
          </a:xfrm>
          <a:prstGeom prst="ellipse">
            <a:avLst/>
          </a:prstGeom>
          <a:solidFill>
            <a:srgbClr val="FF3300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10" name="Oval 38"/>
          <p:cNvSpPr>
            <a:spLocks noChangeArrowheads="1"/>
          </p:cNvSpPr>
          <p:nvPr/>
        </p:nvSpPr>
        <p:spPr bwMode="auto">
          <a:xfrm>
            <a:off x="6173788" y="3259138"/>
            <a:ext cx="111125" cy="123825"/>
          </a:xfrm>
          <a:prstGeom prst="ellipse">
            <a:avLst/>
          </a:prstGeom>
          <a:solidFill>
            <a:srgbClr val="FF3300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11" name="Oval 39"/>
          <p:cNvSpPr>
            <a:spLocks noChangeArrowheads="1"/>
          </p:cNvSpPr>
          <p:nvPr/>
        </p:nvSpPr>
        <p:spPr bwMode="auto">
          <a:xfrm>
            <a:off x="7612063" y="3259138"/>
            <a:ext cx="107950" cy="123825"/>
          </a:xfrm>
          <a:prstGeom prst="ellipse">
            <a:avLst/>
          </a:prstGeom>
          <a:solidFill>
            <a:srgbClr val="FF3300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12" name="Line 40"/>
          <p:cNvSpPr>
            <a:spLocks noChangeShapeType="1"/>
          </p:cNvSpPr>
          <p:nvPr/>
        </p:nvSpPr>
        <p:spPr bwMode="auto">
          <a:xfrm>
            <a:off x="2120900" y="2103438"/>
            <a:ext cx="568325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13" name="Line 41"/>
          <p:cNvSpPr>
            <a:spLocks noChangeShapeType="1"/>
          </p:cNvSpPr>
          <p:nvPr/>
        </p:nvSpPr>
        <p:spPr bwMode="auto">
          <a:xfrm>
            <a:off x="2112963" y="2103438"/>
            <a:ext cx="1587" cy="2857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14" name="Line 42"/>
          <p:cNvSpPr>
            <a:spLocks noChangeShapeType="1"/>
          </p:cNvSpPr>
          <p:nvPr/>
        </p:nvSpPr>
        <p:spPr bwMode="auto">
          <a:xfrm>
            <a:off x="2851150" y="2103438"/>
            <a:ext cx="1588" cy="2857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15" name="Line 43"/>
          <p:cNvSpPr>
            <a:spLocks noChangeShapeType="1"/>
          </p:cNvSpPr>
          <p:nvPr/>
        </p:nvSpPr>
        <p:spPr bwMode="auto">
          <a:xfrm>
            <a:off x="3594100" y="2103438"/>
            <a:ext cx="1588" cy="2857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16" name="Line 44"/>
          <p:cNvSpPr>
            <a:spLocks noChangeShapeType="1"/>
          </p:cNvSpPr>
          <p:nvPr/>
        </p:nvSpPr>
        <p:spPr bwMode="auto">
          <a:xfrm>
            <a:off x="4333875" y="2103438"/>
            <a:ext cx="1588" cy="2857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17" name="Line 45"/>
          <p:cNvSpPr>
            <a:spLocks noChangeShapeType="1"/>
          </p:cNvSpPr>
          <p:nvPr/>
        </p:nvSpPr>
        <p:spPr bwMode="auto">
          <a:xfrm>
            <a:off x="5073650" y="2103438"/>
            <a:ext cx="1588" cy="2857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18" name="Line 46"/>
          <p:cNvSpPr>
            <a:spLocks noChangeShapeType="1"/>
          </p:cNvSpPr>
          <p:nvPr/>
        </p:nvSpPr>
        <p:spPr bwMode="auto">
          <a:xfrm>
            <a:off x="5813425" y="2103438"/>
            <a:ext cx="1588" cy="2857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19" name="Line 47"/>
          <p:cNvSpPr>
            <a:spLocks noChangeShapeType="1"/>
          </p:cNvSpPr>
          <p:nvPr/>
        </p:nvSpPr>
        <p:spPr bwMode="auto">
          <a:xfrm>
            <a:off x="6554788" y="2103438"/>
            <a:ext cx="3175" cy="2857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20" name="Line 48"/>
          <p:cNvSpPr>
            <a:spLocks noChangeShapeType="1"/>
          </p:cNvSpPr>
          <p:nvPr/>
        </p:nvSpPr>
        <p:spPr bwMode="auto">
          <a:xfrm>
            <a:off x="7296150" y="2103438"/>
            <a:ext cx="0" cy="2857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21" name="Line 49"/>
          <p:cNvSpPr>
            <a:spLocks noChangeShapeType="1"/>
          </p:cNvSpPr>
          <p:nvPr/>
        </p:nvSpPr>
        <p:spPr bwMode="auto">
          <a:xfrm>
            <a:off x="2259013" y="2103438"/>
            <a:ext cx="1587" cy="190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22" name="Line 50"/>
          <p:cNvSpPr>
            <a:spLocks noChangeShapeType="1"/>
          </p:cNvSpPr>
          <p:nvPr/>
        </p:nvSpPr>
        <p:spPr bwMode="auto">
          <a:xfrm>
            <a:off x="2408238" y="2103438"/>
            <a:ext cx="1587" cy="190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23" name="Line 51"/>
          <p:cNvSpPr>
            <a:spLocks noChangeShapeType="1"/>
          </p:cNvSpPr>
          <p:nvPr/>
        </p:nvSpPr>
        <p:spPr bwMode="auto">
          <a:xfrm>
            <a:off x="2555875" y="2103438"/>
            <a:ext cx="1588" cy="190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24" name="Line 52"/>
          <p:cNvSpPr>
            <a:spLocks noChangeShapeType="1"/>
          </p:cNvSpPr>
          <p:nvPr/>
        </p:nvSpPr>
        <p:spPr bwMode="auto">
          <a:xfrm>
            <a:off x="2701925" y="2103438"/>
            <a:ext cx="3175" cy="190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25" name="Line 53"/>
          <p:cNvSpPr>
            <a:spLocks noChangeShapeType="1"/>
          </p:cNvSpPr>
          <p:nvPr/>
        </p:nvSpPr>
        <p:spPr bwMode="auto">
          <a:xfrm>
            <a:off x="2851150" y="2103438"/>
            <a:ext cx="1588" cy="190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26" name="Line 54"/>
          <p:cNvSpPr>
            <a:spLocks noChangeShapeType="1"/>
          </p:cNvSpPr>
          <p:nvPr/>
        </p:nvSpPr>
        <p:spPr bwMode="auto">
          <a:xfrm>
            <a:off x="3001963" y="2103438"/>
            <a:ext cx="1587" cy="190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27" name="Line 55"/>
          <p:cNvSpPr>
            <a:spLocks noChangeShapeType="1"/>
          </p:cNvSpPr>
          <p:nvPr/>
        </p:nvSpPr>
        <p:spPr bwMode="auto">
          <a:xfrm>
            <a:off x="3148013" y="2103438"/>
            <a:ext cx="1587" cy="190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28" name="Line 56"/>
          <p:cNvSpPr>
            <a:spLocks noChangeShapeType="1"/>
          </p:cNvSpPr>
          <p:nvPr/>
        </p:nvSpPr>
        <p:spPr bwMode="auto">
          <a:xfrm>
            <a:off x="3295650" y="2103438"/>
            <a:ext cx="1588" cy="190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29" name="Line 57"/>
          <p:cNvSpPr>
            <a:spLocks noChangeShapeType="1"/>
          </p:cNvSpPr>
          <p:nvPr/>
        </p:nvSpPr>
        <p:spPr bwMode="auto">
          <a:xfrm>
            <a:off x="3444875" y="2103438"/>
            <a:ext cx="1588" cy="190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30" name="Line 58"/>
          <p:cNvSpPr>
            <a:spLocks noChangeShapeType="1"/>
          </p:cNvSpPr>
          <p:nvPr/>
        </p:nvSpPr>
        <p:spPr bwMode="auto">
          <a:xfrm>
            <a:off x="3594100" y="2103438"/>
            <a:ext cx="1588" cy="190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31" name="Line 59"/>
          <p:cNvSpPr>
            <a:spLocks noChangeShapeType="1"/>
          </p:cNvSpPr>
          <p:nvPr/>
        </p:nvSpPr>
        <p:spPr bwMode="auto">
          <a:xfrm>
            <a:off x="3740150" y="2103438"/>
            <a:ext cx="1588" cy="190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32" name="Line 60"/>
          <p:cNvSpPr>
            <a:spLocks noChangeShapeType="1"/>
          </p:cNvSpPr>
          <p:nvPr/>
        </p:nvSpPr>
        <p:spPr bwMode="auto">
          <a:xfrm>
            <a:off x="3887788" y="2103438"/>
            <a:ext cx="3175" cy="190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33" name="Line 61"/>
          <p:cNvSpPr>
            <a:spLocks noChangeShapeType="1"/>
          </p:cNvSpPr>
          <p:nvPr/>
        </p:nvSpPr>
        <p:spPr bwMode="auto">
          <a:xfrm>
            <a:off x="4037013" y="2103438"/>
            <a:ext cx="1587" cy="190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34" name="Line 62"/>
          <p:cNvSpPr>
            <a:spLocks noChangeShapeType="1"/>
          </p:cNvSpPr>
          <p:nvPr/>
        </p:nvSpPr>
        <p:spPr bwMode="auto">
          <a:xfrm>
            <a:off x="4184650" y="2103438"/>
            <a:ext cx="1588" cy="190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35" name="Line 63"/>
          <p:cNvSpPr>
            <a:spLocks noChangeShapeType="1"/>
          </p:cNvSpPr>
          <p:nvPr/>
        </p:nvSpPr>
        <p:spPr bwMode="auto">
          <a:xfrm>
            <a:off x="4333875" y="2103438"/>
            <a:ext cx="1588" cy="190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36" name="Line 64"/>
          <p:cNvSpPr>
            <a:spLocks noChangeShapeType="1"/>
          </p:cNvSpPr>
          <p:nvPr/>
        </p:nvSpPr>
        <p:spPr bwMode="auto">
          <a:xfrm>
            <a:off x="4479925" y="2103438"/>
            <a:ext cx="3175" cy="190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37" name="Line 65"/>
          <p:cNvSpPr>
            <a:spLocks noChangeShapeType="1"/>
          </p:cNvSpPr>
          <p:nvPr/>
        </p:nvSpPr>
        <p:spPr bwMode="auto">
          <a:xfrm>
            <a:off x="4629150" y="2103438"/>
            <a:ext cx="1588" cy="190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38" name="Line 66"/>
          <p:cNvSpPr>
            <a:spLocks noChangeShapeType="1"/>
          </p:cNvSpPr>
          <p:nvPr/>
        </p:nvSpPr>
        <p:spPr bwMode="auto">
          <a:xfrm>
            <a:off x="4776788" y="2103438"/>
            <a:ext cx="3175" cy="190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39" name="Line 67"/>
          <p:cNvSpPr>
            <a:spLocks noChangeShapeType="1"/>
          </p:cNvSpPr>
          <p:nvPr/>
        </p:nvSpPr>
        <p:spPr bwMode="auto">
          <a:xfrm>
            <a:off x="4926013" y="2103438"/>
            <a:ext cx="1587" cy="190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40" name="Line 68"/>
          <p:cNvSpPr>
            <a:spLocks noChangeShapeType="1"/>
          </p:cNvSpPr>
          <p:nvPr/>
        </p:nvSpPr>
        <p:spPr bwMode="auto">
          <a:xfrm>
            <a:off x="5073650" y="2103438"/>
            <a:ext cx="1588" cy="190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41" name="Line 69"/>
          <p:cNvSpPr>
            <a:spLocks noChangeShapeType="1"/>
          </p:cNvSpPr>
          <p:nvPr/>
        </p:nvSpPr>
        <p:spPr bwMode="auto">
          <a:xfrm>
            <a:off x="5222875" y="2103438"/>
            <a:ext cx="1588" cy="190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42" name="Line 70"/>
          <p:cNvSpPr>
            <a:spLocks noChangeShapeType="1"/>
          </p:cNvSpPr>
          <p:nvPr/>
        </p:nvSpPr>
        <p:spPr bwMode="auto">
          <a:xfrm>
            <a:off x="5368925" y="2103438"/>
            <a:ext cx="3175" cy="190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43" name="Line 71"/>
          <p:cNvSpPr>
            <a:spLocks noChangeShapeType="1"/>
          </p:cNvSpPr>
          <p:nvPr/>
        </p:nvSpPr>
        <p:spPr bwMode="auto">
          <a:xfrm>
            <a:off x="5518150" y="2103438"/>
            <a:ext cx="1588" cy="190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44" name="Line 72"/>
          <p:cNvSpPr>
            <a:spLocks noChangeShapeType="1"/>
          </p:cNvSpPr>
          <p:nvPr/>
        </p:nvSpPr>
        <p:spPr bwMode="auto">
          <a:xfrm>
            <a:off x="5665788" y="2103438"/>
            <a:ext cx="3175" cy="190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45" name="Line 73"/>
          <p:cNvSpPr>
            <a:spLocks noChangeShapeType="1"/>
          </p:cNvSpPr>
          <p:nvPr/>
        </p:nvSpPr>
        <p:spPr bwMode="auto">
          <a:xfrm>
            <a:off x="5813425" y="2103438"/>
            <a:ext cx="1588" cy="190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46" name="Line 74"/>
          <p:cNvSpPr>
            <a:spLocks noChangeShapeType="1"/>
          </p:cNvSpPr>
          <p:nvPr/>
        </p:nvSpPr>
        <p:spPr bwMode="auto">
          <a:xfrm>
            <a:off x="5962650" y="2103438"/>
            <a:ext cx="1588" cy="190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47" name="Line 75"/>
          <p:cNvSpPr>
            <a:spLocks noChangeShapeType="1"/>
          </p:cNvSpPr>
          <p:nvPr/>
        </p:nvSpPr>
        <p:spPr bwMode="auto">
          <a:xfrm>
            <a:off x="6111875" y="2103438"/>
            <a:ext cx="1588" cy="190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48" name="Line 76"/>
          <p:cNvSpPr>
            <a:spLocks noChangeShapeType="1"/>
          </p:cNvSpPr>
          <p:nvPr/>
        </p:nvSpPr>
        <p:spPr bwMode="auto">
          <a:xfrm>
            <a:off x="6257925" y="2103438"/>
            <a:ext cx="3175" cy="190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49" name="Line 77"/>
          <p:cNvSpPr>
            <a:spLocks noChangeShapeType="1"/>
          </p:cNvSpPr>
          <p:nvPr/>
        </p:nvSpPr>
        <p:spPr bwMode="auto">
          <a:xfrm>
            <a:off x="6407150" y="2103438"/>
            <a:ext cx="0" cy="190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50" name="Line 78"/>
          <p:cNvSpPr>
            <a:spLocks noChangeShapeType="1"/>
          </p:cNvSpPr>
          <p:nvPr/>
        </p:nvSpPr>
        <p:spPr bwMode="auto">
          <a:xfrm>
            <a:off x="6554788" y="2103438"/>
            <a:ext cx="3175" cy="190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51" name="Line 79"/>
          <p:cNvSpPr>
            <a:spLocks noChangeShapeType="1"/>
          </p:cNvSpPr>
          <p:nvPr/>
        </p:nvSpPr>
        <p:spPr bwMode="auto">
          <a:xfrm>
            <a:off x="6702425" y="2103438"/>
            <a:ext cx="1588" cy="190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52" name="Line 80"/>
          <p:cNvSpPr>
            <a:spLocks noChangeShapeType="1"/>
          </p:cNvSpPr>
          <p:nvPr/>
        </p:nvSpPr>
        <p:spPr bwMode="auto">
          <a:xfrm>
            <a:off x="6851650" y="2103438"/>
            <a:ext cx="1588" cy="190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53" name="Line 81"/>
          <p:cNvSpPr>
            <a:spLocks noChangeShapeType="1"/>
          </p:cNvSpPr>
          <p:nvPr/>
        </p:nvSpPr>
        <p:spPr bwMode="auto">
          <a:xfrm>
            <a:off x="6999288" y="2103438"/>
            <a:ext cx="1587" cy="190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54" name="Line 82"/>
          <p:cNvSpPr>
            <a:spLocks noChangeShapeType="1"/>
          </p:cNvSpPr>
          <p:nvPr/>
        </p:nvSpPr>
        <p:spPr bwMode="auto">
          <a:xfrm>
            <a:off x="7146925" y="2103438"/>
            <a:ext cx="3175" cy="190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55" name="Line 83"/>
          <p:cNvSpPr>
            <a:spLocks noChangeShapeType="1"/>
          </p:cNvSpPr>
          <p:nvPr/>
        </p:nvSpPr>
        <p:spPr bwMode="auto">
          <a:xfrm>
            <a:off x="7296150" y="2103438"/>
            <a:ext cx="0" cy="190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56" name="Line 84"/>
          <p:cNvSpPr>
            <a:spLocks noChangeShapeType="1"/>
          </p:cNvSpPr>
          <p:nvPr/>
        </p:nvSpPr>
        <p:spPr bwMode="auto">
          <a:xfrm>
            <a:off x="7445375" y="2103438"/>
            <a:ext cx="1588" cy="190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57" name="Line 85"/>
          <p:cNvSpPr>
            <a:spLocks noChangeShapeType="1"/>
          </p:cNvSpPr>
          <p:nvPr/>
        </p:nvSpPr>
        <p:spPr bwMode="auto">
          <a:xfrm>
            <a:off x="7591425" y="2103438"/>
            <a:ext cx="1588" cy="190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58" name="Line 86"/>
          <p:cNvSpPr>
            <a:spLocks noChangeShapeType="1"/>
          </p:cNvSpPr>
          <p:nvPr/>
        </p:nvSpPr>
        <p:spPr bwMode="auto">
          <a:xfrm>
            <a:off x="7740650" y="2103438"/>
            <a:ext cx="1588" cy="190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59" name="Line 87"/>
          <p:cNvSpPr>
            <a:spLocks noChangeShapeType="1"/>
          </p:cNvSpPr>
          <p:nvPr/>
        </p:nvSpPr>
        <p:spPr bwMode="auto">
          <a:xfrm flipV="1">
            <a:off x="7815263" y="2114550"/>
            <a:ext cx="1587" cy="3805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60" name="Line 88"/>
          <p:cNvSpPr>
            <a:spLocks noChangeShapeType="1"/>
          </p:cNvSpPr>
          <p:nvPr/>
        </p:nvSpPr>
        <p:spPr bwMode="auto">
          <a:xfrm flipH="1">
            <a:off x="7788275" y="5932488"/>
            <a:ext cx="26988" cy="317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61" name="Line 89"/>
          <p:cNvSpPr>
            <a:spLocks noChangeShapeType="1"/>
          </p:cNvSpPr>
          <p:nvPr/>
        </p:nvSpPr>
        <p:spPr bwMode="auto">
          <a:xfrm flipH="1">
            <a:off x="7788275" y="5060950"/>
            <a:ext cx="26988" cy="317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62" name="Line 90"/>
          <p:cNvSpPr>
            <a:spLocks noChangeShapeType="1"/>
          </p:cNvSpPr>
          <p:nvPr/>
        </p:nvSpPr>
        <p:spPr bwMode="auto">
          <a:xfrm flipH="1">
            <a:off x="7788275" y="4192588"/>
            <a:ext cx="26988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63" name="Line 91"/>
          <p:cNvSpPr>
            <a:spLocks noChangeShapeType="1"/>
          </p:cNvSpPr>
          <p:nvPr/>
        </p:nvSpPr>
        <p:spPr bwMode="auto">
          <a:xfrm flipH="1">
            <a:off x="7788275" y="3322638"/>
            <a:ext cx="26988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64" name="Line 92"/>
          <p:cNvSpPr>
            <a:spLocks noChangeShapeType="1"/>
          </p:cNvSpPr>
          <p:nvPr/>
        </p:nvSpPr>
        <p:spPr bwMode="auto">
          <a:xfrm flipH="1">
            <a:off x="7788275" y="2451100"/>
            <a:ext cx="26988" cy="158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65" name="Line 93"/>
          <p:cNvSpPr>
            <a:spLocks noChangeShapeType="1"/>
          </p:cNvSpPr>
          <p:nvPr/>
        </p:nvSpPr>
        <p:spPr bwMode="auto">
          <a:xfrm flipV="1">
            <a:off x="2112963" y="2114550"/>
            <a:ext cx="1587" cy="3805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66" name="Line 94"/>
          <p:cNvSpPr>
            <a:spLocks noChangeShapeType="1"/>
          </p:cNvSpPr>
          <p:nvPr/>
        </p:nvSpPr>
        <p:spPr bwMode="auto">
          <a:xfrm>
            <a:off x="2112963" y="5932488"/>
            <a:ext cx="25400" cy="317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67" name="Line 95"/>
          <p:cNvSpPr>
            <a:spLocks noChangeShapeType="1"/>
          </p:cNvSpPr>
          <p:nvPr/>
        </p:nvSpPr>
        <p:spPr bwMode="auto">
          <a:xfrm>
            <a:off x="2112963" y="5060950"/>
            <a:ext cx="25400" cy="317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68" name="Line 96"/>
          <p:cNvSpPr>
            <a:spLocks noChangeShapeType="1"/>
          </p:cNvSpPr>
          <p:nvPr/>
        </p:nvSpPr>
        <p:spPr bwMode="auto">
          <a:xfrm>
            <a:off x="2112963" y="4192588"/>
            <a:ext cx="25400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69" name="Line 97"/>
          <p:cNvSpPr>
            <a:spLocks noChangeShapeType="1"/>
          </p:cNvSpPr>
          <p:nvPr/>
        </p:nvSpPr>
        <p:spPr bwMode="auto">
          <a:xfrm>
            <a:off x="2112963" y="3322638"/>
            <a:ext cx="25400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70" name="Line 98"/>
          <p:cNvSpPr>
            <a:spLocks noChangeShapeType="1"/>
          </p:cNvSpPr>
          <p:nvPr/>
        </p:nvSpPr>
        <p:spPr bwMode="auto">
          <a:xfrm>
            <a:off x="2112963" y="2451100"/>
            <a:ext cx="25400" cy="158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71" name="Rectangle 99"/>
          <p:cNvSpPr>
            <a:spLocks noChangeArrowheads="1"/>
          </p:cNvSpPr>
          <p:nvPr/>
        </p:nvSpPr>
        <p:spPr bwMode="auto">
          <a:xfrm>
            <a:off x="1912938" y="5794375"/>
            <a:ext cx="127000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latin typeface="Arial" charset="0"/>
              </a:rPr>
              <a:t>0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9972" name="Rectangle 100"/>
          <p:cNvSpPr>
            <a:spLocks noChangeArrowheads="1"/>
          </p:cNvSpPr>
          <p:nvPr/>
        </p:nvSpPr>
        <p:spPr bwMode="auto">
          <a:xfrm>
            <a:off x="1912938" y="4922838"/>
            <a:ext cx="127000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latin typeface="Arial" charset="0"/>
              </a:rPr>
              <a:t>5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9973" name="Rectangle 101"/>
          <p:cNvSpPr>
            <a:spLocks noChangeArrowheads="1"/>
          </p:cNvSpPr>
          <p:nvPr/>
        </p:nvSpPr>
        <p:spPr bwMode="auto">
          <a:xfrm>
            <a:off x="1793875" y="4054475"/>
            <a:ext cx="254000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latin typeface="Arial" charset="0"/>
              </a:rPr>
              <a:t>10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9974" name="Rectangle 102"/>
          <p:cNvSpPr>
            <a:spLocks noChangeArrowheads="1"/>
          </p:cNvSpPr>
          <p:nvPr/>
        </p:nvSpPr>
        <p:spPr bwMode="auto">
          <a:xfrm>
            <a:off x="1793875" y="3184525"/>
            <a:ext cx="254000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latin typeface="Arial" charset="0"/>
              </a:rPr>
              <a:t>15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9975" name="Rectangle 103"/>
          <p:cNvSpPr>
            <a:spLocks noChangeArrowheads="1"/>
          </p:cNvSpPr>
          <p:nvPr/>
        </p:nvSpPr>
        <p:spPr bwMode="auto">
          <a:xfrm>
            <a:off x="1793875" y="2312988"/>
            <a:ext cx="254000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latin typeface="Arial" charset="0"/>
              </a:rPr>
              <a:t>20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9976" name="Line 104"/>
          <p:cNvSpPr>
            <a:spLocks noChangeShapeType="1"/>
          </p:cNvSpPr>
          <p:nvPr/>
        </p:nvSpPr>
        <p:spPr bwMode="auto">
          <a:xfrm>
            <a:off x="2120900" y="5932488"/>
            <a:ext cx="56832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77" name="Line 105"/>
          <p:cNvSpPr>
            <a:spLocks noChangeShapeType="1"/>
          </p:cNvSpPr>
          <p:nvPr/>
        </p:nvSpPr>
        <p:spPr bwMode="auto">
          <a:xfrm flipV="1">
            <a:off x="2112963" y="5903913"/>
            <a:ext cx="1587" cy="2857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78" name="Line 106"/>
          <p:cNvSpPr>
            <a:spLocks noChangeShapeType="1"/>
          </p:cNvSpPr>
          <p:nvPr/>
        </p:nvSpPr>
        <p:spPr bwMode="auto">
          <a:xfrm flipV="1">
            <a:off x="2851150" y="5903913"/>
            <a:ext cx="1588" cy="2857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79" name="Line 107"/>
          <p:cNvSpPr>
            <a:spLocks noChangeShapeType="1"/>
          </p:cNvSpPr>
          <p:nvPr/>
        </p:nvSpPr>
        <p:spPr bwMode="auto">
          <a:xfrm flipV="1">
            <a:off x="3594100" y="5903913"/>
            <a:ext cx="1588" cy="2857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80" name="Line 108"/>
          <p:cNvSpPr>
            <a:spLocks noChangeShapeType="1"/>
          </p:cNvSpPr>
          <p:nvPr/>
        </p:nvSpPr>
        <p:spPr bwMode="auto">
          <a:xfrm flipV="1">
            <a:off x="4333875" y="5903913"/>
            <a:ext cx="1588" cy="2857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81" name="Line 109"/>
          <p:cNvSpPr>
            <a:spLocks noChangeShapeType="1"/>
          </p:cNvSpPr>
          <p:nvPr/>
        </p:nvSpPr>
        <p:spPr bwMode="auto">
          <a:xfrm flipV="1">
            <a:off x="5073650" y="5903913"/>
            <a:ext cx="1588" cy="2857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82" name="Line 110"/>
          <p:cNvSpPr>
            <a:spLocks noChangeShapeType="1"/>
          </p:cNvSpPr>
          <p:nvPr/>
        </p:nvSpPr>
        <p:spPr bwMode="auto">
          <a:xfrm flipV="1">
            <a:off x="5813425" y="5903913"/>
            <a:ext cx="1588" cy="2857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83" name="Line 111"/>
          <p:cNvSpPr>
            <a:spLocks noChangeShapeType="1"/>
          </p:cNvSpPr>
          <p:nvPr/>
        </p:nvSpPr>
        <p:spPr bwMode="auto">
          <a:xfrm flipV="1">
            <a:off x="6554788" y="5903913"/>
            <a:ext cx="3175" cy="2857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84" name="Line 112"/>
          <p:cNvSpPr>
            <a:spLocks noChangeShapeType="1"/>
          </p:cNvSpPr>
          <p:nvPr/>
        </p:nvSpPr>
        <p:spPr bwMode="auto">
          <a:xfrm flipV="1">
            <a:off x="7296150" y="5903913"/>
            <a:ext cx="0" cy="2857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85" name="Line 113"/>
          <p:cNvSpPr>
            <a:spLocks noChangeShapeType="1"/>
          </p:cNvSpPr>
          <p:nvPr/>
        </p:nvSpPr>
        <p:spPr bwMode="auto">
          <a:xfrm flipV="1">
            <a:off x="2259013" y="5911850"/>
            <a:ext cx="1587" cy="2063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86" name="Line 114"/>
          <p:cNvSpPr>
            <a:spLocks noChangeShapeType="1"/>
          </p:cNvSpPr>
          <p:nvPr/>
        </p:nvSpPr>
        <p:spPr bwMode="auto">
          <a:xfrm flipV="1">
            <a:off x="2408238" y="5911850"/>
            <a:ext cx="1587" cy="2063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87" name="Line 115"/>
          <p:cNvSpPr>
            <a:spLocks noChangeShapeType="1"/>
          </p:cNvSpPr>
          <p:nvPr/>
        </p:nvSpPr>
        <p:spPr bwMode="auto">
          <a:xfrm flipV="1">
            <a:off x="2555875" y="5911850"/>
            <a:ext cx="1588" cy="2063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88" name="Line 116"/>
          <p:cNvSpPr>
            <a:spLocks noChangeShapeType="1"/>
          </p:cNvSpPr>
          <p:nvPr/>
        </p:nvSpPr>
        <p:spPr bwMode="auto">
          <a:xfrm flipV="1">
            <a:off x="2701925" y="5911850"/>
            <a:ext cx="3175" cy="2063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89" name="Line 117"/>
          <p:cNvSpPr>
            <a:spLocks noChangeShapeType="1"/>
          </p:cNvSpPr>
          <p:nvPr/>
        </p:nvSpPr>
        <p:spPr bwMode="auto">
          <a:xfrm flipV="1">
            <a:off x="2851150" y="5911850"/>
            <a:ext cx="1588" cy="2063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90" name="Line 118"/>
          <p:cNvSpPr>
            <a:spLocks noChangeShapeType="1"/>
          </p:cNvSpPr>
          <p:nvPr/>
        </p:nvSpPr>
        <p:spPr bwMode="auto">
          <a:xfrm flipV="1">
            <a:off x="3001963" y="5911850"/>
            <a:ext cx="1587" cy="2063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91" name="Line 119"/>
          <p:cNvSpPr>
            <a:spLocks noChangeShapeType="1"/>
          </p:cNvSpPr>
          <p:nvPr/>
        </p:nvSpPr>
        <p:spPr bwMode="auto">
          <a:xfrm flipV="1">
            <a:off x="3148013" y="5911850"/>
            <a:ext cx="1587" cy="2063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92" name="Line 120"/>
          <p:cNvSpPr>
            <a:spLocks noChangeShapeType="1"/>
          </p:cNvSpPr>
          <p:nvPr/>
        </p:nvSpPr>
        <p:spPr bwMode="auto">
          <a:xfrm flipV="1">
            <a:off x="3295650" y="5911850"/>
            <a:ext cx="1588" cy="2063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93" name="Line 121"/>
          <p:cNvSpPr>
            <a:spLocks noChangeShapeType="1"/>
          </p:cNvSpPr>
          <p:nvPr/>
        </p:nvSpPr>
        <p:spPr bwMode="auto">
          <a:xfrm flipV="1">
            <a:off x="3444875" y="5911850"/>
            <a:ext cx="1588" cy="2063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94" name="Line 122"/>
          <p:cNvSpPr>
            <a:spLocks noChangeShapeType="1"/>
          </p:cNvSpPr>
          <p:nvPr/>
        </p:nvSpPr>
        <p:spPr bwMode="auto">
          <a:xfrm flipV="1">
            <a:off x="3594100" y="5911850"/>
            <a:ext cx="1588" cy="2063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95" name="Line 123"/>
          <p:cNvSpPr>
            <a:spLocks noChangeShapeType="1"/>
          </p:cNvSpPr>
          <p:nvPr/>
        </p:nvSpPr>
        <p:spPr bwMode="auto">
          <a:xfrm flipV="1">
            <a:off x="3740150" y="5911850"/>
            <a:ext cx="1588" cy="2063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96" name="Line 124"/>
          <p:cNvSpPr>
            <a:spLocks noChangeShapeType="1"/>
          </p:cNvSpPr>
          <p:nvPr/>
        </p:nvSpPr>
        <p:spPr bwMode="auto">
          <a:xfrm flipV="1">
            <a:off x="3887788" y="5911850"/>
            <a:ext cx="3175" cy="2063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97" name="Line 125"/>
          <p:cNvSpPr>
            <a:spLocks noChangeShapeType="1"/>
          </p:cNvSpPr>
          <p:nvPr/>
        </p:nvSpPr>
        <p:spPr bwMode="auto">
          <a:xfrm flipV="1">
            <a:off x="4037013" y="5911850"/>
            <a:ext cx="1587" cy="2063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98" name="Line 126"/>
          <p:cNvSpPr>
            <a:spLocks noChangeShapeType="1"/>
          </p:cNvSpPr>
          <p:nvPr/>
        </p:nvSpPr>
        <p:spPr bwMode="auto">
          <a:xfrm flipV="1">
            <a:off x="4184650" y="5911850"/>
            <a:ext cx="1588" cy="2063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99" name="Line 127"/>
          <p:cNvSpPr>
            <a:spLocks noChangeShapeType="1"/>
          </p:cNvSpPr>
          <p:nvPr/>
        </p:nvSpPr>
        <p:spPr bwMode="auto">
          <a:xfrm flipV="1">
            <a:off x="4333875" y="5911850"/>
            <a:ext cx="1588" cy="2063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000" name="Line 128"/>
          <p:cNvSpPr>
            <a:spLocks noChangeShapeType="1"/>
          </p:cNvSpPr>
          <p:nvPr/>
        </p:nvSpPr>
        <p:spPr bwMode="auto">
          <a:xfrm flipV="1">
            <a:off x="4479925" y="5911850"/>
            <a:ext cx="3175" cy="2063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001" name="Line 129"/>
          <p:cNvSpPr>
            <a:spLocks noChangeShapeType="1"/>
          </p:cNvSpPr>
          <p:nvPr/>
        </p:nvSpPr>
        <p:spPr bwMode="auto">
          <a:xfrm flipV="1">
            <a:off x="4629150" y="5911850"/>
            <a:ext cx="1588" cy="2063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002" name="Line 130"/>
          <p:cNvSpPr>
            <a:spLocks noChangeShapeType="1"/>
          </p:cNvSpPr>
          <p:nvPr/>
        </p:nvSpPr>
        <p:spPr bwMode="auto">
          <a:xfrm flipV="1">
            <a:off x="4776788" y="5911850"/>
            <a:ext cx="3175" cy="2063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003" name="Line 131"/>
          <p:cNvSpPr>
            <a:spLocks noChangeShapeType="1"/>
          </p:cNvSpPr>
          <p:nvPr/>
        </p:nvSpPr>
        <p:spPr bwMode="auto">
          <a:xfrm flipV="1">
            <a:off x="4926013" y="5911850"/>
            <a:ext cx="1587" cy="2063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004" name="Line 132"/>
          <p:cNvSpPr>
            <a:spLocks noChangeShapeType="1"/>
          </p:cNvSpPr>
          <p:nvPr/>
        </p:nvSpPr>
        <p:spPr bwMode="auto">
          <a:xfrm flipV="1">
            <a:off x="5073650" y="5911850"/>
            <a:ext cx="1588" cy="2063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005" name="Line 133"/>
          <p:cNvSpPr>
            <a:spLocks noChangeShapeType="1"/>
          </p:cNvSpPr>
          <p:nvPr/>
        </p:nvSpPr>
        <p:spPr bwMode="auto">
          <a:xfrm flipV="1">
            <a:off x="5222875" y="5911850"/>
            <a:ext cx="1588" cy="2063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006" name="Line 134"/>
          <p:cNvSpPr>
            <a:spLocks noChangeShapeType="1"/>
          </p:cNvSpPr>
          <p:nvPr/>
        </p:nvSpPr>
        <p:spPr bwMode="auto">
          <a:xfrm flipV="1">
            <a:off x="5368925" y="5911850"/>
            <a:ext cx="3175" cy="2063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007" name="Line 135"/>
          <p:cNvSpPr>
            <a:spLocks noChangeShapeType="1"/>
          </p:cNvSpPr>
          <p:nvPr/>
        </p:nvSpPr>
        <p:spPr bwMode="auto">
          <a:xfrm flipV="1">
            <a:off x="5518150" y="5911850"/>
            <a:ext cx="1588" cy="2063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008" name="Line 136"/>
          <p:cNvSpPr>
            <a:spLocks noChangeShapeType="1"/>
          </p:cNvSpPr>
          <p:nvPr/>
        </p:nvSpPr>
        <p:spPr bwMode="auto">
          <a:xfrm flipV="1">
            <a:off x="5665788" y="5911850"/>
            <a:ext cx="3175" cy="2063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009" name="Line 137"/>
          <p:cNvSpPr>
            <a:spLocks noChangeShapeType="1"/>
          </p:cNvSpPr>
          <p:nvPr/>
        </p:nvSpPr>
        <p:spPr bwMode="auto">
          <a:xfrm flipV="1">
            <a:off x="5813425" y="5911850"/>
            <a:ext cx="1588" cy="2063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010" name="Line 138"/>
          <p:cNvSpPr>
            <a:spLocks noChangeShapeType="1"/>
          </p:cNvSpPr>
          <p:nvPr/>
        </p:nvSpPr>
        <p:spPr bwMode="auto">
          <a:xfrm flipV="1">
            <a:off x="5962650" y="5911850"/>
            <a:ext cx="1588" cy="2063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011" name="Line 139"/>
          <p:cNvSpPr>
            <a:spLocks noChangeShapeType="1"/>
          </p:cNvSpPr>
          <p:nvPr/>
        </p:nvSpPr>
        <p:spPr bwMode="auto">
          <a:xfrm flipV="1">
            <a:off x="6111875" y="5911850"/>
            <a:ext cx="1588" cy="2063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012" name="Line 140"/>
          <p:cNvSpPr>
            <a:spLocks noChangeShapeType="1"/>
          </p:cNvSpPr>
          <p:nvPr/>
        </p:nvSpPr>
        <p:spPr bwMode="auto">
          <a:xfrm flipV="1">
            <a:off x="6257925" y="5911850"/>
            <a:ext cx="3175" cy="2063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013" name="Line 141"/>
          <p:cNvSpPr>
            <a:spLocks noChangeShapeType="1"/>
          </p:cNvSpPr>
          <p:nvPr/>
        </p:nvSpPr>
        <p:spPr bwMode="auto">
          <a:xfrm flipV="1">
            <a:off x="6407150" y="5911850"/>
            <a:ext cx="0" cy="2063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014" name="Line 142"/>
          <p:cNvSpPr>
            <a:spLocks noChangeShapeType="1"/>
          </p:cNvSpPr>
          <p:nvPr/>
        </p:nvSpPr>
        <p:spPr bwMode="auto">
          <a:xfrm flipV="1">
            <a:off x="6554788" y="5911850"/>
            <a:ext cx="3175" cy="2063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015" name="Line 143"/>
          <p:cNvSpPr>
            <a:spLocks noChangeShapeType="1"/>
          </p:cNvSpPr>
          <p:nvPr/>
        </p:nvSpPr>
        <p:spPr bwMode="auto">
          <a:xfrm flipV="1">
            <a:off x="6702425" y="5911850"/>
            <a:ext cx="1588" cy="2063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016" name="Line 144"/>
          <p:cNvSpPr>
            <a:spLocks noChangeShapeType="1"/>
          </p:cNvSpPr>
          <p:nvPr/>
        </p:nvSpPr>
        <p:spPr bwMode="auto">
          <a:xfrm flipV="1">
            <a:off x="6851650" y="5911850"/>
            <a:ext cx="1588" cy="2063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017" name="Line 145"/>
          <p:cNvSpPr>
            <a:spLocks noChangeShapeType="1"/>
          </p:cNvSpPr>
          <p:nvPr/>
        </p:nvSpPr>
        <p:spPr bwMode="auto">
          <a:xfrm flipV="1">
            <a:off x="6999288" y="5911850"/>
            <a:ext cx="1587" cy="2063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018" name="Line 146"/>
          <p:cNvSpPr>
            <a:spLocks noChangeShapeType="1"/>
          </p:cNvSpPr>
          <p:nvPr/>
        </p:nvSpPr>
        <p:spPr bwMode="auto">
          <a:xfrm flipV="1">
            <a:off x="7146925" y="5911850"/>
            <a:ext cx="3175" cy="2063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019" name="Line 147"/>
          <p:cNvSpPr>
            <a:spLocks noChangeShapeType="1"/>
          </p:cNvSpPr>
          <p:nvPr/>
        </p:nvSpPr>
        <p:spPr bwMode="auto">
          <a:xfrm flipV="1">
            <a:off x="7296150" y="5911850"/>
            <a:ext cx="0" cy="2063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020" name="Line 148"/>
          <p:cNvSpPr>
            <a:spLocks noChangeShapeType="1"/>
          </p:cNvSpPr>
          <p:nvPr/>
        </p:nvSpPr>
        <p:spPr bwMode="auto">
          <a:xfrm flipV="1">
            <a:off x="7445375" y="5911850"/>
            <a:ext cx="1588" cy="2063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021" name="Line 149"/>
          <p:cNvSpPr>
            <a:spLocks noChangeShapeType="1"/>
          </p:cNvSpPr>
          <p:nvPr/>
        </p:nvSpPr>
        <p:spPr bwMode="auto">
          <a:xfrm flipV="1">
            <a:off x="7591425" y="5911850"/>
            <a:ext cx="1588" cy="2063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022" name="Line 150"/>
          <p:cNvSpPr>
            <a:spLocks noChangeShapeType="1"/>
          </p:cNvSpPr>
          <p:nvPr/>
        </p:nvSpPr>
        <p:spPr bwMode="auto">
          <a:xfrm flipV="1">
            <a:off x="7740650" y="5911850"/>
            <a:ext cx="1588" cy="2063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023" name="Rectangle 151"/>
          <p:cNvSpPr>
            <a:spLocks noChangeArrowheads="1"/>
          </p:cNvSpPr>
          <p:nvPr/>
        </p:nvSpPr>
        <p:spPr bwMode="auto">
          <a:xfrm>
            <a:off x="2198688" y="6003925"/>
            <a:ext cx="127000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latin typeface="Arial" charset="0"/>
              </a:rPr>
              <a:t>0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0024" name="Rectangle 152"/>
          <p:cNvSpPr>
            <a:spLocks noChangeArrowheads="1"/>
          </p:cNvSpPr>
          <p:nvPr/>
        </p:nvSpPr>
        <p:spPr bwMode="auto">
          <a:xfrm>
            <a:off x="2878138" y="6003925"/>
            <a:ext cx="254000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latin typeface="Arial" charset="0"/>
              </a:rPr>
              <a:t>50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0025" name="Rectangle 153"/>
          <p:cNvSpPr>
            <a:spLocks noChangeArrowheads="1"/>
          </p:cNvSpPr>
          <p:nvPr/>
        </p:nvSpPr>
        <p:spPr bwMode="auto">
          <a:xfrm>
            <a:off x="3559175" y="6003925"/>
            <a:ext cx="338138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Arial" charset="0"/>
              </a:rPr>
              <a:t>100</a:t>
            </a:r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0026" name="Rectangle 154"/>
          <p:cNvSpPr>
            <a:spLocks noChangeArrowheads="1"/>
          </p:cNvSpPr>
          <p:nvPr/>
        </p:nvSpPr>
        <p:spPr bwMode="auto">
          <a:xfrm>
            <a:off x="4298950" y="6003925"/>
            <a:ext cx="338138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Arial" charset="0"/>
              </a:rPr>
              <a:t>150</a:t>
            </a:r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0027" name="Rectangle 155"/>
          <p:cNvSpPr>
            <a:spLocks noChangeArrowheads="1"/>
          </p:cNvSpPr>
          <p:nvPr/>
        </p:nvSpPr>
        <p:spPr bwMode="auto">
          <a:xfrm>
            <a:off x="5040313" y="6003925"/>
            <a:ext cx="381000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latin typeface="Arial" charset="0"/>
              </a:rPr>
              <a:t>200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0028" name="Rectangle 156"/>
          <p:cNvSpPr>
            <a:spLocks noChangeArrowheads="1"/>
          </p:cNvSpPr>
          <p:nvPr/>
        </p:nvSpPr>
        <p:spPr bwMode="auto">
          <a:xfrm>
            <a:off x="5780088" y="6003925"/>
            <a:ext cx="381000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latin typeface="Arial" charset="0"/>
              </a:rPr>
              <a:t>250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0029" name="Rectangle 157"/>
          <p:cNvSpPr>
            <a:spLocks noChangeArrowheads="1"/>
          </p:cNvSpPr>
          <p:nvPr/>
        </p:nvSpPr>
        <p:spPr bwMode="auto">
          <a:xfrm>
            <a:off x="6521450" y="6003925"/>
            <a:ext cx="381000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latin typeface="Arial" charset="0"/>
              </a:rPr>
              <a:t>300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0030" name="Rectangle 158"/>
          <p:cNvSpPr>
            <a:spLocks noChangeArrowheads="1"/>
          </p:cNvSpPr>
          <p:nvPr/>
        </p:nvSpPr>
        <p:spPr bwMode="auto">
          <a:xfrm>
            <a:off x="7261225" y="6003925"/>
            <a:ext cx="381000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latin typeface="Arial" charset="0"/>
              </a:rPr>
              <a:t>350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0031" name="Line 159"/>
          <p:cNvSpPr>
            <a:spLocks noChangeShapeType="1"/>
          </p:cNvSpPr>
          <p:nvPr/>
        </p:nvSpPr>
        <p:spPr bwMode="auto">
          <a:xfrm>
            <a:off x="5294313" y="5030788"/>
            <a:ext cx="382587" cy="1587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032" name="Rectangle 160"/>
          <p:cNvSpPr>
            <a:spLocks noChangeArrowheads="1"/>
          </p:cNvSpPr>
          <p:nvPr/>
        </p:nvSpPr>
        <p:spPr bwMode="auto">
          <a:xfrm>
            <a:off x="5429250" y="4968875"/>
            <a:ext cx="109538" cy="123825"/>
          </a:xfrm>
          <a:prstGeom prst="rect">
            <a:avLst/>
          </a:prstGeom>
          <a:solidFill>
            <a:srgbClr val="33CC33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033" name="Rectangle 161"/>
          <p:cNvSpPr>
            <a:spLocks noChangeArrowheads="1"/>
          </p:cNvSpPr>
          <p:nvPr/>
        </p:nvSpPr>
        <p:spPr bwMode="auto">
          <a:xfrm>
            <a:off x="5822950" y="4906963"/>
            <a:ext cx="635000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Arial" charset="0"/>
              </a:rPr>
              <a:t>Detox</a:t>
            </a:r>
            <a:endParaRPr lang="en-US" b="1">
              <a:latin typeface="Times New Roman" pitchFamily="18" charset="0"/>
            </a:endParaRPr>
          </a:p>
        </p:txBody>
      </p:sp>
      <p:sp>
        <p:nvSpPr>
          <p:cNvPr id="80034" name="Line 162"/>
          <p:cNvSpPr>
            <a:spLocks noChangeShapeType="1"/>
          </p:cNvSpPr>
          <p:nvPr/>
        </p:nvSpPr>
        <p:spPr bwMode="auto">
          <a:xfrm>
            <a:off x="5294313" y="5399088"/>
            <a:ext cx="382587" cy="1587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035" name="Oval 163"/>
          <p:cNvSpPr>
            <a:spLocks noChangeArrowheads="1"/>
          </p:cNvSpPr>
          <p:nvPr/>
        </p:nvSpPr>
        <p:spPr bwMode="auto">
          <a:xfrm>
            <a:off x="5429250" y="5338763"/>
            <a:ext cx="109538" cy="122237"/>
          </a:xfrm>
          <a:prstGeom prst="ellipse">
            <a:avLst/>
          </a:prstGeom>
          <a:solidFill>
            <a:srgbClr val="FF3300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036" name="Rectangle 164"/>
          <p:cNvSpPr>
            <a:spLocks noChangeArrowheads="1"/>
          </p:cNvSpPr>
          <p:nvPr/>
        </p:nvSpPr>
        <p:spPr bwMode="auto">
          <a:xfrm>
            <a:off x="5822950" y="5275263"/>
            <a:ext cx="1638300" cy="5492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Arial" charset="0"/>
              </a:rPr>
              <a:t>Buprenorphine</a:t>
            </a:r>
          </a:p>
          <a:p>
            <a:r>
              <a:rPr lang="en-US" b="1">
                <a:latin typeface="Arial" charset="0"/>
              </a:rPr>
              <a:t>Maintenance</a:t>
            </a:r>
            <a:endParaRPr lang="en-US" b="1">
              <a:latin typeface="Times New Roman" pitchFamily="18" charset="0"/>
            </a:endParaRPr>
          </a:p>
        </p:txBody>
      </p:sp>
      <p:sp>
        <p:nvSpPr>
          <p:cNvPr id="80037" name="Rectangle 165"/>
          <p:cNvSpPr>
            <a:spLocks noChangeArrowheads="1"/>
          </p:cNvSpPr>
          <p:nvPr/>
        </p:nvSpPr>
        <p:spPr bwMode="auto">
          <a:xfrm>
            <a:off x="3527425" y="6019800"/>
            <a:ext cx="381000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latin typeface="Arial" charset="0"/>
              </a:rPr>
              <a:t>100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0038" name="Rectangle 166"/>
          <p:cNvSpPr>
            <a:spLocks noChangeArrowheads="1"/>
          </p:cNvSpPr>
          <p:nvPr/>
        </p:nvSpPr>
        <p:spPr bwMode="auto">
          <a:xfrm>
            <a:off x="4267200" y="6019800"/>
            <a:ext cx="381000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latin typeface="Arial" charset="0"/>
              </a:rPr>
              <a:t>150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Buprenorphine RCT </a:t>
            </a:r>
            <a:br>
              <a:rPr lang="en-US" smtClean="0">
                <a:latin typeface="Arial" charset="0"/>
              </a:rPr>
            </a:br>
            <a:r>
              <a:rPr lang="en-US" smtClean="0">
                <a:latin typeface="Arial" charset="0"/>
              </a:rPr>
              <a:t>A tragic appendix:</a:t>
            </a:r>
          </a:p>
        </p:txBody>
      </p:sp>
      <p:graphicFrame>
        <p:nvGraphicFramePr>
          <p:cNvPr id="210969" name="Group 25"/>
          <p:cNvGraphicFramePr>
            <a:graphicFrameLocks noGrp="1"/>
          </p:cNvGraphicFramePr>
          <p:nvPr/>
        </p:nvGraphicFramePr>
        <p:xfrm>
          <a:off x="533400" y="2949575"/>
          <a:ext cx="8382000" cy="2217738"/>
        </p:xfrm>
        <a:graphic>
          <a:graphicData uri="http://schemas.openxmlformats.org/drawingml/2006/table">
            <a:tbl>
              <a:tblPr/>
              <a:tblGrid>
                <a:gridCol w="1600200"/>
                <a:gridCol w="1828800"/>
                <a:gridCol w="2659063"/>
                <a:gridCol w="2293937"/>
              </a:tblGrid>
              <a:tr h="1089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1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1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1" charset="0"/>
                        </a:rPr>
                        <a:t>Detox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1" charset="0"/>
                        </a:rPr>
                        <a:t>Bupreno</a:t>
                      </a:r>
                      <a:r>
                        <a:rPr kumimoji="0" lang="sv-S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1" charset="0"/>
                        </a:rPr>
                        <a:t>rphi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1" charset="0"/>
                        </a:rPr>
                        <a:t>n</a:t>
                      </a:r>
                      <a:r>
                        <a:rPr kumimoji="0" lang="sv-S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1" charset="0"/>
                        </a:rPr>
                        <a:t>e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1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1" charset="0"/>
                        </a:rPr>
                        <a:t>Cox regression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8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1" charset="2"/>
                        <a:buNone/>
                        <a:tabLst/>
                      </a:pPr>
                      <a:r>
                        <a:rPr kumimoji="0" lang="sv-SE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1" charset="0"/>
                        </a:rPr>
                        <a:t>Dead</a:t>
                      </a:r>
                      <a:endParaRPr kumimoji="0" lang="en-US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1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1" charset="0"/>
                        </a:rPr>
                        <a:t>4/20 (20%)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1" charset="0"/>
                        </a:rPr>
                        <a:t>0/20 </a:t>
                      </a:r>
                      <a:b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1" charset="0"/>
                        </a:rPr>
                      </a:b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1" charset="0"/>
                        </a:rPr>
                        <a:t>(0%)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1" charset="0"/>
                          <a:sym typeface="Symbol" pitchFamily="1" charset="2"/>
                        </a:rPr>
                        <a:t></a:t>
                      </a:r>
                      <a:r>
                        <a:rPr kumimoji="0" lang="sv-SE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1" charset="0"/>
                          <a:sym typeface="Symbol" pitchFamily="1" charset="2"/>
                        </a:rPr>
                        <a:t>2</a:t>
                      </a:r>
                      <a:r>
                        <a:rPr kumimoji="0" lang="sv-S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1" charset="0"/>
                          <a:sym typeface="Symbol" pitchFamily="1" charset="2"/>
                        </a:rPr>
                        <a:t>=5.9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1" charset="0"/>
                        </a:rPr>
                        <a:t>p=0.015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0908" name="Picture 26" descr="HM00248_[1]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0" y="304800"/>
            <a:ext cx="1101725" cy="160655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Buprenorphine Summary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Well accepted maintenance therapy</a:t>
            </a:r>
          </a:p>
          <a:p>
            <a:pPr eaLnBrk="1" hangingPunct="1"/>
            <a:r>
              <a:rPr lang="en-US" smtClean="0"/>
              <a:t>Mild withdrawal </a:t>
            </a:r>
          </a:p>
          <a:p>
            <a:pPr eaLnBrk="1" hangingPunct="1"/>
            <a:r>
              <a:rPr lang="en-US" smtClean="0"/>
              <a:t>Decreases opioid use</a:t>
            </a:r>
          </a:p>
          <a:p>
            <a:pPr eaLnBrk="1" hangingPunct="1"/>
            <a:r>
              <a:rPr lang="en-US" smtClean="0"/>
              <a:t>Greater safety</a:t>
            </a:r>
          </a:p>
          <a:p>
            <a:pPr eaLnBrk="1" hangingPunct="1"/>
            <a:r>
              <a:rPr lang="en-US" smtClean="0"/>
              <a:t>Lower diversion potential</a:t>
            </a:r>
          </a:p>
          <a:p>
            <a:pPr eaLnBrk="1" hangingPunct="1"/>
            <a:endParaRPr lang="en-US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Suboxone Tablets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Contain Buprenorphine to relieve withdrawal symptoms from opiates</a:t>
            </a:r>
          </a:p>
          <a:p>
            <a:r>
              <a:rPr lang="en-US" smtClean="0"/>
              <a:t>Also contains Naloxone to stop people from diverting and injecting the medication</a:t>
            </a:r>
          </a:p>
          <a:p>
            <a:r>
              <a:rPr lang="en-US" smtClean="0"/>
              <a:t>Naloxone injected= severe withdrawal</a:t>
            </a:r>
          </a:p>
          <a:p>
            <a:r>
              <a:rPr lang="en-US" smtClean="0"/>
              <a:t>Naloxone sublingal= no effect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TAKE SUBOXONE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1219200" y="5867400"/>
            <a:ext cx="7181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Suboxone is absorbed through the </a:t>
            </a:r>
            <a:r>
              <a:rPr lang="en-US" i="1"/>
              <a:t>two large veins</a:t>
            </a:r>
            <a:r>
              <a:rPr lang="en-US"/>
              <a:t> under the tongue. </a:t>
            </a:r>
          </a:p>
        </p:txBody>
      </p:sp>
      <p:pic>
        <p:nvPicPr>
          <p:cNvPr id="83973" name="Picture 5" descr="SUBOXONE enters the bloodstream from under the tong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133600"/>
            <a:ext cx="5540375" cy="357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838200" y="6096000"/>
            <a:ext cx="7772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Suboxone.comk</a:t>
            </a:r>
          </a:p>
        </p:txBody>
      </p:sp>
      <p:sp>
        <p:nvSpPr>
          <p:cNvPr id="83975" name="Text Box 11"/>
          <p:cNvSpPr txBox="1">
            <a:spLocks noChangeArrowheads="1"/>
          </p:cNvSpPr>
          <p:nvPr/>
        </p:nvSpPr>
        <p:spPr bwMode="auto">
          <a:xfrm>
            <a:off x="3352800" y="2133600"/>
            <a:ext cx="2057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VEINS UNDER TONGUE</a:t>
            </a:r>
          </a:p>
        </p:txBody>
      </p:sp>
      <p:sp>
        <p:nvSpPr>
          <p:cNvPr id="83976" name="Line 13"/>
          <p:cNvSpPr>
            <a:spLocks noChangeShapeType="1"/>
          </p:cNvSpPr>
          <p:nvPr/>
        </p:nvSpPr>
        <p:spPr bwMode="auto">
          <a:xfrm flipH="1">
            <a:off x="3886200" y="2743200"/>
            <a:ext cx="333375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3977" name="Line 14"/>
          <p:cNvSpPr>
            <a:spLocks noChangeShapeType="1"/>
          </p:cNvSpPr>
          <p:nvPr/>
        </p:nvSpPr>
        <p:spPr bwMode="auto">
          <a:xfrm>
            <a:off x="4267200" y="2743200"/>
            <a:ext cx="228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… &amp; Shanghai Gal</a:t>
            </a:r>
          </a:p>
        </p:txBody>
      </p:sp>
      <p:pic>
        <p:nvPicPr>
          <p:cNvPr id="20483" name="Picture 4" descr="shanghaigal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286000"/>
            <a:ext cx="4651375" cy="4381500"/>
          </a:xfrm>
          <a:noFill/>
          <a:ln>
            <a:solidFill>
              <a:schemeClr val="tx1"/>
            </a:solidFill>
          </a:ln>
        </p:spPr>
      </p:pic>
      <p:pic>
        <p:nvPicPr>
          <p:cNvPr id="20484" name="Picture 7" descr="blackopium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10200" y="1828800"/>
            <a:ext cx="3394075" cy="479742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Taking Suboxone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smtClean="0"/>
              <a:t>Moisten mouth with a drink of water</a:t>
            </a:r>
          </a:p>
          <a:p>
            <a:r>
              <a:rPr lang="en-US" sz="2800" smtClean="0"/>
              <a:t>Place tablets under tongue</a:t>
            </a:r>
          </a:p>
          <a:p>
            <a:r>
              <a:rPr lang="en-US" sz="2800" smtClean="0"/>
              <a:t>Lean head slightly forward</a:t>
            </a:r>
          </a:p>
          <a:p>
            <a:r>
              <a:rPr lang="en-US" sz="2800" smtClean="0"/>
              <a:t>Let the tablets dissolve completely</a:t>
            </a:r>
          </a:p>
          <a:p>
            <a:r>
              <a:rPr lang="en-US" sz="2800" smtClean="0"/>
              <a:t>Usually takes 5-10 minutes to dissolve</a:t>
            </a:r>
          </a:p>
          <a:p>
            <a:r>
              <a:rPr lang="en-US" sz="2800" smtClean="0"/>
              <a:t>DO NOT talk, it may “leak out”</a:t>
            </a:r>
          </a:p>
          <a:p>
            <a:r>
              <a:rPr lang="en-US" sz="2800" smtClean="0"/>
              <a:t>DO NOT chew or swallow tablets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609600"/>
            <a:ext cx="7315200" cy="1143000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Arial" charset="0"/>
              </a:rPr>
              <a:t>A Differentiated Strategy For Treatment Of Opioid Dependence  (David Fiellin, MD)</a:t>
            </a:r>
          </a:p>
        </p:txBody>
      </p:sp>
      <p:grpSp>
        <p:nvGrpSpPr>
          <p:cNvPr id="86019" name="Group 3"/>
          <p:cNvGrpSpPr>
            <a:grpSpLocks/>
          </p:cNvGrpSpPr>
          <p:nvPr/>
        </p:nvGrpSpPr>
        <p:grpSpPr bwMode="auto">
          <a:xfrm>
            <a:off x="676275" y="2468563"/>
            <a:ext cx="1825625" cy="1001712"/>
            <a:chOff x="478" y="1149"/>
            <a:chExt cx="1294" cy="1340"/>
          </a:xfrm>
        </p:grpSpPr>
        <p:sp>
          <p:nvSpPr>
            <p:cNvPr id="86047" name="Rectangle 4"/>
            <p:cNvSpPr>
              <a:spLocks noChangeArrowheads="1"/>
            </p:cNvSpPr>
            <p:nvPr/>
          </p:nvSpPr>
          <p:spPr bwMode="auto">
            <a:xfrm>
              <a:off x="478" y="1149"/>
              <a:ext cx="1294" cy="1340"/>
            </a:xfrm>
            <a:prstGeom prst="rect">
              <a:avLst/>
            </a:prstGeom>
            <a:solidFill>
              <a:srgbClr val="800000"/>
            </a:solidFill>
            <a:ln w="19050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12997" name="Text Box 5"/>
            <p:cNvSpPr txBox="1">
              <a:spLocks noChangeArrowheads="1"/>
            </p:cNvSpPr>
            <p:nvPr/>
          </p:nvSpPr>
          <p:spPr bwMode="auto">
            <a:xfrm>
              <a:off x="594" y="1410"/>
              <a:ext cx="1021" cy="794"/>
            </a:xfrm>
            <a:prstGeom prst="rect">
              <a:avLst/>
            </a:prstGeom>
            <a:noFill/>
            <a:ln w="1905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Dependence?</a:t>
              </a:r>
              <a:endParaRPr lang="sv-SE" sz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" charset="0"/>
              </a:endParaRPr>
            </a:p>
            <a:p>
              <a:pPr algn="ctr">
                <a:spcBef>
                  <a:spcPct val="50000"/>
                </a:spcBef>
                <a:defRPr/>
              </a:pPr>
              <a:r>
                <a:rPr lang="sv-SE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" charset="0"/>
                </a:rPr>
                <a:t>(&gt;1 year; age &gt;20)</a:t>
              </a:r>
              <a:endParaRPr lang="en-US" sz="1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" charset="0"/>
              </a:endParaRPr>
            </a:p>
          </p:txBody>
        </p:sp>
      </p:grpSp>
      <p:grpSp>
        <p:nvGrpSpPr>
          <p:cNvPr id="86020" name="Group 6"/>
          <p:cNvGrpSpPr>
            <a:grpSpLocks/>
          </p:cNvGrpSpPr>
          <p:nvPr/>
        </p:nvGrpSpPr>
        <p:grpSpPr bwMode="auto">
          <a:xfrm>
            <a:off x="620713" y="4478338"/>
            <a:ext cx="1901825" cy="2127250"/>
            <a:chOff x="440" y="2728"/>
            <a:chExt cx="1348" cy="1340"/>
          </a:xfrm>
        </p:grpSpPr>
        <p:sp>
          <p:nvSpPr>
            <p:cNvPr id="86045" name="Rectangle 7"/>
            <p:cNvSpPr>
              <a:spLocks noChangeArrowheads="1"/>
            </p:cNvSpPr>
            <p:nvPr/>
          </p:nvSpPr>
          <p:spPr bwMode="auto">
            <a:xfrm>
              <a:off x="467" y="2728"/>
              <a:ext cx="1294" cy="1340"/>
            </a:xfrm>
            <a:prstGeom prst="rect">
              <a:avLst/>
            </a:prstGeom>
            <a:solidFill>
              <a:srgbClr val="800000"/>
            </a:solidFill>
            <a:ln w="19050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13000" name="Text Box 8"/>
            <p:cNvSpPr txBox="1">
              <a:spLocks noChangeArrowheads="1"/>
            </p:cNvSpPr>
            <p:nvPr/>
          </p:nvSpPr>
          <p:spPr bwMode="auto">
            <a:xfrm>
              <a:off x="440" y="2929"/>
              <a:ext cx="1348" cy="960"/>
            </a:xfrm>
            <a:prstGeom prst="rect">
              <a:avLst/>
            </a:prstGeom>
            <a:noFill/>
            <a:ln w="1905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Psychosocial treatment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en-US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+Naltrexone?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en-US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Effective?</a:t>
              </a:r>
            </a:p>
          </p:txBody>
        </p:sp>
      </p:grpSp>
      <p:sp>
        <p:nvSpPr>
          <p:cNvPr id="86021" name="Rectangle 9"/>
          <p:cNvSpPr>
            <a:spLocks noChangeArrowheads="1"/>
          </p:cNvSpPr>
          <p:nvPr/>
        </p:nvSpPr>
        <p:spPr bwMode="auto">
          <a:xfrm>
            <a:off x="3733800" y="1981200"/>
            <a:ext cx="1827213" cy="2127250"/>
          </a:xfrm>
          <a:prstGeom prst="rect">
            <a:avLst/>
          </a:prstGeom>
          <a:solidFill>
            <a:srgbClr val="800000"/>
          </a:solidFill>
          <a:ln w="19050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13002" name="Text Box 10"/>
          <p:cNvSpPr txBox="1">
            <a:spLocks noChangeArrowheads="1"/>
          </p:cNvSpPr>
          <p:nvPr/>
        </p:nvSpPr>
        <p:spPr bwMode="auto">
          <a:xfrm>
            <a:off x="3798888" y="2195513"/>
            <a:ext cx="1676400" cy="1676400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Buprenorphine-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assisted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treatment.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Effective?</a:t>
            </a:r>
          </a:p>
        </p:txBody>
      </p:sp>
      <p:grpSp>
        <p:nvGrpSpPr>
          <p:cNvPr id="86023" name="Group 11"/>
          <p:cNvGrpSpPr>
            <a:grpSpLocks/>
          </p:cNvGrpSpPr>
          <p:nvPr/>
        </p:nvGrpSpPr>
        <p:grpSpPr bwMode="auto">
          <a:xfrm>
            <a:off x="6778625" y="1974850"/>
            <a:ext cx="1825625" cy="2127250"/>
            <a:chOff x="4866" y="1197"/>
            <a:chExt cx="1294" cy="1340"/>
          </a:xfrm>
        </p:grpSpPr>
        <p:sp>
          <p:nvSpPr>
            <p:cNvPr id="86043" name="Rectangle 12"/>
            <p:cNvSpPr>
              <a:spLocks noChangeArrowheads="1"/>
            </p:cNvSpPr>
            <p:nvPr/>
          </p:nvSpPr>
          <p:spPr bwMode="auto">
            <a:xfrm>
              <a:off x="4866" y="1197"/>
              <a:ext cx="1294" cy="1340"/>
            </a:xfrm>
            <a:prstGeom prst="rect">
              <a:avLst/>
            </a:prstGeom>
            <a:solidFill>
              <a:srgbClr val="800000"/>
            </a:solidFill>
            <a:ln w="19050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13005" name="Text Box 13"/>
            <p:cNvSpPr txBox="1">
              <a:spLocks noChangeArrowheads="1"/>
            </p:cNvSpPr>
            <p:nvPr/>
          </p:nvSpPr>
          <p:spPr bwMode="auto">
            <a:xfrm>
              <a:off x="5022" y="1331"/>
              <a:ext cx="1021" cy="1056"/>
            </a:xfrm>
            <a:prstGeom prst="rect">
              <a:avLst/>
            </a:prstGeom>
            <a:noFill/>
            <a:ln w="1905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Methadone-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en-US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assisted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en-US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treatment.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en-US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Effective?</a:t>
              </a:r>
            </a:p>
          </p:txBody>
        </p:sp>
      </p:grpSp>
      <p:sp>
        <p:nvSpPr>
          <p:cNvPr id="213006" name="Text Box 14"/>
          <p:cNvSpPr txBox="1">
            <a:spLocks noChangeArrowheads="1"/>
          </p:cNvSpPr>
          <p:nvPr/>
        </p:nvSpPr>
        <p:spPr bwMode="auto">
          <a:xfrm>
            <a:off x="5622925" y="2500313"/>
            <a:ext cx="1077913" cy="304800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no</a:t>
            </a:r>
          </a:p>
        </p:txBody>
      </p:sp>
      <p:sp>
        <p:nvSpPr>
          <p:cNvPr id="213007" name="Text Box 15"/>
          <p:cNvSpPr txBox="1">
            <a:spLocks noChangeArrowheads="1"/>
          </p:cNvSpPr>
          <p:nvPr/>
        </p:nvSpPr>
        <p:spPr bwMode="auto">
          <a:xfrm>
            <a:off x="2547938" y="2498725"/>
            <a:ext cx="1077912" cy="304800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yes</a:t>
            </a:r>
          </a:p>
        </p:txBody>
      </p:sp>
      <p:sp>
        <p:nvSpPr>
          <p:cNvPr id="213008" name="Text Box 16"/>
          <p:cNvSpPr txBox="1">
            <a:spLocks noChangeArrowheads="1"/>
          </p:cNvSpPr>
          <p:nvPr/>
        </p:nvSpPr>
        <p:spPr bwMode="auto">
          <a:xfrm>
            <a:off x="758825" y="3794125"/>
            <a:ext cx="879475" cy="304800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no</a:t>
            </a:r>
          </a:p>
        </p:txBody>
      </p:sp>
      <p:sp>
        <p:nvSpPr>
          <p:cNvPr id="213009" name="Text Box 17"/>
          <p:cNvSpPr txBox="1">
            <a:spLocks noChangeArrowheads="1"/>
          </p:cNvSpPr>
          <p:nvPr/>
        </p:nvSpPr>
        <p:spPr bwMode="auto">
          <a:xfrm>
            <a:off x="2216150" y="5124450"/>
            <a:ext cx="1077913" cy="304800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no</a:t>
            </a:r>
          </a:p>
        </p:txBody>
      </p:sp>
      <p:sp>
        <p:nvSpPr>
          <p:cNvPr id="86028" name="Line 18"/>
          <p:cNvSpPr>
            <a:spLocks noChangeShapeType="1"/>
          </p:cNvSpPr>
          <p:nvPr/>
        </p:nvSpPr>
        <p:spPr bwMode="auto">
          <a:xfrm>
            <a:off x="2495550" y="2968625"/>
            <a:ext cx="1220788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none" w="sm" len="sm"/>
            <a:tailEnd type="triangle" w="lg" len="lg"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86029" name="Line 19"/>
          <p:cNvSpPr>
            <a:spLocks noChangeShapeType="1"/>
          </p:cNvSpPr>
          <p:nvPr/>
        </p:nvSpPr>
        <p:spPr bwMode="auto">
          <a:xfrm>
            <a:off x="5540375" y="2971800"/>
            <a:ext cx="1236663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 type="none" w="sm" len="sm"/>
            <a:tailEnd type="triangle" w="lg" len="lg"/>
          </a:ln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86030" name="Line 20"/>
          <p:cNvSpPr>
            <a:spLocks noChangeShapeType="1"/>
          </p:cNvSpPr>
          <p:nvPr/>
        </p:nvSpPr>
        <p:spPr bwMode="auto">
          <a:xfrm rot="16200000" flipH="1">
            <a:off x="1081882" y="3975894"/>
            <a:ext cx="1001712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 type="none" w="sm" len="sm"/>
            <a:tailEnd type="triangle" w="lg" len="lg"/>
          </a:ln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86031" name="Line 21"/>
          <p:cNvSpPr>
            <a:spLocks noChangeShapeType="1"/>
          </p:cNvSpPr>
          <p:nvPr/>
        </p:nvSpPr>
        <p:spPr bwMode="auto">
          <a:xfrm flipV="1">
            <a:off x="2482850" y="5546725"/>
            <a:ext cx="619125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 type="none" w="sm" len="sm"/>
            <a:tailEnd type="none" w="lg" len="lg"/>
          </a:ln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86032" name="Line 22"/>
          <p:cNvSpPr>
            <a:spLocks noChangeShapeType="1"/>
          </p:cNvSpPr>
          <p:nvPr/>
        </p:nvSpPr>
        <p:spPr bwMode="auto">
          <a:xfrm rot="-5400000">
            <a:off x="2070894" y="4521994"/>
            <a:ext cx="2043112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 type="none" w="sm" len="sm"/>
            <a:tailEnd type="none" w="lg" len="lg"/>
          </a:ln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86033" name="Line 23"/>
          <p:cNvSpPr>
            <a:spLocks noChangeShapeType="1"/>
          </p:cNvSpPr>
          <p:nvPr/>
        </p:nvSpPr>
        <p:spPr bwMode="auto">
          <a:xfrm>
            <a:off x="3082925" y="3495675"/>
            <a:ext cx="631825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 type="none" w="sm" len="sm"/>
            <a:tailEnd type="triangle" w="lg" len="lg"/>
          </a:ln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86034" name="Line 24"/>
          <p:cNvSpPr>
            <a:spLocks noChangeShapeType="1"/>
          </p:cNvSpPr>
          <p:nvPr/>
        </p:nvSpPr>
        <p:spPr bwMode="auto">
          <a:xfrm rot="16200000" flipH="1">
            <a:off x="3902075" y="4829175"/>
            <a:ext cx="1428750" cy="0"/>
          </a:xfrm>
          <a:prstGeom prst="line">
            <a:avLst/>
          </a:prstGeom>
          <a:noFill/>
          <a:ln w="63500">
            <a:solidFill>
              <a:schemeClr val="folHlink"/>
            </a:solidFill>
            <a:round/>
            <a:headEnd type="none" w="sm" len="sm"/>
            <a:tailEnd type="triangle" w="lg" len="lg"/>
          </a:ln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86035" name="Line 25"/>
          <p:cNvSpPr>
            <a:spLocks noChangeShapeType="1"/>
          </p:cNvSpPr>
          <p:nvPr/>
        </p:nvSpPr>
        <p:spPr bwMode="auto">
          <a:xfrm rot="5400000">
            <a:off x="6981032" y="4822031"/>
            <a:ext cx="1435100" cy="1587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 type="none" w="sm" len="sm"/>
            <a:tailEnd type="triangle" w="lg" len="lg"/>
          </a:ln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86036" name="Line 26"/>
          <p:cNvSpPr>
            <a:spLocks noChangeShapeType="1"/>
          </p:cNvSpPr>
          <p:nvPr/>
        </p:nvSpPr>
        <p:spPr bwMode="auto">
          <a:xfrm>
            <a:off x="2487613" y="6089650"/>
            <a:ext cx="1220787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 type="none" w="sm" len="sm"/>
            <a:tailEnd type="triangle" w="lg" len="lg"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grpSp>
        <p:nvGrpSpPr>
          <p:cNvPr id="86037" name="Group 27"/>
          <p:cNvGrpSpPr>
            <a:grpSpLocks/>
          </p:cNvGrpSpPr>
          <p:nvPr/>
        </p:nvGrpSpPr>
        <p:grpSpPr bwMode="auto">
          <a:xfrm>
            <a:off x="3714750" y="5543550"/>
            <a:ext cx="4902200" cy="1073150"/>
            <a:chOff x="478" y="1137"/>
            <a:chExt cx="1294" cy="1352"/>
          </a:xfrm>
        </p:grpSpPr>
        <p:sp>
          <p:nvSpPr>
            <p:cNvPr id="86041" name="Rectangle 28"/>
            <p:cNvSpPr>
              <a:spLocks noChangeArrowheads="1"/>
            </p:cNvSpPr>
            <p:nvPr/>
          </p:nvSpPr>
          <p:spPr bwMode="auto">
            <a:xfrm>
              <a:off x="478" y="1149"/>
              <a:ext cx="1294" cy="1340"/>
            </a:xfrm>
            <a:prstGeom prst="rect">
              <a:avLst/>
            </a:prstGeom>
            <a:solidFill>
              <a:srgbClr val="800000"/>
            </a:solidFill>
            <a:ln w="19050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13021" name="Text Box 29"/>
            <p:cNvSpPr txBox="1">
              <a:spLocks noChangeArrowheads="1"/>
            </p:cNvSpPr>
            <p:nvPr/>
          </p:nvSpPr>
          <p:spPr bwMode="auto">
            <a:xfrm>
              <a:off x="594" y="1137"/>
              <a:ext cx="1021" cy="1344"/>
            </a:xfrm>
            <a:prstGeom prst="rect">
              <a:avLst/>
            </a:prstGeom>
            <a:noFill/>
            <a:ln w="1905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OK. Stabilization. Rehabilitation.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en-US" sz="2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Discontinuation?</a:t>
              </a:r>
            </a:p>
          </p:txBody>
        </p:sp>
      </p:grpSp>
      <p:sp>
        <p:nvSpPr>
          <p:cNvPr id="213022" name="Text Box 30"/>
          <p:cNvSpPr txBox="1">
            <a:spLocks noChangeArrowheads="1"/>
          </p:cNvSpPr>
          <p:nvPr/>
        </p:nvSpPr>
        <p:spPr bwMode="auto">
          <a:xfrm>
            <a:off x="2189163" y="6200775"/>
            <a:ext cx="1077912" cy="304800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yes</a:t>
            </a:r>
          </a:p>
        </p:txBody>
      </p:sp>
      <p:sp>
        <p:nvSpPr>
          <p:cNvPr id="213023" name="Text Box 31"/>
          <p:cNvSpPr txBox="1">
            <a:spLocks noChangeArrowheads="1"/>
          </p:cNvSpPr>
          <p:nvPr/>
        </p:nvSpPr>
        <p:spPr bwMode="auto">
          <a:xfrm>
            <a:off x="7453313" y="4654550"/>
            <a:ext cx="1077912" cy="304800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yes</a:t>
            </a:r>
          </a:p>
        </p:txBody>
      </p:sp>
      <p:sp>
        <p:nvSpPr>
          <p:cNvPr id="213024" name="Text Box 32"/>
          <p:cNvSpPr txBox="1">
            <a:spLocks noChangeArrowheads="1"/>
          </p:cNvSpPr>
          <p:nvPr/>
        </p:nvSpPr>
        <p:spPr bwMode="auto">
          <a:xfrm>
            <a:off x="4362450" y="4646613"/>
            <a:ext cx="1079500" cy="304800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yes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Opiates In Primary Care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Opioid Analgesic Drug-Seeking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Multiple Prescribers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Lost, stolen, waterlogged prescriptions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Calif. Dept. of Justice Controlled Substances Profile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Smoked heroin is addicting. </a:t>
            </a:r>
            <a:br>
              <a:rPr lang="en-US" sz="2800" smtClean="0"/>
            </a:br>
            <a:r>
              <a:rPr lang="en-US" sz="2800" smtClean="0"/>
              <a:t>Increasingly seen in colleges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Dispensing Contracts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Consultation, Teamwork, System of Care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Summary: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Heroin remains a lethal drug </a:t>
            </a:r>
            <a:br>
              <a:rPr lang="en-US" smtClean="0"/>
            </a:br>
            <a:r>
              <a:rPr lang="en-US" smtClean="0"/>
              <a:t>48%+ Death Rate / 33 years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Prescription opiate addiction, especially Oxycodone, has been accelerating since 1995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Opiate withdrawal is uncomfortable (flu-like syndrome) but not dangerous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4840287"/>
          </a:xfrm>
        </p:spPr>
        <p:txBody>
          <a:bodyPr/>
          <a:lstStyle/>
          <a:p>
            <a:pPr eaLnBrk="1" hangingPunct="1"/>
            <a:r>
              <a:rPr lang="en-US" sz="2800" smtClean="0"/>
              <a:t>Aggressive medical treatments for withdrawal can have serious, even lethal, consequences.</a:t>
            </a:r>
          </a:p>
          <a:p>
            <a:pPr eaLnBrk="1" hangingPunct="1"/>
            <a:r>
              <a:rPr lang="en-US" sz="2800" smtClean="0"/>
              <a:t>Efficacy and Effectiveness often diverge in treatment of opiate addiction</a:t>
            </a:r>
          </a:p>
          <a:p>
            <a:pPr eaLnBrk="1" hangingPunct="1"/>
            <a:r>
              <a:rPr lang="en-US" sz="2800" smtClean="0"/>
              <a:t>Methadone Maintenance is the Gold Standard for good outcomes</a:t>
            </a:r>
          </a:p>
          <a:p>
            <a:pPr eaLnBrk="1" hangingPunct="1"/>
            <a:r>
              <a:rPr lang="en-US" sz="2800" smtClean="0"/>
              <a:t>Buprenorphine has a better safety profile, and it may be prescribed from MD offices.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4611687"/>
          </a:xfrm>
        </p:spPr>
        <p:txBody>
          <a:bodyPr/>
          <a:lstStyle/>
          <a:p>
            <a:pPr eaLnBrk="1" hangingPunct="1"/>
            <a:r>
              <a:rPr lang="en-US" smtClean="0"/>
              <a:t>Detox is not treatment, it is a preparatory step in early treatment</a:t>
            </a:r>
          </a:p>
          <a:p>
            <a:pPr eaLnBrk="1" hangingPunct="1"/>
            <a:r>
              <a:rPr lang="en-US" smtClean="0"/>
              <a:t>Ultra-Rapid Detox methods have substantial morbidity risks and high cost. </a:t>
            </a:r>
          </a:p>
          <a:p>
            <a:pPr eaLnBrk="1" hangingPunct="1"/>
            <a:r>
              <a:rPr lang="en-US" smtClean="0"/>
              <a:t>Retention &gt;90 days is a valuable treatment goal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One Idea Synopsis…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4800" smtClean="0"/>
              <a:t>Detox is easy,</a:t>
            </a:r>
            <a:br>
              <a:rPr lang="en-US" sz="4800" smtClean="0"/>
            </a:br>
            <a:r>
              <a:rPr lang="en-US" sz="4800" smtClean="0"/>
              <a:t>       Recovery is hard.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Multiple Neurotransmitters Contribute to Reward</a:t>
            </a:r>
          </a:p>
        </p:txBody>
      </p:sp>
      <p:pic>
        <p:nvPicPr>
          <p:cNvPr id="21507" name="Picture 4" descr="Neural Circuits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>
          <a:xfrm>
            <a:off x="762000" y="1752600"/>
            <a:ext cx="8153400" cy="4749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1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5575</TotalTime>
  <Words>2689</Words>
  <Application>Microsoft Office PowerPoint</Application>
  <PresentationFormat>On-screen Show (4:3)</PresentationFormat>
  <Paragraphs>819</Paragraphs>
  <Slides>86</Slides>
  <Notes>14</Notes>
  <HiddenSlides>11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86</vt:i4>
      </vt:variant>
    </vt:vector>
  </HeadingPairs>
  <TitlesOfParts>
    <vt:vector size="99" baseType="lpstr">
      <vt:lpstr>Tahoma</vt:lpstr>
      <vt:lpstr>Arial</vt:lpstr>
      <vt:lpstr>Wingdings</vt:lpstr>
      <vt:lpstr>Arial Unicode MS</vt:lpstr>
      <vt:lpstr>Helvetica</vt:lpstr>
      <vt:lpstr>Times New Roman</vt:lpstr>
      <vt:lpstr>Symbol</vt:lpstr>
      <vt:lpstr>Times</vt:lpstr>
      <vt:lpstr>B Helvetica Bold</vt:lpstr>
      <vt:lpstr>Blends</vt:lpstr>
      <vt:lpstr>Microsoft ClipArt Gallery</vt:lpstr>
      <vt:lpstr>Microsoft Photo Editor 3.0 Photo</vt:lpstr>
      <vt:lpstr>Adobe Photoshop Image</vt:lpstr>
      <vt:lpstr>Opioid Addiction</vt:lpstr>
      <vt:lpstr>History of Opioids</vt:lpstr>
      <vt:lpstr>The “Pod of Pleasure”</vt:lpstr>
      <vt:lpstr> OTC Opiates</vt:lpstr>
      <vt:lpstr>Opium Smoker</vt:lpstr>
      <vt:lpstr>Opium in San Francisco</vt:lpstr>
      <vt:lpstr>Gentlemen prefer…opium</vt:lpstr>
      <vt:lpstr>… &amp; Shanghai Gal</vt:lpstr>
      <vt:lpstr>Multiple Neurotransmitters Contribute to Reward</vt:lpstr>
      <vt:lpstr>Opioid Abuse (DSM-IV) (1 or more within one year)</vt:lpstr>
      <vt:lpstr>Opioid Dependence (DSM-IV) (3 or more within one year)</vt:lpstr>
      <vt:lpstr>OPIATES</vt:lpstr>
      <vt:lpstr>Epidemiology of Opioid Abuse</vt:lpstr>
      <vt:lpstr>Number of new non-medical users of therapeutics</vt:lpstr>
      <vt:lpstr>Annual Numbers of New Nonmedical Users of Pain Relievers: 1965-2002</vt:lpstr>
      <vt:lpstr>Slide 16</vt:lpstr>
      <vt:lpstr>Non-Medical Use  of Pain Relievers:</vt:lpstr>
      <vt:lpstr>Oxycodone</vt:lpstr>
      <vt:lpstr>Oxycodone (OxyContin)</vt:lpstr>
      <vt:lpstr>Triplicate Review</vt:lpstr>
      <vt:lpstr>Black Box</vt:lpstr>
      <vt:lpstr>Slide 22</vt:lpstr>
      <vt:lpstr>At Least One Non-Medical Use of Oxycontin During Lifetime</vt:lpstr>
      <vt:lpstr>Commonly Abused Opioids</vt:lpstr>
      <vt:lpstr>Commonly Abused Opioids</vt:lpstr>
      <vt:lpstr>Commonly Abused Opioids and Street Prices</vt:lpstr>
      <vt:lpstr>Commonly Abused Opioids and Street Prices</vt:lpstr>
      <vt:lpstr>Street Names</vt:lpstr>
      <vt:lpstr>Lifetime Nonmedical Users of Selected Pain Relievers among Persons Aged 12 or Older: 2002 and 2003</vt:lpstr>
      <vt:lpstr>Heroin 101</vt:lpstr>
      <vt:lpstr>Heroin</vt:lpstr>
      <vt:lpstr>Heroin</vt:lpstr>
      <vt:lpstr>Slide 33</vt:lpstr>
      <vt:lpstr>Pharmacology</vt:lpstr>
      <vt:lpstr>Endogenous Opioids and their Receptors</vt:lpstr>
      <vt:lpstr>Opioids</vt:lpstr>
      <vt:lpstr>Opiates:  Receptor Locations</vt:lpstr>
      <vt:lpstr>Opioid Receptors</vt:lpstr>
      <vt:lpstr>Opiates:  Withdrawal</vt:lpstr>
      <vt:lpstr>COWS Clinical Opiate Withdrawal Scale</vt:lpstr>
      <vt:lpstr>Opioid Withdrawal Severity</vt:lpstr>
      <vt:lpstr>Set &amp; Setting</vt:lpstr>
      <vt:lpstr>Opiate Addiction: Medications</vt:lpstr>
      <vt:lpstr>Opiate Addiction: Medications</vt:lpstr>
      <vt:lpstr>Naltrexone &amp; Opioid Blockade</vt:lpstr>
      <vt:lpstr>Naltrexone: Efficacy vs. Effectiveness</vt:lpstr>
      <vt:lpstr>UROD: UltraRapid Opioid Detoxification</vt:lpstr>
      <vt:lpstr>Clonidine For Opioid Withdrawal</vt:lpstr>
      <vt:lpstr>Opiate Addiction: Maintenance</vt:lpstr>
      <vt:lpstr>Methadone for Withdrawal</vt:lpstr>
      <vt:lpstr>Methadone Maintenance</vt:lpstr>
      <vt:lpstr>Impact of MMT on IV Drug Use for  388 Male MMT Patients in 6 Programs</vt:lpstr>
      <vt:lpstr>Recent Heroin Use by Current Methadone Dose</vt:lpstr>
      <vt:lpstr>Crime among 491 patients before and during MMT at 6 programs</vt:lpstr>
      <vt:lpstr>Relapse to IV drug use after MMT 105 male patients who left treatment</vt:lpstr>
      <vt:lpstr>Death Rates in  Treated and Untreated Addicts</vt:lpstr>
      <vt:lpstr>Slide 57</vt:lpstr>
      <vt:lpstr>Methadone Maintenance Outcomes</vt:lpstr>
      <vt:lpstr>Methadone as Medication</vt:lpstr>
      <vt:lpstr>Methadone Pharmacology</vt:lpstr>
      <vt:lpstr>Methadone Absorption</vt:lpstr>
      <vt:lpstr>Methadone Metabolism &amp; Excretion</vt:lpstr>
      <vt:lpstr>Methadone Medication Interactions Cytochrome P-450 Enzyme Activity</vt:lpstr>
      <vt:lpstr>Opiate Addiction:   Relapse Prevention</vt:lpstr>
      <vt:lpstr>Buprenorphine</vt:lpstr>
      <vt:lpstr>Buprenorphine Pharmacology</vt:lpstr>
      <vt:lpstr>Buprenorphine Clinical Trial</vt:lpstr>
      <vt:lpstr>How Long Has Suboxone been Used for Opiate Addiction?</vt:lpstr>
      <vt:lpstr>Partial vs. Full agonist</vt:lpstr>
      <vt:lpstr>Buprenorphine: Affinity &amp; Dissociation</vt:lpstr>
      <vt:lpstr>Slide 71</vt:lpstr>
      <vt:lpstr>Slide 72</vt:lpstr>
      <vt:lpstr>Slide 73</vt:lpstr>
      <vt:lpstr>1-year Placebo-Controlled RCT CONSORT Graph</vt:lpstr>
      <vt:lpstr>Retention in treatment</vt:lpstr>
      <vt:lpstr>Buprenorphine RCT  A tragic appendix:</vt:lpstr>
      <vt:lpstr>Buprenorphine Summary</vt:lpstr>
      <vt:lpstr>Suboxone Tablets</vt:lpstr>
      <vt:lpstr>HOW TO TAKE SUBOXONE</vt:lpstr>
      <vt:lpstr>Taking Suboxone</vt:lpstr>
      <vt:lpstr>A Differentiated Strategy For Treatment Of Opioid Dependence  (David Fiellin, MD)</vt:lpstr>
      <vt:lpstr>Opiates In Primary Care</vt:lpstr>
      <vt:lpstr>Summary:</vt:lpstr>
      <vt:lpstr>Summary</vt:lpstr>
      <vt:lpstr>Summary</vt:lpstr>
      <vt:lpstr>One Idea Synopsis…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Opioids</dc:title>
  <dc:creator>Peter Banys</dc:creator>
  <cp:lastModifiedBy>Department of Veterans Affairs</cp:lastModifiedBy>
  <cp:revision>42</cp:revision>
  <dcterms:created xsi:type="dcterms:W3CDTF">2004-12-06T22:57:31Z</dcterms:created>
  <dcterms:modified xsi:type="dcterms:W3CDTF">2011-02-25T18:29:49Z</dcterms:modified>
</cp:coreProperties>
</file>