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0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303" r:id="rId10"/>
    <p:sldId id="305" r:id="rId11"/>
    <p:sldId id="338" r:id="rId12"/>
    <p:sldId id="319" r:id="rId13"/>
    <p:sldId id="320" r:id="rId14"/>
    <p:sldId id="321" r:id="rId15"/>
    <p:sldId id="322" r:id="rId16"/>
    <p:sldId id="331" r:id="rId17"/>
    <p:sldId id="324" r:id="rId18"/>
    <p:sldId id="332" r:id="rId19"/>
    <p:sldId id="333" r:id="rId20"/>
    <p:sldId id="334" r:id="rId21"/>
    <p:sldId id="323" r:id="rId22"/>
    <p:sldId id="325" r:id="rId23"/>
    <p:sldId id="307" r:id="rId24"/>
    <p:sldId id="308" r:id="rId25"/>
    <p:sldId id="309" r:id="rId26"/>
    <p:sldId id="310" r:id="rId27"/>
    <p:sldId id="317" r:id="rId28"/>
    <p:sldId id="318" r:id="rId29"/>
    <p:sldId id="311" r:id="rId30"/>
    <p:sldId id="314" r:id="rId31"/>
    <p:sldId id="315" r:id="rId32"/>
    <p:sldId id="316" r:id="rId33"/>
    <p:sldId id="287" r:id="rId34"/>
    <p:sldId id="288" r:id="rId35"/>
    <p:sldId id="277" r:id="rId36"/>
    <p:sldId id="289" r:id="rId37"/>
    <p:sldId id="291" r:id="rId38"/>
    <p:sldId id="292" r:id="rId39"/>
    <p:sldId id="293" r:id="rId40"/>
    <p:sldId id="294" r:id="rId41"/>
    <p:sldId id="337" r:id="rId42"/>
    <p:sldId id="301" r:id="rId43"/>
    <p:sldId id="336" r:id="rId44"/>
    <p:sldId id="327" r:id="rId45"/>
    <p:sldId id="328" r:id="rId46"/>
    <p:sldId id="329" r:id="rId47"/>
    <p:sldId id="330" r:id="rId48"/>
    <p:sldId id="339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721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05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fld id="{365750C9-BD96-4C8D-804B-AA1925E25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mboo"/>
          <p:cNvPicPr>
            <a:picLocks noChangeAspect="1" noChangeArrowheads="1"/>
          </p:cNvPicPr>
          <p:nvPr/>
        </p:nvPicPr>
        <p:blipFill>
          <a:blip r:embed="rId2" cstate="print"/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5665C8-220F-46C1-B4F7-BB199D733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1C7C9-9066-47AA-8259-60CFBA41F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3D1D0-15E0-4D4C-9DE8-7F89600C4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7A11-FA78-4E0A-B331-26C09057F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97B9-F503-4701-990D-368D64AD9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86C05-6215-46A8-B524-BC18B5D46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B7F97-41A2-42C0-B41E-CA2C1CE7E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3593F-7A72-4F57-81CD-6179F0FBA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86C3-FF20-416F-928C-AF59754C9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4246-703C-4630-AF46-009D763F0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A73E0-C646-4986-BBCC-FC14D0296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mboo"/>
          <p:cNvPicPr>
            <a:picLocks noChangeAspect="1" noChangeArrowheads="1"/>
          </p:cNvPicPr>
          <p:nvPr/>
        </p:nvPicPr>
        <p:blipFill>
          <a:blip r:embed="rId13" cstate="print"/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0454EA74-CA3B-44CA-82D7-42E3C900B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>
            <p:ph type="subTitle" idx="1"/>
          </p:nvPr>
        </p:nvSpPr>
        <p:spPr>
          <a:xfrm>
            <a:off x="1143000" y="5791200"/>
            <a:ext cx="6019800" cy="1752600"/>
          </a:xfrm>
          <a:noFill/>
        </p:spPr>
        <p:txBody>
          <a:bodyPr/>
          <a:lstStyle/>
          <a:p>
            <a:pPr algn="l" eaLnBrk="1" hangingPunct="1">
              <a:buClr>
                <a:schemeClr val="hlink"/>
              </a:buClr>
              <a:buSzPct val="110000"/>
            </a:pPr>
            <a:r>
              <a:rPr lang="en-US" sz="2400" dirty="0" smtClean="0">
                <a:latin typeface="Tahoma" charset="0"/>
              </a:rPr>
              <a:t>Presented By: David Kan, MD</a:t>
            </a:r>
            <a:br>
              <a:rPr lang="en-US" sz="2400" dirty="0" smtClean="0">
                <a:latin typeface="Tahoma" charset="0"/>
              </a:rPr>
            </a:br>
            <a:endParaRPr lang="en-US" sz="2400" dirty="0" smtClean="0">
              <a:latin typeface="Tahoma" charset="0"/>
            </a:endParaRPr>
          </a:p>
        </p:txBody>
      </p:sp>
      <p:pic>
        <p:nvPicPr>
          <p:cNvPr id="3075" name="Picture 7" descr="reefer-madn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2392363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066800" y="304800"/>
            <a:ext cx="4495800" cy="18158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effectLst/>
                <a:latin typeface="Tahoma" charset="0"/>
              </a:rPr>
              <a:t>Medical Marijuana: What the California Physician Needs to Know</a:t>
            </a:r>
            <a:endParaRPr lang="en-US" sz="2800" b="1" dirty="0">
              <a:effectLst/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Cannabinoid Receptors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Widely distributed in brain</a:t>
            </a:r>
          </a:p>
          <a:p>
            <a:pPr eaLnBrk="1" hangingPunct="1"/>
            <a:r>
              <a:rPr lang="en-US" smtClean="0"/>
              <a:t>Reside within neural lipid membranes</a:t>
            </a:r>
          </a:p>
          <a:p>
            <a:pPr eaLnBrk="1" hangingPunct="1"/>
            <a:r>
              <a:rPr lang="en-US" smtClean="0"/>
              <a:t>Neuromodulators</a:t>
            </a:r>
          </a:p>
          <a:p>
            <a:pPr lvl="1" eaLnBrk="1" hangingPunct="1"/>
            <a:r>
              <a:rPr lang="en-US" smtClean="0"/>
              <a:t>Though intracellular G-proteins controlling cAMP formation and Ca++ and K+ ion transport</a:t>
            </a:r>
          </a:p>
          <a:p>
            <a:pPr lvl="1" eaLnBrk="1" hangingPunct="1"/>
            <a:r>
              <a:rPr lang="en-US" smtClean="0"/>
              <a:t>Post-synaptic reverse signaling contingent on firing rates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Endocannabinoid System and Addiction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CB1 receptor agonists are rewarding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Activate endogenous DA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Cannabinoids</a:t>
            </a:r>
            <a:r>
              <a:rPr lang="en-US" sz="2800" dirty="0" smtClean="0"/>
              <a:t> have strong interactions with the opioid system: THC </a:t>
            </a:r>
            <a:r>
              <a:rPr lang="en-US" sz="2800" dirty="0" smtClean="0">
                <a:sym typeface="Wingdings" charset="2"/>
              </a:rPr>
              <a:t> increase B-endorphin in </a:t>
            </a:r>
            <a:r>
              <a:rPr lang="en-US" sz="2800" dirty="0" err="1" smtClean="0">
                <a:sym typeface="Wingdings" charset="2"/>
              </a:rPr>
              <a:t>NAcc</a:t>
            </a:r>
            <a:r>
              <a:rPr lang="en-US" sz="2800" dirty="0" smtClean="0">
                <a:sym typeface="Wingdings" charset="2"/>
              </a:rPr>
              <a:t> &amp; VTA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ym typeface="Wingdings" charset="2"/>
              </a:rPr>
              <a:t>Involved in rewarding effects of Alcohol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ym typeface="Wingdings" charset="2"/>
              </a:rPr>
              <a:t>Synergistic with Nicotine rewarding effects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Inconsistent research regarding cocaine/</a:t>
            </a:r>
            <a:r>
              <a:rPr lang="en-US" sz="2800" dirty="0" err="1" smtClean="0"/>
              <a:t>ammphetamine</a:t>
            </a:r>
            <a:endParaRPr lang="en-US" sz="2800" dirty="0" smtClean="0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33400" y="6248400"/>
            <a:ext cx="708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 smtClean="0">
                <a:effectLst/>
              </a:rPr>
              <a:t>Solinas</a:t>
            </a:r>
            <a:r>
              <a:rPr lang="en-US" sz="1800" dirty="0" smtClean="0">
                <a:effectLst/>
              </a:rPr>
              <a:t>, et al: </a:t>
            </a:r>
            <a:r>
              <a:rPr lang="en-US" sz="1800" dirty="0">
                <a:effectLst/>
              </a:rPr>
              <a:t>The </a:t>
            </a:r>
            <a:r>
              <a:rPr lang="en-US" sz="1800" dirty="0" err="1">
                <a:effectLst/>
              </a:rPr>
              <a:t>endocannabinoid</a:t>
            </a:r>
            <a:r>
              <a:rPr lang="en-US" sz="1800" dirty="0">
                <a:effectLst/>
              </a:rPr>
              <a:t> system in brain reward </a:t>
            </a:r>
            <a:r>
              <a:rPr lang="en-US" sz="1800" dirty="0" smtClean="0">
                <a:effectLst/>
              </a:rPr>
              <a:t>processes,  </a:t>
            </a:r>
            <a:r>
              <a:rPr lang="en-US" sz="1800" dirty="0">
                <a:effectLst/>
              </a:rPr>
              <a:t>Br J </a:t>
            </a:r>
            <a:r>
              <a:rPr lang="en-US" sz="1800" dirty="0" err="1">
                <a:effectLst/>
              </a:rPr>
              <a:t>Pharmacol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v.154(2</a:t>
            </a:r>
            <a:r>
              <a:rPr lang="en-US" sz="1800" dirty="0">
                <a:effectLst/>
              </a:rPr>
              <a:t>); May </a:t>
            </a:r>
            <a:r>
              <a:rPr lang="en-US" sz="1800" dirty="0" smtClean="0">
                <a:effectLst/>
              </a:rPr>
              <a:t>2008</a:t>
            </a:r>
            <a:endParaRPr lang="en-US" sz="1800" dirty="0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Psychological Effects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57400"/>
            <a:ext cx="3048000" cy="451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Psychological Effects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Euphoria, relaxation, changes in perception</a:t>
            </a:r>
          </a:p>
          <a:p>
            <a:pPr eaLnBrk="1" hangingPunct="1"/>
            <a:r>
              <a:rPr lang="en-US" sz="2800" smtClean="0"/>
              <a:t>Effect Dosage dependent</a:t>
            </a:r>
          </a:p>
          <a:p>
            <a:pPr eaLnBrk="1" hangingPunct="1"/>
            <a:r>
              <a:rPr lang="en-US" sz="2800" smtClean="0"/>
              <a:t>Low</a:t>
            </a:r>
          </a:p>
          <a:p>
            <a:pPr lvl="1" eaLnBrk="1" hangingPunct="1"/>
            <a:r>
              <a:rPr lang="en-US" sz="2400" smtClean="0"/>
              <a:t>Sense of well-being</a:t>
            </a:r>
          </a:p>
          <a:p>
            <a:pPr lvl="1" eaLnBrk="1" hangingPunct="1"/>
            <a:r>
              <a:rPr lang="en-US" sz="2400" smtClean="0"/>
              <a:t>Enhancement of senses</a:t>
            </a:r>
          </a:p>
          <a:p>
            <a:pPr lvl="1" eaLnBrk="1" hangingPunct="1"/>
            <a:r>
              <a:rPr lang="en-US" sz="2400" smtClean="0"/>
              <a:t>Subtle changes in thought and expression</a:t>
            </a:r>
          </a:p>
          <a:p>
            <a:pPr lvl="1" eaLnBrk="1" hangingPunct="1"/>
            <a:r>
              <a:rPr lang="en-US" sz="2400" smtClean="0"/>
              <a:t>Talkativeness, giggling</a:t>
            </a:r>
          </a:p>
          <a:p>
            <a:pPr lvl="1" eaLnBrk="1" hangingPunct="1"/>
            <a:r>
              <a:rPr lang="en-US" sz="2400" smtClean="0"/>
              <a:t>Increased appetite</a:t>
            </a:r>
          </a:p>
          <a:p>
            <a:pPr lvl="2" eaLnBrk="1" hangingPunct="1"/>
            <a:endParaRPr lang="en-US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Psychological Effects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Higher Doses</a:t>
            </a:r>
          </a:p>
          <a:p>
            <a:pPr lvl="1" eaLnBrk="1" hangingPunct="1"/>
            <a:r>
              <a:rPr lang="en-US" smtClean="0"/>
              <a:t>Visual distortion</a:t>
            </a:r>
          </a:p>
          <a:p>
            <a:pPr lvl="1" eaLnBrk="1" hangingPunct="1"/>
            <a:r>
              <a:rPr lang="en-US" smtClean="0"/>
              <a:t>Sense of time altered</a:t>
            </a:r>
          </a:p>
          <a:p>
            <a:pPr lvl="1" eaLnBrk="1" hangingPunct="1"/>
            <a:r>
              <a:rPr lang="en-US" smtClean="0"/>
              <a:t>Attention span and memory affected</a:t>
            </a:r>
          </a:p>
          <a:p>
            <a:pPr lvl="1" eaLnBrk="1" hangingPunct="1"/>
            <a:r>
              <a:rPr lang="en-US" smtClean="0"/>
              <a:t>Thought processing</a:t>
            </a:r>
          </a:p>
          <a:p>
            <a:pPr lvl="1" eaLnBrk="1" hangingPunct="1"/>
            <a:r>
              <a:rPr lang="en-US" smtClean="0"/>
              <a:t>Mental Perception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Psychological Effects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 Any Dose</a:t>
            </a:r>
          </a:p>
          <a:p>
            <a:pPr lvl="1" eaLnBrk="1" hangingPunct="1"/>
            <a:r>
              <a:rPr lang="en-US" dirty="0" smtClean="0"/>
              <a:t>Reduced ability to concentrate</a:t>
            </a:r>
          </a:p>
          <a:p>
            <a:pPr lvl="1" eaLnBrk="1" hangingPunct="1"/>
            <a:r>
              <a:rPr lang="en-US" dirty="0" smtClean="0"/>
              <a:t>Impaired Memory</a:t>
            </a:r>
          </a:p>
          <a:p>
            <a:pPr lvl="1" eaLnBrk="1" hangingPunct="1"/>
            <a:r>
              <a:rPr lang="en-US" dirty="0" smtClean="0"/>
              <a:t>Tiredness</a:t>
            </a:r>
          </a:p>
          <a:p>
            <a:pPr lvl="1" eaLnBrk="1" hangingPunct="1"/>
            <a:r>
              <a:rPr lang="en-US" dirty="0" smtClean="0"/>
              <a:t>Confusion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581400"/>
            <a:ext cx="377598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Psychological Effects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effects in older </a:t>
            </a:r>
          </a:p>
          <a:p>
            <a:pPr lvl="1" eaLnBrk="1" hangingPunct="1">
              <a:buFontTx/>
              <a:buNone/>
            </a:pPr>
            <a:r>
              <a:rPr lang="en-US" smtClean="0"/>
              <a:t>– More unpleasant with oral&gt;smoked</a:t>
            </a:r>
          </a:p>
          <a:p>
            <a:pPr eaLnBrk="1" hangingPunct="1"/>
            <a:r>
              <a:rPr lang="en-US" smtClean="0"/>
              <a:t>Multifaceted Symptoms</a:t>
            </a:r>
          </a:p>
          <a:p>
            <a:pPr lvl="1" eaLnBrk="1" hangingPunct="1"/>
            <a:r>
              <a:rPr lang="en-US" smtClean="0"/>
              <a:t>Potential use as adjunctive medication</a:t>
            </a:r>
          </a:p>
          <a:p>
            <a:pPr eaLnBrk="1" hangingPunct="1"/>
            <a:r>
              <a:rPr lang="en-US" smtClean="0"/>
              <a:t>Movement d/o and nausea </a:t>
            </a:r>
          </a:p>
          <a:p>
            <a:pPr lvl="1" eaLnBrk="1" hangingPunct="1"/>
            <a:r>
              <a:rPr lang="en-US" smtClean="0"/>
              <a:t>Anxiety has influence – may be indirect effect, false drug effect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Physical </a:t>
            </a:r>
            <a:r>
              <a:rPr lang="en-US" dirty="0" smtClean="0"/>
              <a:t>Risks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Lung and throat problems</a:t>
            </a:r>
          </a:p>
          <a:p>
            <a:pPr eaLnBrk="1" hangingPunct="1"/>
            <a:r>
              <a:rPr lang="en-US" dirty="0" smtClean="0"/>
              <a:t>Carcinogenic effects (controversial)</a:t>
            </a:r>
          </a:p>
          <a:p>
            <a:pPr eaLnBrk="1" hangingPunct="1"/>
            <a:r>
              <a:rPr lang="en-US" dirty="0" smtClean="0"/>
              <a:t>Decreased eye pressure</a:t>
            </a:r>
          </a:p>
          <a:p>
            <a:pPr eaLnBrk="1" hangingPunct="1"/>
            <a:r>
              <a:rPr lang="en-US" dirty="0" smtClean="0"/>
              <a:t>Allergies</a:t>
            </a:r>
          </a:p>
          <a:p>
            <a:pPr eaLnBrk="1" hangingPunct="1"/>
            <a:r>
              <a:rPr lang="en-US" dirty="0" smtClean="0"/>
              <a:t>Heart Issues</a:t>
            </a:r>
          </a:p>
          <a:p>
            <a:pPr lvl="1" eaLnBrk="1" hangingPunct="1"/>
            <a:r>
              <a:rPr lang="en-US" dirty="0" smtClean="0"/>
              <a:t>MI + Stroke Risk </a:t>
            </a:r>
            <a:r>
              <a:rPr lang="en-US" dirty="0" smtClean="0"/>
              <a:t>&gt;5 times in </a:t>
            </a:r>
            <a:r>
              <a:rPr lang="en-US" dirty="0" smtClean="0"/>
              <a:t>acute </a:t>
            </a:r>
            <a:r>
              <a:rPr lang="en-US" dirty="0" smtClean="0"/>
              <a:t>intoxication</a:t>
            </a:r>
          </a:p>
          <a:p>
            <a:pPr>
              <a:buNone/>
            </a:pPr>
            <a:r>
              <a:rPr lang="en-US" sz="2000" dirty="0" err="1" smtClean="0"/>
              <a:t>Mittleman</a:t>
            </a:r>
            <a:r>
              <a:rPr lang="en-US" sz="2000" dirty="0" smtClean="0"/>
              <a:t>, et al, Triggering Myocardial Infarction by Marijuana, </a:t>
            </a:r>
            <a:r>
              <a:rPr lang="en-US" sz="2000" i="1" dirty="0" smtClean="0"/>
              <a:t>Circulation.</a:t>
            </a:r>
            <a:r>
              <a:rPr lang="en-US" sz="2000" dirty="0" smtClean="0"/>
              <a:t> 2001;103:2805.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Physical Risks</a:t>
            </a:r>
            <a:endParaRPr 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Harms within range of effects tolerated for other substances</a:t>
            </a:r>
          </a:p>
          <a:p>
            <a:pPr eaLnBrk="1" hangingPunct="1"/>
            <a:r>
              <a:rPr lang="en-US" smtClean="0"/>
              <a:t>Medicinal SE not necessarily comparable to SE of drug abuse</a:t>
            </a:r>
          </a:p>
          <a:p>
            <a:pPr eaLnBrk="1" hangingPunct="1"/>
            <a:r>
              <a:rPr lang="en-US" smtClean="0"/>
              <a:t>Harmful effect studies based on smoked MJ and not on cannabinoid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Acute Risks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Diminished psychomotor performance</a:t>
            </a:r>
          </a:p>
          <a:p>
            <a:pPr eaLnBrk="1" hangingPunct="1"/>
            <a:r>
              <a:rPr lang="en-US" smtClean="0"/>
              <a:t>Do not operate heavy machinery or vehicle</a:t>
            </a:r>
          </a:p>
          <a:p>
            <a:pPr eaLnBrk="1" hangingPunct="1"/>
            <a:r>
              <a:rPr lang="en-US" smtClean="0"/>
              <a:t>Dysphoria or unpleasant feelings</a:t>
            </a:r>
          </a:p>
          <a:p>
            <a:pPr eaLnBrk="1" hangingPunct="1"/>
            <a:r>
              <a:rPr lang="en-US" smtClean="0"/>
              <a:t>Short-term immunosuppressive effects do not necessarily preclude use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685800"/>
            <a:ext cx="16002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Cannabis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Epidemiology</a:t>
            </a:r>
          </a:p>
          <a:p>
            <a:pPr eaLnBrk="1" hangingPunct="1"/>
            <a:r>
              <a:rPr lang="en-US" dirty="0" smtClean="0"/>
              <a:t>Cannabis Basics</a:t>
            </a:r>
            <a:endParaRPr lang="en-US" dirty="0" smtClean="0"/>
          </a:p>
          <a:p>
            <a:pPr eaLnBrk="1" hangingPunct="1"/>
            <a:r>
              <a:rPr lang="en-US" dirty="0" smtClean="0"/>
              <a:t>Physical and Psychological Effects</a:t>
            </a:r>
          </a:p>
          <a:p>
            <a:pPr eaLnBrk="1" hangingPunct="1"/>
            <a:r>
              <a:rPr lang="en-US" dirty="0" smtClean="0"/>
              <a:t>Legal Issues</a:t>
            </a:r>
          </a:p>
          <a:p>
            <a:pPr eaLnBrk="1" hangingPunct="1"/>
            <a:r>
              <a:rPr lang="en-US" dirty="0" smtClean="0"/>
              <a:t>Evidence Base for Medicinal Marijuana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Chronic Effects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Chronic Smoking vs. Effects of THC</a:t>
            </a:r>
          </a:p>
          <a:p>
            <a:pPr eaLnBrk="1" hangingPunct="1"/>
            <a:r>
              <a:rPr lang="en-US" smtClean="0"/>
              <a:t>Smoke associated with:</a:t>
            </a:r>
          </a:p>
          <a:p>
            <a:pPr lvl="1" eaLnBrk="1" hangingPunct="1"/>
            <a:r>
              <a:rPr lang="en-US" smtClean="0"/>
              <a:t>Cancer – when combined with tobacco</a:t>
            </a:r>
          </a:p>
          <a:p>
            <a:pPr lvl="1" eaLnBrk="1" hangingPunct="1"/>
            <a:r>
              <a:rPr lang="en-US" smtClean="0"/>
              <a:t>Lung damage</a:t>
            </a:r>
          </a:p>
          <a:p>
            <a:pPr lvl="1" eaLnBrk="1" hangingPunct="1"/>
            <a:r>
              <a:rPr lang="en-US" smtClean="0"/>
              <a:t>Poor pregnancy</a:t>
            </a:r>
          </a:p>
          <a:p>
            <a:pPr lvl="1" eaLnBrk="1" hangingPunct="1"/>
            <a:r>
              <a:rPr lang="en-US" smtClean="0"/>
              <a:t>Habitual Marijuana smoking per se lacks good studies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6050"/>
            <a:ext cx="7467600" cy="1446550"/>
          </a:xfrm>
        </p:spPr>
        <p:txBody>
          <a:bodyPr/>
          <a:lstStyle/>
          <a:p>
            <a:pPr algn="l" eaLnBrk="1" hangingPunct="1"/>
            <a:r>
              <a:rPr lang="en-US" dirty="0" smtClean="0"/>
              <a:t>Cannabis and Psychosis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On an individual level, cannabis use confers an overall twofold increase in the relative risk for later schizophrenia. 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At the population level, elimination of cannabis use would reduce the incidence of schizophrenia by approximately 8%, assuming a causal relationship.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Font typeface="Wingdings" charset="2"/>
              <a:buNone/>
            </a:pPr>
            <a:r>
              <a:rPr lang="en-US" sz="1400" dirty="0" smtClean="0"/>
              <a:t>Causal association between cannabis and psychosis: examination of the evidence, Louise </a:t>
            </a:r>
            <a:r>
              <a:rPr lang="en-US" sz="1400" dirty="0" err="1" smtClean="0"/>
              <a:t>Arseneault</a:t>
            </a:r>
            <a:r>
              <a:rPr lang="en-US" sz="1400" dirty="0" smtClean="0"/>
              <a:t>, PhD et al, BJP 2004 184: 101 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2400"/>
            <a:ext cx="2428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Patterns of Abuse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Continuum of use/abuse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Occasional users – in groups, ritualized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More frequent users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Weekly or daily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Compulsive users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How much time is spent using or acquiring the drug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What happens in rest of life?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Is it used in combination with other drugs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REMEMBER – Abuse diagnosis takes into account consequences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 215 (Compassionate Use Act of 1996)</a:t>
            </a:r>
          </a:p>
          <a:p>
            <a:pPr lvl="1"/>
            <a:r>
              <a:rPr lang="en-US" sz="1600" dirty="0" smtClean="0"/>
              <a:t>Exempts patients and defined caregivers who possess or cultivate marijuana recommended by a physician from criminal laws which otherwise prohibit possession or cultivation of marijuana.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Provides physicians who recommend use of marijuana for medical treatment shall not be punished or denied any right or privilege.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Declares that the measure is not to be construed to supersede prohibitions of conduct endangering others or to condone diversion of marijuana.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 215</a:t>
            </a:r>
          </a:p>
          <a:p>
            <a:pPr lvl="1"/>
            <a:r>
              <a:rPr lang="en-US" dirty="0" smtClean="0"/>
              <a:t>Does not legalize cannabis</a:t>
            </a:r>
          </a:p>
          <a:p>
            <a:pPr lvl="2"/>
            <a:r>
              <a:rPr lang="en-US" dirty="0" smtClean="0"/>
              <a:t>Changes treatment of patients and caregivers treatment in court system</a:t>
            </a:r>
          </a:p>
          <a:p>
            <a:pPr lvl="1"/>
            <a:r>
              <a:rPr lang="en-US" dirty="0" smtClean="0"/>
              <a:t>Is NOT a prescription</a:t>
            </a:r>
          </a:p>
          <a:p>
            <a:pPr lvl="1"/>
            <a:r>
              <a:rPr lang="en-US" dirty="0" smtClean="0"/>
              <a:t>Local Legislation</a:t>
            </a:r>
          </a:p>
          <a:p>
            <a:pPr lvl="2"/>
            <a:r>
              <a:rPr lang="en-US" dirty="0" smtClean="0"/>
              <a:t>Frequency of examination</a:t>
            </a:r>
          </a:p>
          <a:p>
            <a:pPr lvl="2"/>
            <a:r>
              <a:rPr lang="en-US" dirty="0" smtClean="0"/>
              <a:t>Cannabis distribution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Doctor’s Recommendation allows Prop 215 protection</a:t>
            </a:r>
          </a:p>
          <a:p>
            <a:r>
              <a:rPr lang="en-US" dirty="0" smtClean="0"/>
              <a:t>MD may be required to testify if patient arrested</a:t>
            </a:r>
          </a:p>
          <a:p>
            <a:r>
              <a:rPr lang="en-US" dirty="0" smtClean="0"/>
              <a:t>Recommendation good for duration of treatment plan</a:t>
            </a:r>
          </a:p>
          <a:p>
            <a:pPr lvl="1"/>
            <a:r>
              <a:rPr lang="en-US" dirty="0" smtClean="0"/>
              <a:t>Can change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6705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http://www.drugpolicy.org/library/cmrguide.cfm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Cultivation</a:t>
            </a:r>
          </a:p>
          <a:p>
            <a:pPr lvl="1"/>
            <a:r>
              <a:rPr lang="en-US" dirty="0" smtClean="0"/>
              <a:t>Legal to grow for medical use</a:t>
            </a:r>
          </a:p>
          <a:p>
            <a:pPr lvl="2"/>
            <a:r>
              <a:rPr lang="en-US" dirty="0" smtClean="0"/>
              <a:t>But feds may still prosecute</a:t>
            </a:r>
          </a:p>
          <a:p>
            <a:pPr lvl="1"/>
            <a:r>
              <a:rPr lang="en-US" dirty="0" smtClean="0"/>
              <a:t>Only allowed enough for personal use</a:t>
            </a:r>
          </a:p>
          <a:p>
            <a:pPr lvl="2"/>
            <a:r>
              <a:rPr lang="en-US" dirty="0" smtClean="0"/>
              <a:t>No strict guidelines</a:t>
            </a:r>
          </a:p>
          <a:p>
            <a:pPr lvl="2"/>
            <a:r>
              <a:rPr lang="en-US" dirty="0" smtClean="0"/>
              <a:t>Distribution liable to federal prosecution</a:t>
            </a:r>
          </a:p>
          <a:p>
            <a:r>
              <a:rPr lang="en-US" dirty="0" smtClean="0"/>
              <a:t>Monterey Co. Limits:</a:t>
            </a:r>
          </a:p>
          <a:p>
            <a:pPr lvl="1"/>
            <a:r>
              <a:rPr lang="en-US" dirty="0" smtClean="0"/>
              <a:t>6 Mature Plants or 12 immature plants AND 8 ounces of bud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insurance mandate to pay for services</a:t>
            </a:r>
          </a:p>
          <a:p>
            <a:r>
              <a:rPr lang="en-US" dirty="0" smtClean="0"/>
              <a:t>Drug Free Workplace Act</a:t>
            </a:r>
          </a:p>
          <a:p>
            <a:r>
              <a:rPr lang="en-US" dirty="0" smtClean="0"/>
              <a:t>DUI laws still apply</a:t>
            </a:r>
          </a:p>
          <a:p>
            <a:r>
              <a:rPr lang="en-US" dirty="0" smtClean="0"/>
              <a:t>Can’t tell patient how to obtain cannabis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Federal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Conant v. Walters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9th Cir. 2002) 209 F.3d 629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smtClean="0"/>
              <a:t>Severe Nausea</a:t>
            </a:r>
          </a:p>
          <a:p>
            <a:pPr lvl="1"/>
            <a:r>
              <a:rPr lang="en-US" sz="2400" dirty="0" smtClean="0"/>
              <a:t>Wasting Syndrome</a:t>
            </a:r>
          </a:p>
          <a:p>
            <a:pPr lvl="1"/>
            <a:r>
              <a:rPr lang="en-US" sz="2400" dirty="0" smtClean="0"/>
              <a:t>Increase intraocular pressure</a:t>
            </a:r>
          </a:p>
          <a:p>
            <a:pPr lvl="1"/>
            <a:r>
              <a:rPr lang="en-US" sz="2400" dirty="0" smtClean="0"/>
              <a:t>Seizures</a:t>
            </a:r>
          </a:p>
          <a:p>
            <a:pPr lvl="1"/>
            <a:r>
              <a:rPr lang="en-US" sz="2400" dirty="0" smtClean="0"/>
              <a:t>Muscle Spasms associated with chronic, debilitating </a:t>
            </a:r>
            <a:r>
              <a:rPr lang="en-US" sz="2400" dirty="0" smtClean="0"/>
              <a:t>condition (MS/Paralysis)</a:t>
            </a:r>
            <a:endParaRPr lang="en-US" sz="2400" dirty="0" smtClean="0"/>
          </a:p>
          <a:p>
            <a:pPr lvl="1"/>
            <a:r>
              <a:rPr lang="en-US" sz="2400" dirty="0" smtClean="0"/>
              <a:t>Severe, Chronic </a:t>
            </a:r>
            <a:r>
              <a:rPr lang="en-US" sz="2400" dirty="0" smtClean="0"/>
              <a:t>pain</a:t>
            </a:r>
          </a:p>
          <a:p>
            <a:r>
              <a:rPr lang="en-US" sz="2800" dirty="0" smtClean="0"/>
              <a:t>Does not explicitly extend to other diseases or conditions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Recommendations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Smoked Marijuana</a:t>
            </a:r>
          </a:p>
          <a:p>
            <a:pPr lvl="1" eaLnBrk="1" hangingPunct="1"/>
            <a:r>
              <a:rPr lang="en-US" sz="2400" smtClean="0"/>
              <a:t>Short-term</a:t>
            </a:r>
          </a:p>
          <a:p>
            <a:pPr lvl="1" eaLnBrk="1" hangingPunct="1"/>
            <a:r>
              <a:rPr lang="en-US" sz="2400" smtClean="0"/>
              <a:t>Terminally ill or those with debilitating symptoms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800" smtClean="0"/>
              <a:t>Future Developments</a:t>
            </a:r>
          </a:p>
          <a:p>
            <a:pPr lvl="1" eaLnBrk="1" hangingPunct="1"/>
            <a:r>
              <a:rPr lang="en-US" sz="2400" smtClean="0"/>
              <a:t>Non-smoked</a:t>
            </a:r>
          </a:p>
          <a:p>
            <a:pPr lvl="1" eaLnBrk="1" hangingPunct="1"/>
            <a:r>
              <a:rPr lang="en-US" sz="2400" smtClean="0"/>
              <a:t>Rapid-delivery, rapid-onset</a:t>
            </a:r>
          </a:p>
          <a:p>
            <a:pPr lvl="1" eaLnBrk="1" hangingPunct="1"/>
            <a:r>
              <a:rPr lang="en-US" sz="2400" smtClean="0"/>
              <a:t>Years before perfect drug</a:t>
            </a:r>
          </a:p>
          <a:p>
            <a:pPr lvl="1" eaLnBrk="1" hangingPunct="1"/>
            <a:r>
              <a:rPr lang="en-US" sz="2400" smtClean="0"/>
              <a:t>Weigh risks and benefits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Cannabis Usage</a:t>
            </a:r>
            <a:endParaRPr lang="en-US" dirty="0" smtClean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2008 – regular users (Past-Month)</a:t>
            </a:r>
          </a:p>
          <a:p>
            <a:pPr lvl="1" eaLnBrk="1" hangingPunct="1"/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 Grade – 1.4%</a:t>
            </a:r>
          </a:p>
          <a:p>
            <a:pPr lvl="1" eaLnBrk="1" hangingPunct="1"/>
            <a:r>
              <a:rPr lang="en-US" smtClean="0"/>
              <a:t>10</a:t>
            </a:r>
            <a:r>
              <a:rPr lang="en-US" baseline="30000" smtClean="0"/>
              <a:t>th</a:t>
            </a:r>
            <a:r>
              <a:rPr lang="en-US" smtClean="0"/>
              <a:t> Grade – 7.7%</a:t>
            </a:r>
          </a:p>
          <a:p>
            <a:pPr lvl="1" eaLnBrk="1" hangingPunct="1"/>
            <a:r>
              <a:rPr lang="en-US" smtClean="0"/>
              <a:t>12</a:t>
            </a:r>
            <a:r>
              <a:rPr lang="en-US" baseline="30000" smtClean="0"/>
              <a:t>th</a:t>
            </a:r>
            <a:r>
              <a:rPr lang="en-US" smtClean="0"/>
              <a:t> Grade – 17.8%</a:t>
            </a:r>
          </a:p>
          <a:p>
            <a:pPr eaLnBrk="1" hangingPunct="1"/>
            <a:r>
              <a:rPr lang="en-US" smtClean="0"/>
              <a:t>In 2008</a:t>
            </a:r>
          </a:p>
          <a:p>
            <a:pPr lvl="1" eaLnBrk="1" hangingPunct="1"/>
            <a:r>
              <a:rPr lang="en-US" smtClean="0"/>
              <a:t>15,203,000 regular users of Marijuana</a:t>
            </a:r>
          </a:p>
          <a:p>
            <a:pPr lvl="1" eaLnBrk="1" hangingPunct="1"/>
            <a:r>
              <a:rPr lang="en-US" smtClean="0"/>
              <a:t>20,077,000 regular users of any illicit drug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Good Doctoring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History and good faith examination of the patient.</a:t>
            </a:r>
          </a:p>
          <a:p>
            <a:r>
              <a:rPr lang="en-US" sz="2400" dirty="0" smtClean="0"/>
              <a:t>Development of a treatment plan with objectives.</a:t>
            </a:r>
          </a:p>
          <a:p>
            <a:r>
              <a:rPr lang="en-US" sz="2400" dirty="0" smtClean="0"/>
              <a:t>Provision of informed consent including discussion of side effects.</a:t>
            </a:r>
          </a:p>
          <a:p>
            <a:r>
              <a:rPr lang="en-US" sz="2400" dirty="0" smtClean="0"/>
              <a:t>Periodic review of the treatment's efficacy.</a:t>
            </a:r>
          </a:p>
          <a:p>
            <a:r>
              <a:rPr lang="en-US" sz="2400" dirty="0" smtClean="0"/>
              <a:t>Consultation, as necessary.</a:t>
            </a:r>
          </a:p>
          <a:p>
            <a:r>
              <a:rPr lang="en-US" sz="2400" dirty="0" smtClean="0"/>
              <a:t>Proper record keeping that supports the decision to recommend the use of medical marijuana.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7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http://www.medbd.ca.gov/medical_marijuana.htm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Federal Liability still present</a:t>
            </a:r>
          </a:p>
          <a:p>
            <a:endParaRPr lang="en-US" sz="2000" dirty="0" smtClean="0"/>
          </a:p>
          <a:p>
            <a:r>
              <a:rPr lang="en-US" sz="2000" dirty="0" smtClean="0"/>
              <a:t>A patient need not have failed on all standard medications</a:t>
            </a:r>
          </a:p>
          <a:p>
            <a:endParaRPr lang="en-US" sz="2000" dirty="0" smtClean="0"/>
          </a:p>
          <a:p>
            <a:r>
              <a:rPr lang="en-US" sz="2000" dirty="0" smtClean="0"/>
              <a:t>Determine that medical marijuana use is not masking an acute or treatable progressive condition, or use will worsen condition</a:t>
            </a:r>
          </a:p>
          <a:p>
            <a:endParaRPr lang="en-US" sz="2000" dirty="0" smtClean="0"/>
          </a:p>
          <a:p>
            <a:r>
              <a:rPr lang="en-US" sz="2000" dirty="0" smtClean="0"/>
              <a:t>Evidence Based practice</a:t>
            </a:r>
          </a:p>
          <a:p>
            <a:endParaRPr lang="en-US" sz="2000" dirty="0" smtClean="0"/>
          </a:p>
          <a:p>
            <a:r>
              <a:rPr lang="en-US" sz="2000" dirty="0" smtClean="0"/>
              <a:t>Risk/Benefit ratio</a:t>
            </a:r>
          </a:p>
          <a:p>
            <a:endParaRPr lang="en-US" sz="2000" dirty="0" smtClean="0"/>
          </a:p>
          <a:p>
            <a:r>
              <a:rPr lang="en-US" sz="2000" dirty="0" smtClean="0"/>
              <a:t>A consultant can recommend MM, but should consult with PCP and obtain records to confirm diagnosis.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Warning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initial examination must be in-person.</a:t>
            </a:r>
          </a:p>
          <a:p>
            <a:endParaRPr lang="en-US" sz="2000" dirty="0" smtClean="0"/>
          </a:p>
          <a:p>
            <a:r>
              <a:rPr lang="en-US" sz="2000" dirty="0" smtClean="0"/>
              <a:t>Recommendations should be limited to the time necessary to appropriately monitor the patient. </a:t>
            </a:r>
          </a:p>
          <a:p>
            <a:endParaRPr lang="en-US" sz="2000" dirty="0" smtClean="0"/>
          </a:p>
          <a:p>
            <a:r>
              <a:rPr lang="en-US" sz="2000" dirty="0" smtClean="0"/>
              <a:t>Periodic reviews should occur and be documented at least annually or more frequently as warranted.</a:t>
            </a:r>
          </a:p>
          <a:p>
            <a:endParaRPr lang="en-US" sz="2000" dirty="0" smtClean="0"/>
          </a:p>
          <a:p>
            <a:r>
              <a:rPr lang="en-US" sz="2000" dirty="0" smtClean="0"/>
              <a:t>If a physician recommends or approves the use of medical marijuana for a minor, the parents or legal guardians must be fully informed of the risks and benefits of such use and must consent to that use.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Medicinal Marijuana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charset="2"/>
              <a:buAutoNum type="arabicPeriod"/>
            </a:pPr>
            <a:r>
              <a:rPr lang="en-US" smtClean="0"/>
              <a:t>Effects of isolated cannabinoids</a:t>
            </a:r>
            <a:br>
              <a:rPr lang="en-US" smtClean="0"/>
            </a:br>
            <a:endParaRPr lang="en-US" smtClean="0"/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smtClean="0"/>
              <a:t>Health risks associated with the medical use of marijuana</a:t>
            </a:r>
            <a:br>
              <a:rPr lang="en-US" smtClean="0"/>
            </a:br>
            <a:endParaRPr lang="en-US" smtClean="0"/>
          </a:p>
          <a:p>
            <a:pPr marL="609600" indent="-609600" eaLnBrk="1" hangingPunct="1">
              <a:buFont typeface="Wingdings" charset="2"/>
              <a:buAutoNum type="arabicPeriod"/>
            </a:pPr>
            <a:r>
              <a:rPr lang="en-US" smtClean="0"/>
              <a:t>Efficacy of marijuana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Cannabinoid Biology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Cannabinoids have natural role in pain modulation, control of movement and memory</a:t>
            </a:r>
          </a:p>
          <a:p>
            <a:pPr eaLnBrk="1" hangingPunct="1"/>
            <a:r>
              <a:rPr lang="en-US" smtClean="0"/>
              <a:t>Immune system – unclear role</a:t>
            </a:r>
          </a:p>
          <a:p>
            <a:pPr eaLnBrk="1" hangingPunct="1"/>
            <a:r>
              <a:rPr lang="en-US" smtClean="0"/>
              <a:t>Tolerance develops</a:t>
            </a:r>
          </a:p>
          <a:p>
            <a:pPr eaLnBrk="1" hangingPunct="1"/>
            <a:r>
              <a:rPr lang="en-US" smtClean="0"/>
              <a:t>Potential for dependence</a:t>
            </a:r>
          </a:p>
          <a:p>
            <a:pPr eaLnBrk="1" hangingPunct="1"/>
            <a:r>
              <a:rPr lang="en-US" smtClean="0"/>
              <a:t>Withdrawal Symptoms occur but mild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Efficacy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Positive Evidence</a:t>
            </a:r>
          </a:p>
          <a:p>
            <a:pPr lvl="1" eaLnBrk="1" hangingPunct="1"/>
            <a:r>
              <a:rPr lang="en-US" dirty="0" smtClean="0"/>
              <a:t>Appetite stimulant in wasting syndromes</a:t>
            </a:r>
          </a:p>
          <a:p>
            <a:pPr lvl="1" eaLnBrk="1" hangingPunct="1"/>
            <a:r>
              <a:rPr lang="en-US" dirty="0" smtClean="0"/>
              <a:t>Analgesic and Antispasmodic</a:t>
            </a:r>
          </a:p>
          <a:p>
            <a:pPr lvl="1" eaLnBrk="1" hangingPunct="1"/>
            <a:r>
              <a:rPr lang="en-US" dirty="0" smtClean="0"/>
              <a:t>Nausea and Vomiting </a:t>
            </a:r>
            <a:endParaRPr lang="en-US" dirty="0" smtClean="0"/>
          </a:p>
          <a:p>
            <a:pPr lvl="1" eaLnBrk="1" hangingPunct="1"/>
            <a:r>
              <a:rPr lang="en-US" dirty="0" smtClean="0"/>
              <a:t>Pain</a:t>
            </a:r>
            <a:endParaRPr lang="en-US" dirty="0" smtClean="0"/>
          </a:p>
          <a:p>
            <a:pPr lvl="1" eaLnBrk="1" hangingPunct="1"/>
            <a:r>
              <a:rPr lang="en-US" dirty="0" smtClean="0"/>
              <a:t>Hepatitis C?</a:t>
            </a:r>
          </a:p>
          <a:p>
            <a:pPr eaLnBrk="1" hangingPunct="1"/>
            <a:r>
              <a:rPr lang="en-US" dirty="0" smtClean="0"/>
              <a:t>Marginal Evidence</a:t>
            </a:r>
          </a:p>
          <a:p>
            <a:pPr lvl="1" eaLnBrk="1" hangingPunct="1"/>
            <a:r>
              <a:rPr lang="en-US" dirty="0" smtClean="0"/>
              <a:t>Glaucoma, bronchodilator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Efficacy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THC effects established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Cannabadiol less so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Combination of effects may be well-suited for AIDS wasting and Chemo nausea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Anxiety reduction, appetite stimulation, nausea reduction, pain relief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Foxglove vs. Digoxin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Smoked Marijuana a crude approach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Efficacy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Voth and Schwartz - 1997</a:t>
            </a:r>
          </a:p>
          <a:p>
            <a:pPr eaLnBrk="1" hangingPunct="1"/>
            <a:r>
              <a:rPr lang="en-US" smtClean="0"/>
              <a:t>Reviewed THC pure and raw in</a:t>
            </a:r>
          </a:p>
          <a:p>
            <a:pPr lvl="1" eaLnBrk="1" hangingPunct="1"/>
            <a:r>
              <a:rPr lang="en-US" smtClean="0"/>
              <a:t>Nausea associated with chemo</a:t>
            </a:r>
          </a:p>
          <a:p>
            <a:pPr lvl="1" eaLnBrk="1" hangingPunct="1"/>
            <a:r>
              <a:rPr lang="en-US" smtClean="0"/>
              <a:t>Glaucoma</a:t>
            </a:r>
          </a:p>
          <a:p>
            <a:pPr lvl="1" eaLnBrk="1" hangingPunct="1"/>
            <a:r>
              <a:rPr lang="en-US" smtClean="0"/>
              <a:t>Appetite Stimulation</a:t>
            </a:r>
          </a:p>
          <a:p>
            <a:pPr lvl="1" eaLnBrk="1" hangingPunct="1"/>
            <a:r>
              <a:rPr lang="en-US" smtClean="0"/>
              <a:t>Spinal cord spasticity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Efficacy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Nausea</a:t>
            </a:r>
          </a:p>
          <a:p>
            <a:pPr lvl="1" eaLnBrk="1" hangingPunct="1"/>
            <a:r>
              <a:rPr lang="en-US" smtClean="0"/>
              <a:t>Oral THC was effective in treating nausea.</a:t>
            </a:r>
          </a:p>
          <a:p>
            <a:pPr lvl="1" eaLnBrk="1" hangingPunct="1"/>
            <a:r>
              <a:rPr lang="en-US" smtClean="0"/>
              <a:t>Effective doses were associated with a sense of intoxication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Efficacy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Appetite Stimulation</a:t>
            </a:r>
          </a:p>
          <a:p>
            <a:pPr lvl="1" eaLnBrk="1" hangingPunct="1"/>
            <a:r>
              <a:rPr lang="en-US" smtClean="0"/>
              <a:t>Few studies</a:t>
            </a:r>
          </a:p>
          <a:p>
            <a:pPr lvl="1" eaLnBrk="1" hangingPunct="1"/>
            <a:r>
              <a:rPr lang="en-US" smtClean="0"/>
              <a:t>Large numbers dropped out except for past marijuana smokers</a:t>
            </a:r>
          </a:p>
          <a:p>
            <a:pPr lvl="1" eaLnBrk="1" hangingPunct="1"/>
            <a:r>
              <a:rPr lang="en-US" smtClean="0"/>
              <a:t>In Study at SFGH – synthetic and natural THC did better than placebo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</p:txBody>
      </p:sp>
      <p:sp>
        <p:nvSpPr>
          <p:cNvPr id="23557" name="AutoShape 5" descr="cannabis3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9" name="AutoShape 7" descr="cannabis3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0" y="32242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effectLst/>
              </a:rPr>
              <a:t/>
            </a:r>
            <a:br>
              <a:rPr lang="en-US">
                <a:effectLst/>
              </a:rPr>
            </a:br>
            <a:endParaRPr lang="en-US">
              <a:effectLst/>
            </a:endParaRPr>
          </a:p>
        </p:txBody>
      </p:sp>
      <p:sp>
        <p:nvSpPr>
          <p:cNvPr id="23561" name="AutoShape 9" descr="cannabis3"/>
          <p:cNvSpPr>
            <a:spLocks noChangeAspect="1" noChangeArrowheads="1"/>
          </p:cNvSpPr>
          <p:nvPr/>
        </p:nvSpPr>
        <p:spPr bwMode="auto">
          <a:xfrm>
            <a:off x="168275" y="2813050"/>
            <a:ext cx="296863" cy="296863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199" name="Picture 11" descr="cannabi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28860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2" descr="cannabis_join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133600"/>
            <a:ext cx="26193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3" descr="cannabis_spp_bud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400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Efficacy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Glaucoma</a:t>
            </a:r>
          </a:p>
          <a:p>
            <a:pPr lvl="1" eaLnBrk="1" hangingPunct="1"/>
            <a:r>
              <a:rPr lang="en-US" dirty="0" smtClean="0"/>
              <a:t>Reduces eye </a:t>
            </a:r>
            <a:r>
              <a:rPr lang="en-US" dirty="0" smtClean="0"/>
              <a:t>pressure</a:t>
            </a:r>
          </a:p>
          <a:p>
            <a:pPr lvl="1" eaLnBrk="1" hangingPunct="1"/>
            <a:r>
              <a:rPr lang="en-US" dirty="0" smtClean="0"/>
              <a:t>Tolerance develops</a:t>
            </a:r>
            <a:endParaRPr lang="en-US" dirty="0" smtClean="0"/>
          </a:p>
          <a:p>
            <a:pPr lvl="1" eaLnBrk="1" hangingPunct="1"/>
            <a:r>
              <a:rPr lang="en-US" dirty="0" smtClean="0"/>
              <a:t>No evidence that it helps the </a:t>
            </a:r>
            <a:r>
              <a:rPr lang="en-US" dirty="0" smtClean="0"/>
              <a:t>disease</a:t>
            </a:r>
            <a:endParaRPr lang="en-US" dirty="0" smtClean="0"/>
          </a:p>
          <a:p>
            <a:pPr lvl="1" eaLnBrk="1" hangingPunct="1"/>
            <a:r>
              <a:rPr lang="en-US" dirty="0" smtClean="0"/>
              <a:t>Side effects do not justify </a:t>
            </a:r>
            <a:r>
              <a:rPr lang="en-US" dirty="0" smtClean="0"/>
              <a:t>use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buNone/>
            </a:pPr>
            <a:r>
              <a:rPr lang="en-US" sz="2400" dirty="0" err="1" smtClean="0"/>
              <a:t>Tomida</a:t>
            </a:r>
            <a:r>
              <a:rPr lang="en-US" sz="2400" dirty="0" smtClean="0"/>
              <a:t>, et al: </a:t>
            </a:r>
            <a:r>
              <a:rPr lang="en-US" sz="2400" dirty="0" err="1" smtClean="0"/>
              <a:t>Cannabinoids</a:t>
            </a:r>
            <a:r>
              <a:rPr lang="en-US" sz="2400" dirty="0" smtClean="0"/>
              <a:t> and Glaucoma Br J </a:t>
            </a:r>
            <a:r>
              <a:rPr lang="en-US" sz="2400" dirty="0" err="1" smtClean="0"/>
              <a:t>Ophthalmol</a:t>
            </a:r>
            <a:r>
              <a:rPr lang="en-US" sz="2400" dirty="0" smtClean="0"/>
              <a:t>. 2004 May; 88(5): 708–713</a:t>
            </a:r>
            <a:endParaRPr lang="en-US" sz="2400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Statistically </a:t>
            </a:r>
            <a:r>
              <a:rPr lang="en-US" dirty="0" smtClean="0"/>
              <a:t>s</a:t>
            </a:r>
            <a:r>
              <a:rPr lang="en-US" dirty="0" smtClean="0"/>
              <a:t>ignificant pain relief</a:t>
            </a:r>
          </a:p>
          <a:p>
            <a:pPr lvl="1"/>
            <a:r>
              <a:rPr lang="en-US" dirty="0" smtClean="0"/>
              <a:t>Spasticity Reduction</a:t>
            </a:r>
          </a:p>
          <a:p>
            <a:pPr lvl="1"/>
            <a:r>
              <a:rPr lang="en-US" dirty="0" smtClean="0"/>
              <a:t>Sleep improvement</a:t>
            </a:r>
          </a:p>
          <a:p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Abrams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DI, et al., “Cannabis in Painful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HIV associated Sensory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Neuropathy: a Randomized, Placebo-controlled Clinical Trial,” 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Neurology 68(7):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515-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(2007) (painful HIV-related peripheral neuropathy); 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Wilsey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B, et al., "A Randomized,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Placebo- Controlled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Crossover Trial of Cannabis Cigarettes in Neuropathic Pain," 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Journal of Pain 9(6):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56-21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(2008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(neuropathic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pain)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Ellis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RJ, et al., "Smoked Medicinal Cannabis for Neuropathic Pain in HIV: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Randomized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Crossover Clinical Trial," </a:t>
            </a:r>
            <a:r>
              <a:rPr lang="en-US" sz="12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Neuropsychopharmacology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1-9 (2008) (painful 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HIV-related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neuropathy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Wallace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M, et al., "Dose-dependent Effects of Smoked Cannabis on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Capsaicin induced Pain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Hyperalgesia in Healthy Volunteers," 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Anesthesiology 107785-96 (2007) (</a:t>
            </a:r>
            <a:r>
              <a:rPr lang="en-US" sz="1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dose-</a:t>
            </a:r>
            <a:r>
              <a:rPr lang="en-US" sz="12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an experimental pain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Hepatitis C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Silvestre 2006</a:t>
            </a:r>
          </a:p>
          <a:p>
            <a:pPr lvl="1" eaLnBrk="1" hangingPunct="1"/>
            <a:r>
              <a:rPr lang="en-US" smtClean="0"/>
              <a:t>71 Treated for HCV in recovery</a:t>
            </a:r>
          </a:p>
          <a:p>
            <a:pPr lvl="1" eaLnBrk="1" hangingPunct="1"/>
            <a:r>
              <a:rPr lang="en-US" smtClean="0"/>
              <a:t>31% used cannabis</a:t>
            </a:r>
          </a:p>
          <a:p>
            <a:pPr lvl="1" eaLnBrk="1" hangingPunct="1"/>
            <a:r>
              <a:rPr lang="en-US" smtClean="0"/>
              <a:t>52% of all responded to treatment</a:t>
            </a:r>
          </a:p>
          <a:p>
            <a:pPr lvl="1" eaLnBrk="1" hangingPunct="1"/>
            <a:r>
              <a:rPr lang="en-US" smtClean="0"/>
              <a:t>5% cannabis dropout v. 33% dropout</a:t>
            </a:r>
          </a:p>
          <a:p>
            <a:pPr lvl="1" eaLnBrk="1" hangingPunct="1"/>
            <a:r>
              <a:rPr lang="en-US" smtClean="0"/>
              <a:t>Substantial increase in SVR, treatment adherence and retention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Cannabis and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truancy and absenteeism</a:t>
            </a:r>
          </a:p>
          <a:p>
            <a:r>
              <a:rPr lang="en-US" dirty="0" smtClean="0"/>
              <a:t>Lower IQ </a:t>
            </a:r>
          </a:p>
          <a:p>
            <a:r>
              <a:rPr lang="en-US" dirty="0" smtClean="0"/>
              <a:t>Academic Development</a:t>
            </a:r>
          </a:p>
          <a:p>
            <a:r>
              <a:rPr lang="en-US" dirty="0" smtClean="0"/>
              <a:t>Social Development</a:t>
            </a:r>
          </a:p>
          <a:p>
            <a:r>
              <a:rPr lang="en-US" sz="900" dirty="0" smtClean="0"/>
              <a:t> Pope HG, Gruber AJ, Hudson JI, </a:t>
            </a:r>
            <a:r>
              <a:rPr lang="en-US" sz="900" dirty="0" err="1" smtClean="0"/>
              <a:t>Cohane</a:t>
            </a:r>
            <a:r>
              <a:rPr lang="en-US" sz="900" dirty="0" smtClean="0"/>
              <a:t> G, </a:t>
            </a:r>
            <a:r>
              <a:rPr lang="en-US" sz="900" dirty="0" err="1" smtClean="0"/>
              <a:t>Huestis</a:t>
            </a:r>
            <a:r>
              <a:rPr lang="en-US" sz="900" dirty="0" smtClean="0"/>
              <a:t> MA, </a:t>
            </a:r>
            <a:r>
              <a:rPr lang="en-US" sz="900" dirty="0" err="1" smtClean="0"/>
              <a:t>Yurgelun</a:t>
            </a:r>
            <a:r>
              <a:rPr lang="en-US" sz="900" dirty="0" smtClean="0"/>
              <a:t>-Todd D. Early-onset cannabis use and cognitive deficits: What is the nature of the association? Drug Alcohol Depend. 2003;69:303–310.</a:t>
            </a:r>
          </a:p>
          <a:p>
            <a:r>
              <a:rPr lang="en-US" sz="900" dirty="0" err="1" smtClean="0"/>
              <a:t>Tapert</a:t>
            </a:r>
            <a:r>
              <a:rPr lang="en-US" sz="900" dirty="0" smtClean="0"/>
              <a:t> SF, </a:t>
            </a:r>
            <a:r>
              <a:rPr lang="en-US" sz="900" dirty="0" err="1" smtClean="0"/>
              <a:t>Schweinsburg</a:t>
            </a:r>
            <a:r>
              <a:rPr lang="en-US" sz="900" dirty="0" smtClean="0"/>
              <a:t> AD, Drummond SPA, </a:t>
            </a:r>
            <a:r>
              <a:rPr lang="en-US" sz="900" dirty="0" err="1" smtClean="0"/>
              <a:t>Paulus</a:t>
            </a:r>
            <a:r>
              <a:rPr lang="en-US" sz="900" dirty="0" smtClean="0"/>
              <a:t> MP, Brown SA, Yang TT, et al. Functional MRI of inhibitory processing in abstinent adolescent marijuana users. </a:t>
            </a:r>
            <a:r>
              <a:rPr lang="en-US" sz="900" dirty="0" err="1" smtClean="0"/>
              <a:t>Pyschopharmacology</a:t>
            </a:r>
            <a:r>
              <a:rPr lang="en-US" sz="900" dirty="0" smtClean="0"/>
              <a:t>. 2007;194:173–183.</a:t>
            </a:r>
          </a:p>
          <a:p>
            <a:r>
              <a:rPr lang="en-US" sz="900" dirty="0" smtClean="0"/>
              <a:t>Pope, HG, Gruber, AJ, Hudson, JI, </a:t>
            </a:r>
            <a:r>
              <a:rPr lang="en-US" sz="900" dirty="0" err="1" smtClean="0"/>
              <a:t>Huestis</a:t>
            </a:r>
            <a:r>
              <a:rPr lang="en-US" sz="900" dirty="0" smtClean="0"/>
              <a:t>, MA, &amp; </a:t>
            </a:r>
            <a:r>
              <a:rPr lang="en-US" sz="900" dirty="0" err="1" smtClean="0"/>
              <a:t>Yurgelun</a:t>
            </a:r>
            <a:r>
              <a:rPr lang="en-US" sz="900" dirty="0" smtClean="0"/>
              <a:t>-Todd, D. Neuropsychological performance in long-term cannabis users. Arch Gen Psychiatry. 2001;58:909–915.</a:t>
            </a:r>
          </a:p>
          <a:p>
            <a:r>
              <a:rPr lang="en-US" sz="900" dirty="0" smtClean="0"/>
              <a:t>Schneider JT, Pope HG, </a:t>
            </a:r>
            <a:r>
              <a:rPr lang="en-US" sz="900" dirty="0" err="1" smtClean="0"/>
              <a:t>Silveri</a:t>
            </a:r>
            <a:r>
              <a:rPr lang="en-US" sz="900" dirty="0" smtClean="0"/>
              <a:t> MM, Simpson NS, Gruber SA, </a:t>
            </a:r>
            <a:r>
              <a:rPr lang="en-US" sz="900" dirty="0" err="1" smtClean="0"/>
              <a:t>Yurgelun</a:t>
            </a:r>
            <a:r>
              <a:rPr lang="en-US" sz="900" dirty="0" smtClean="0"/>
              <a:t>-Todd, DA. Altered regional blood volume in chronic cannabis smokers. Exp </a:t>
            </a:r>
            <a:r>
              <a:rPr lang="en-US" sz="900" dirty="0" err="1" smtClean="0"/>
              <a:t>Clin</a:t>
            </a:r>
            <a:r>
              <a:rPr lang="en-US" sz="900" dirty="0" smtClean="0"/>
              <a:t> </a:t>
            </a:r>
            <a:r>
              <a:rPr lang="en-US" sz="900" dirty="0" err="1" smtClean="0"/>
              <a:t>Psychopharmacol</a:t>
            </a:r>
            <a:r>
              <a:rPr lang="en-US" sz="900" dirty="0" smtClean="0"/>
              <a:t>. 2006;14:422–428.</a:t>
            </a:r>
          </a:p>
          <a:p>
            <a:r>
              <a:rPr lang="en-US" sz="900" dirty="0" smtClean="0"/>
              <a:t>Bovet P, </a:t>
            </a:r>
            <a:r>
              <a:rPr lang="en-US" sz="900" dirty="0" err="1" smtClean="0"/>
              <a:t>Viswanathan</a:t>
            </a:r>
            <a:r>
              <a:rPr lang="en-US" sz="900" dirty="0" smtClean="0"/>
              <a:t> B, </a:t>
            </a:r>
            <a:r>
              <a:rPr lang="en-US" sz="900" dirty="0" err="1" smtClean="0"/>
              <a:t>Faeh</a:t>
            </a:r>
            <a:r>
              <a:rPr lang="en-US" sz="900" dirty="0" smtClean="0"/>
              <a:t> D, Warren W. Comparison of smoking, drinking, and marijuana use between students present or absent on the day of a school-based survey. J Sch Health. 2006;76(4):133–137.</a:t>
            </a:r>
          </a:p>
          <a:p>
            <a:r>
              <a:rPr lang="en-US" sz="900" dirty="0" err="1" smtClean="0"/>
              <a:t>Lynskey</a:t>
            </a:r>
            <a:r>
              <a:rPr lang="en-US" sz="900" dirty="0" smtClean="0"/>
              <a:t> M, Hall W. The effects of adolescent cannabis use on educational attainment: a review. Addiction. 2000;95:1621-1630.</a:t>
            </a:r>
          </a:p>
          <a:p>
            <a:r>
              <a:rPr lang="en-US" sz="900" dirty="0" smtClean="0"/>
              <a:t>Fried P, Watkinson B, James D, Gray R. Current and former marijuana use: preliminary findings of a longitudinal study of effects on IQ in young adults. Can Med Assoc J. 2002;166:887–891.</a:t>
            </a:r>
          </a:p>
          <a:p>
            <a:r>
              <a:rPr lang="en-US" sz="900" dirty="0" smtClean="0"/>
              <a:t>Diego MA, Field TM, Sanders CE. Academic performance, popularity, and depression predict adolescent substance use. Adolescence. 2003;38:37–42.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“Gateway” Concept</a:t>
            </a:r>
          </a:p>
        </p:txBody>
      </p:sp>
      <p:pic>
        <p:nvPicPr>
          <p:cNvPr id="25603" name="Picture 4" descr="fi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5775325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“Gateway” Concept</a:t>
            </a:r>
          </a:p>
        </p:txBody>
      </p:sp>
      <p:pic>
        <p:nvPicPr>
          <p:cNvPr id="26627" name="Picture 4" descr="fi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5851525" cy="499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“Gateway” Concept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652" name="Picture 4" descr="fi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5943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“Gateway” Concept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Conclusion,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 of Marijuana Prior to Age 14 is highly correlated </a:t>
            </a:r>
            <a:r>
              <a:rPr lang="en-US" sz="2000" dirty="0" smtClean="0"/>
              <a:t>with: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Drug Use/Abuse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Cannabis Abuse in youth is correlated with</a:t>
            </a:r>
            <a:endParaRPr lang="en-US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Increased truancy/absenteeism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Lower IQ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Poor academic achievement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Impaired Social Development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Correlation does not equal </a:t>
            </a:r>
            <a:r>
              <a:rPr lang="en-US" sz="2000" dirty="0" smtClean="0"/>
              <a:t>causation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Not Recommended for Youth/Adolescents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Tarter, et al.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Am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J Psychiatry 2006; 163:2134–2140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3159"/>
            <a:ext cx="7467600" cy="769441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 215 allows MD recommendations NOT Prescription</a:t>
            </a:r>
          </a:p>
          <a:p>
            <a:r>
              <a:rPr lang="en-US" dirty="0" smtClean="0"/>
              <a:t>You are still a physician</a:t>
            </a:r>
          </a:p>
          <a:p>
            <a:pPr lvl="1"/>
            <a:r>
              <a:rPr lang="en-US" dirty="0" smtClean="0"/>
              <a:t>History and examination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Risks and Benefits</a:t>
            </a:r>
          </a:p>
          <a:p>
            <a:r>
              <a:rPr lang="en-US" dirty="0" smtClean="0"/>
              <a:t>Data on benefits is present although equivocal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r</a:t>
            </a:r>
            <a:r>
              <a:rPr lang="en-US" dirty="0" smtClean="0"/>
              <a:t>ecommended for youth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Cannabis Basics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Leafy Plant</a:t>
            </a:r>
          </a:p>
          <a:p>
            <a:pPr lvl="1" eaLnBrk="1" hangingPunct="1"/>
            <a:r>
              <a:rPr lang="en-US" smtClean="0"/>
              <a:t>Cultivated indoors and outdoors</a:t>
            </a:r>
          </a:p>
          <a:p>
            <a:pPr lvl="1" eaLnBrk="1" hangingPunct="1"/>
            <a:r>
              <a:rPr lang="en-US" smtClean="0"/>
              <a:t>Flowering tops – “The Bud”</a:t>
            </a:r>
          </a:p>
          <a:p>
            <a:pPr lvl="1" eaLnBrk="1" hangingPunct="1"/>
            <a:r>
              <a:rPr lang="en-US" smtClean="0"/>
              <a:t>Cannabis v. Hemp</a:t>
            </a:r>
          </a:p>
          <a:p>
            <a:pPr lvl="1" eaLnBrk="1" hangingPunct="1"/>
            <a:r>
              <a:rPr lang="en-US" smtClean="0"/>
              <a:t>Species </a:t>
            </a:r>
          </a:p>
          <a:p>
            <a:pPr lvl="2" eaLnBrk="1" hangingPunct="1"/>
            <a:r>
              <a:rPr lang="en-US" smtClean="0"/>
              <a:t>Sativa, Indica, Ruderalis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Cannabis Basics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Preparations</a:t>
            </a:r>
          </a:p>
          <a:p>
            <a:pPr lvl="1" eaLnBrk="1" hangingPunct="1"/>
            <a:r>
              <a:rPr lang="en-US" smtClean="0"/>
              <a:t>Dried Bud</a:t>
            </a:r>
          </a:p>
          <a:p>
            <a:pPr lvl="1" eaLnBrk="1" hangingPunct="1"/>
            <a:r>
              <a:rPr lang="en-US" smtClean="0"/>
              <a:t>Hashish</a:t>
            </a:r>
          </a:p>
          <a:p>
            <a:pPr lvl="1" eaLnBrk="1" hangingPunct="1"/>
            <a:r>
              <a:rPr lang="en-US" smtClean="0"/>
              <a:t>Hash Oil</a:t>
            </a:r>
          </a:p>
          <a:p>
            <a:pPr eaLnBrk="1" hangingPunct="1"/>
            <a:r>
              <a:rPr lang="en-US" smtClean="0"/>
              <a:t>Use</a:t>
            </a:r>
          </a:p>
          <a:p>
            <a:pPr lvl="1" eaLnBrk="1" hangingPunct="1"/>
            <a:r>
              <a:rPr lang="en-US" smtClean="0"/>
              <a:t>Smoked, Eaten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86000"/>
            <a:ext cx="360703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Cannabis Basics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Dosage</a:t>
            </a:r>
          </a:p>
          <a:p>
            <a:pPr lvl="1" eaLnBrk="1" hangingPunct="1"/>
            <a:r>
              <a:rPr lang="en-US" smtClean="0"/>
              <a:t>In 1960’s – 0.2 to 1% THC per weight</a:t>
            </a:r>
          </a:p>
          <a:p>
            <a:pPr lvl="1" eaLnBrk="1" hangingPunct="1"/>
            <a:r>
              <a:rPr lang="en-US" smtClean="0"/>
              <a:t>In 2003 – 3% to 25% THC</a:t>
            </a:r>
          </a:p>
          <a:p>
            <a:pPr lvl="1" eaLnBrk="1" hangingPunct="1"/>
            <a:r>
              <a:rPr lang="en-US" smtClean="0"/>
              <a:t>1/8 Oz is enough for 20-30 people</a:t>
            </a:r>
          </a:p>
          <a:p>
            <a:pPr eaLnBrk="1" hangingPunct="1"/>
            <a:r>
              <a:rPr lang="en-US" smtClean="0"/>
              <a:t>Price</a:t>
            </a:r>
          </a:p>
          <a:p>
            <a:pPr lvl="1" eaLnBrk="1" hangingPunct="1"/>
            <a:r>
              <a:rPr lang="en-US" smtClean="0"/>
              <a:t>$25-140 per ¼ oz.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Cannabis Basics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Chemistry</a:t>
            </a:r>
          </a:p>
          <a:p>
            <a:pPr lvl="1" eaLnBrk="1" hangingPunct="1"/>
            <a:r>
              <a:rPr lang="en-US" smtClean="0"/>
              <a:t>Cannabinoids / Receptors</a:t>
            </a:r>
          </a:p>
          <a:p>
            <a:pPr lvl="1" eaLnBrk="1" hangingPunct="1"/>
            <a:r>
              <a:rPr lang="en-US" smtClean="0"/>
              <a:t>Smoked </a:t>
            </a:r>
          </a:p>
          <a:p>
            <a:pPr lvl="2" eaLnBrk="1" hangingPunct="1"/>
            <a:r>
              <a:rPr lang="en-US" smtClean="0"/>
              <a:t>Quick effect</a:t>
            </a:r>
          </a:p>
          <a:p>
            <a:pPr lvl="2" eaLnBrk="1" hangingPunct="1"/>
            <a:r>
              <a:rPr lang="en-US" smtClean="0"/>
              <a:t>Peaks at 20 min. Lasts 1-2 hours</a:t>
            </a:r>
          </a:p>
          <a:p>
            <a:pPr lvl="1" eaLnBrk="1" hangingPunct="1"/>
            <a:r>
              <a:rPr lang="en-US" smtClean="0"/>
              <a:t>Eaten</a:t>
            </a:r>
          </a:p>
          <a:p>
            <a:pPr lvl="2" eaLnBrk="1" hangingPunct="1"/>
            <a:r>
              <a:rPr lang="en-US" smtClean="0"/>
              <a:t>Onset 1-2 hours</a:t>
            </a:r>
          </a:p>
          <a:p>
            <a:pPr lvl="2" eaLnBrk="1" hangingPunct="1"/>
            <a:r>
              <a:rPr lang="en-US" smtClean="0"/>
              <a:t>Effects last for 3-4 hours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Cannabis Basics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&gt;400 compounds and 60 cannabinoids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Main psychoactive compound is THC (Tetrahydrocannabinol)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Cannabinoids found in Cannabis Sativa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Delta-9-THC is principal psychoactive component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Brain binding sites discovered in late 1980’s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1990 – Receptor CB1 first cloned and sequenced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Anandamide – Natural analogue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1838</TotalTime>
  <Words>1534</Words>
  <Application>Microsoft Office PowerPoint</Application>
  <PresentationFormat>On-screen Show (4:3)</PresentationFormat>
  <Paragraphs>324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Times New Roman</vt:lpstr>
      <vt:lpstr>Arial</vt:lpstr>
      <vt:lpstr>Arial Black</vt:lpstr>
      <vt:lpstr>Wingdings</vt:lpstr>
      <vt:lpstr>Calibri</vt:lpstr>
      <vt:lpstr>Tahoma</vt:lpstr>
      <vt:lpstr>Verdana</vt:lpstr>
      <vt:lpstr>Bamboo</vt:lpstr>
      <vt:lpstr>Slide 1</vt:lpstr>
      <vt:lpstr>Cannabis</vt:lpstr>
      <vt:lpstr>Cannabis Usage</vt:lpstr>
      <vt:lpstr>What is it?</vt:lpstr>
      <vt:lpstr>Cannabis Basics</vt:lpstr>
      <vt:lpstr>Cannabis Basics</vt:lpstr>
      <vt:lpstr>Cannabis Basics</vt:lpstr>
      <vt:lpstr>Cannabis Basics</vt:lpstr>
      <vt:lpstr>Cannabis Basics</vt:lpstr>
      <vt:lpstr>Cannabinoid Receptors</vt:lpstr>
      <vt:lpstr>Endocannabinoid System and Addiction</vt:lpstr>
      <vt:lpstr>Psychological Effects</vt:lpstr>
      <vt:lpstr>Psychological Effects</vt:lpstr>
      <vt:lpstr>Psychological Effects</vt:lpstr>
      <vt:lpstr>Psychological Effects</vt:lpstr>
      <vt:lpstr>Psychological Effects</vt:lpstr>
      <vt:lpstr>Physical Risks</vt:lpstr>
      <vt:lpstr>Physical Risks</vt:lpstr>
      <vt:lpstr>Acute Risks</vt:lpstr>
      <vt:lpstr>Chronic Effects</vt:lpstr>
      <vt:lpstr>Cannabis and Psychosis</vt:lpstr>
      <vt:lpstr>Patterns of Abuse</vt:lpstr>
      <vt:lpstr>Legal Issues</vt:lpstr>
      <vt:lpstr>Legal Issues</vt:lpstr>
      <vt:lpstr>Legal Issues</vt:lpstr>
      <vt:lpstr>Legal Issues</vt:lpstr>
      <vt:lpstr>Legal Issues</vt:lpstr>
      <vt:lpstr>Federal Review</vt:lpstr>
      <vt:lpstr>Recommendations</vt:lpstr>
      <vt:lpstr>Good Doctoring</vt:lpstr>
      <vt:lpstr>Warnings</vt:lpstr>
      <vt:lpstr>Warning Continued</vt:lpstr>
      <vt:lpstr>Medicinal Marijuana</vt:lpstr>
      <vt:lpstr>Cannabinoid Biology</vt:lpstr>
      <vt:lpstr>Efficacy</vt:lpstr>
      <vt:lpstr>Efficacy</vt:lpstr>
      <vt:lpstr>Efficacy</vt:lpstr>
      <vt:lpstr>Efficacy</vt:lpstr>
      <vt:lpstr>Efficacy</vt:lpstr>
      <vt:lpstr>Efficacy</vt:lpstr>
      <vt:lpstr>Efficacy</vt:lpstr>
      <vt:lpstr>Hepatitis C</vt:lpstr>
      <vt:lpstr>Cannabis and Youth</vt:lpstr>
      <vt:lpstr>“Gateway” Concept</vt:lpstr>
      <vt:lpstr>“Gateway” Concept</vt:lpstr>
      <vt:lpstr>“Gateway” Concept</vt:lpstr>
      <vt:lpstr>“Gateway” Concept</vt:lpstr>
      <vt:lpstr>Summary</vt:lpstr>
    </vt:vector>
  </TitlesOfParts>
  <Company>UCSF/LPPI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DavidK</dc:creator>
  <cp:lastModifiedBy>Department of Veterans Affairs</cp:lastModifiedBy>
  <cp:revision>22</cp:revision>
  <cp:lastPrinted>1601-01-01T00:00:00Z</cp:lastPrinted>
  <dcterms:created xsi:type="dcterms:W3CDTF">2003-09-22T19:56:50Z</dcterms:created>
  <dcterms:modified xsi:type="dcterms:W3CDTF">2011-01-25T20:50:00Z</dcterms:modified>
</cp:coreProperties>
</file>