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5" r:id="rId3"/>
    <p:sldId id="326" r:id="rId4"/>
    <p:sldId id="327" r:id="rId5"/>
    <p:sldId id="328" r:id="rId6"/>
    <p:sldId id="329" r:id="rId7"/>
    <p:sldId id="257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88" r:id="rId26"/>
    <p:sldId id="272" r:id="rId27"/>
    <p:sldId id="269" r:id="rId28"/>
    <p:sldId id="317" r:id="rId29"/>
    <p:sldId id="315" r:id="rId30"/>
    <p:sldId id="316" r:id="rId31"/>
    <p:sldId id="271" r:id="rId32"/>
    <p:sldId id="273" r:id="rId33"/>
    <p:sldId id="274" r:id="rId34"/>
    <p:sldId id="294" r:id="rId35"/>
    <p:sldId id="292" r:id="rId36"/>
    <p:sldId id="291" r:id="rId37"/>
    <p:sldId id="277" r:id="rId38"/>
    <p:sldId id="279" r:id="rId39"/>
    <p:sldId id="293" r:id="rId40"/>
    <p:sldId id="280" r:id="rId41"/>
    <p:sldId id="283" r:id="rId42"/>
    <p:sldId id="284" r:id="rId43"/>
    <p:sldId id="295" r:id="rId44"/>
    <p:sldId id="322" r:id="rId45"/>
    <p:sldId id="318" r:id="rId46"/>
    <p:sldId id="319" r:id="rId47"/>
    <p:sldId id="320" r:id="rId48"/>
    <p:sldId id="324" r:id="rId49"/>
    <p:sldId id="321" r:id="rId50"/>
    <p:sldId id="323" r:id="rId51"/>
    <p:sldId id="28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44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4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14B3-8960-224A-AD90-6E74257FC7BA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FC37-5FBF-2F41-B127-5E9E002E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9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B88E7-C9DD-4B47-AE23-C7638BDE9FA6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5442-FAD2-A748-B305-0B24AA3D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Acids and bases not used frequently anymore as their presence is easily determined by pH</a:t>
            </a:r>
          </a:p>
          <a:p>
            <a:pPr marL="228600" indent="-2286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414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F4FC61-CC30-43E8-8683-08C3610C3124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Small amts. Of nitrite are normal in urine and can result from various Rx meds and some medical conditions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Certain workers may be exposed to Chromium VI, but it is converted to Chromium III, not identified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Halogens like Iodine, and periodate; small amts as a result from dietary supplements</a:t>
            </a:r>
          </a:p>
        </p:txBody>
      </p:sp>
    </p:spTree>
    <p:extLst>
      <p:ext uri="{BB962C8B-B14F-4D97-AF65-F5344CB8AC3E}">
        <p14:creationId xmlns:p14="http://schemas.microsoft.com/office/powerpoint/2010/main" val="393784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FA7F-F617-0D48-9C18-9CF4DA129237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F95-CF56-2C46-894C-E943E1B3C296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B565-F33E-B541-81FC-80D65D766D68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2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C18F-AA02-B440-AB90-D678AF1C52CE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7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498C-95C1-E147-928B-0D155B93F885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5DD-99FA-5440-A8C4-76C577071FB3}" type="datetime1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26262-7B67-9B4D-B023-390D38DFE940}" type="datetime1">
              <a:rPr lang="en-US" smtClean="0"/>
              <a:t>7/9/15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B129-290B-2545-8FC9-523C8C09A37F}" type="datetime1">
              <a:rPr lang="en-US" smtClean="0"/>
              <a:t>7/9/15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7C71-020B-A24F-8A51-11D4145C57FD}" type="datetime1">
              <a:rPr lang="en-US" smtClean="0"/>
              <a:t>7/9/15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D3CF-50F9-D444-A6AC-A1607B9FF3C7}" type="datetime1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6ACA-4AD4-6043-A2D7-A7E31E432F05}" type="datetime1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B37F-A196-DE46-8EF0-36647BF08706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vidkanmd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thewhizzinator.com/whiz14.htm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whizzinator.com/images/model1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141"/>
            <a:ext cx="7772400" cy="1470025"/>
          </a:xfrm>
        </p:spPr>
        <p:txBody>
          <a:bodyPr/>
          <a:lstStyle/>
          <a:p>
            <a:r>
              <a:rPr lang="en-US" dirty="0" smtClean="0"/>
              <a:t>Alcohol and Drug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7167"/>
            <a:ext cx="6400800" cy="31501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Addiction Boot Camp</a:t>
            </a:r>
          </a:p>
          <a:p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/>
              <a:t>Kan, MD</a:t>
            </a:r>
          </a:p>
          <a:p>
            <a:r>
              <a:rPr lang="en-US" dirty="0">
                <a:hlinkClick r:id="rId2"/>
              </a:rPr>
              <a:t>www.davidkanmd.com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Testing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Specimen Collection</a:t>
            </a:r>
          </a:p>
          <a:p>
            <a:r>
              <a:rPr lang="en-US" dirty="0" smtClean="0"/>
              <a:t>Transport to lab (unless POCT)</a:t>
            </a:r>
          </a:p>
          <a:p>
            <a:r>
              <a:rPr lang="en-US" dirty="0" smtClean="0"/>
              <a:t>Specimen Screen – lab or POC</a:t>
            </a:r>
          </a:p>
          <a:p>
            <a:r>
              <a:rPr lang="en-US" dirty="0" smtClean="0"/>
              <a:t>Specimen Confirmation Test – SAMHSA certified lab</a:t>
            </a:r>
          </a:p>
          <a:p>
            <a:r>
              <a:rPr lang="en-US" dirty="0" smtClean="0"/>
              <a:t>Medical Review Officer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Employment</a:t>
            </a:r>
          </a:p>
          <a:p>
            <a:r>
              <a:rPr lang="en-US" dirty="0" smtClean="0"/>
              <a:t>Random</a:t>
            </a:r>
          </a:p>
          <a:p>
            <a:r>
              <a:rPr lang="en-US" dirty="0" smtClean="0"/>
              <a:t>Post Accident</a:t>
            </a:r>
          </a:p>
          <a:p>
            <a:r>
              <a:rPr lang="en-US" dirty="0" smtClean="0"/>
              <a:t>Reasonable Suspicion</a:t>
            </a:r>
          </a:p>
          <a:p>
            <a:r>
              <a:rPr lang="en-US" dirty="0" smtClean="0"/>
              <a:t>Return to Duty</a:t>
            </a:r>
          </a:p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8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Urine Drug Test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Marijuana Metabolites (delta-9 THC-COOH)</a:t>
            </a:r>
          </a:p>
          <a:p>
            <a:r>
              <a:rPr lang="en-US" dirty="0" smtClean="0"/>
              <a:t>Cocaine Metabolites (</a:t>
            </a:r>
            <a:r>
              <a:rPr lang="en-US" dirty="0" err="1" smtClean="0"/>
              <a:t>benzoylecgonine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Amphetamines (Amphetamine/</a:t>
            </a:r>
            <a:r>
              <a:rPr lang="en-US" dirty="0" err="1" smtClean="0"/>
              <a:t>Methamph</a:t>
            </a:r>
            <a:r>
              <a:rPr lang="en-US" dirty="0" smtClean="0"/>
              <a:t>)</a:t>
            </a:r>
          </a:p>
          <a:p>
            <a:r>
              <a:rPr lang="en-US" dirty="0" smtClean="0"/>
              <a:t>Ecstasy (MDMA, MDA, MDEA)</a:t>
            </a:r>
          </a:p>
          <a:p>
            <a:r>
              <a:rPr lang="en-US" dirty="0" smtClean="0"/>
              <a:t>Opiate metabolites (Morphine, Codeine, 6-AM)</a:t>
            </a:r>
          </a:p>
          <a:p>
            <a:r>
              <a:rPr lang="en-US" dirty="0" smtClean="0"/>
              <a:t>Phencyclidine (PCP)</a:t>
            </a:r>
          </a:p>
          <a:p>
            <a:r>
              <a:rPr lang="en-US" dirty="0" smtClean="0"/>
              <a:t>Specificity (Drug, Cutoff levels, Defined metabolites)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Collections only – procedures well defined</a:t>
            </a:r>
          </a:p>
          <a:p>
            <a:r>
              <a:rPr lang="en-US" dirty="0" smtClean="0"/>
              <a:t>Federal forms (paper CCF)</a:t>
            </a:r>
          </a:p>
          <a:p>
            <a:r>
              <a:rPr lang="en-US" dirty="0" smtClean="0"/>
              <a:t>Samples tested in certified labs</a:t>
            </a:r>
          </a:p>
          <a:p>
            <a:r>
              <a:rPr lang="en-US" dirty="0" smtClean="0"/>
              <a:t>5 drug panel only</a:t>
            </a:r>
          </a:p>
          <a:p>
            <a:r>
              <a:rPr lang="en-US" dirty="0" smtClean="0"/>
              <a:t>MRO procedures </a:t>
            </a:r>
            <a:r>
              <a:rPr lang="en-US" dirty="0" err="1" smtClean="0"/>
              <a:t>degined</a:t>
            </a:r>
            <a:endParaRPr lang="en-US" dirty="0" smtClean="0"/>
          </a:p>
          <a:p>
            <a:r>
              <a:rPr lang="en-US" dirty="0" smtClean="0"/>
              <a:t>Regulations must be followed precisely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3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Non-DOT 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can be modified</a:t>
            </a:r>
          </a:p>
          <a:p>
            <a:r>
              <a:rPr lang="en-US" dirty="0" smtClean="0"/>
              <a:t>Alternative Specimens (saliva, urine, hair)</a:t>
            </a:r>
          </a:p>
          <a:p>
            <a:r>
              <a:rPr lang="en-US" dirty="0" smtClean="0"/>
              <a:t>Analysis: Lab based or POCT (rapid)</a:t>
            </a:r>
          </a:p>
          <a:p>
            <a:r>
              <a:rPr lang="en-US" dirty="0" smtClean="0"/>
              <a:t>Panel: 1-50 drugs – NIDA 5 most common</a:t>
            </a:r>
          </a:p>
          <a:p>
            <a:r>
              <a:rPr lang="en-US" dirty="0" smtClean="0"/>
              <a:t>Cutoff levels may vary – NIDA common</a:t>
            </a:r>
          </a:p>
          <a:p>
            <a:r>
              <a:rPr lang="en-US" dirty="0" smtClean="0"/>
              <a:t>Reasons for test defined by company</a:t>
            </a:r>
          </a:p>
          <a:p>
            <a:r>
              <a:rPr lang="en-US" dirty="0" smtClean="0"/>
              <a:t>Paperless CCF acceptable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Specimen method used</a:t>
            </a:r>
          </a:p>
          <a:p>
            <a:r>
              <a:rPr lang="en-US" dirty="0" smtClean="0"/>
              <a:t>Lab-based vs. POCT</a:t>
            </a:r>
          </a:p>
          <a:p>
            <a:r>
              <a:rPr lang="en-US" dirty="0" smtClean="0"/>
              <a:t>Screening test vs. Confirmation</a:t>
            </a:r>
          </a:p>
          <a:p>
            <a:r>
              <a:rPr lang="en-US" dirty="0" smtClean="0"/>
              <a:t>MRO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Delays in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result delays</a:t>
            </a:r>
          </a:p>
          <a:p>
            <a:pPr lvl="1"/>
            <a:r>
              <a:rPr lang="en-US" dirty="0" smtClean="0"/>
              <a:t>Positive results – always tested twice</a:t>
            </a:r>
          </a:p>
          <a:p>
            <a:pPr lvl="1"/>
            <a:r>
              <a:rPr lang="en-US" dirty="0" smtClean="0"/>
              <a:t>Second test GC/MS – 100% specific</a:t>
            </a:r>
          </a:p>
          <a:p>
            <a:pPr lvl="1"/>
            <a:r>
              <a:rPr lang="en-US" dirty="0" smtClean="0"/>
              <a:t>Positive results to MRO</a:t>
            </a:r>
          </a:p>
          <a:p>
            <a:pPr lvl="1"/>
            <a:r>
              <a:rPr lang="en-US" dirty="0" smtClean="0"/>
              <a:t>Challenges for MRO in contacting donor</a:t>
            </a:r>
          </a:p>
          <a:p>
            <a:pPr lvl="1"/>
            <a:r>
              <a:rPr lang="en-US" dirty="0" smtClean="0"/>
              <a:t>Shy bladder, interfering substances, canceled tests, CCF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Detection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Marijuana</a:t>
            </a:r>
          </a:p>
          <a:p>
            <a:r>
              <a:rPr lang="en-US" dirty="0" smtClean="0"/>
              <a:t>New drugs – Bath salts, Spice/K2, designer drugs</a:t>
            </a:r>
          </a:p>
          <a:p>
            <a:r>
              <a:rPr lang="en-US" dirty="0" smtClean="0"/>
              <a:t>Adulteration methods</a:t>
            </a:r>
          </a:p>
          <a:p>
            <a:r>
              <a:rPr lang="en-US" dirty="0" smtClean="0"/>
              <a:t>Dilution and substitution</a:t>
            </a:r>
          </a:p>
          <a:p>
            <a:r>
              <a:rPr lang="en-US" dirty="0" smtClean="0"/>
              <a:t>Window of Detection</a:t>
            </a:r>
          </a:p>
          <a:p>
            <a:r>
              <a:rPr lang="en-US" dirty="0" smtClean="0"/>
              <a:t>Cutoff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Workplace Drug Testing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96" y="1600200"/>
            <a:ext cx="7518208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2" y="6111875"/>
            <a:ext cx="7159276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MRO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 Confirms, MRO Verifies</a:t>
            </a:r>
          </a:p>
          <a:p>
            <a:r>
              <a:rPr lang="en-US" dirty="0" smtClean="0"/>
              <a:t>Independent and Impartial Advocate</a:t>
            </a:r>
          </a:p>
          <a:p>
            <a:r>
              <a:rPr lang="en-US" dirty="0" smtClean="0"/>
              <a:t>Gatekeeper of process integrity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Review all confirmed positives</a:t>
            </a:r>
          </a:p>
          <a:p>
            <a:pPr lvl="1"/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Adulterated</a:t>
            </a:r>
          </a:p>
          <a:p>
            <a:pPr lvl="1"/>
            <a:r>
              <a:rPr lang="en-US" dirty="0" smtClean="0"/>
              <a:t>Substituted</a:t>
            </a:r>
          </a:p>
          <a:p>
            <a:pPr lvl="1"/>
            <a:r>
              <a:rPr lang="en-US" dirty="0" smtClean="0"/>
              <a:t>Invalid</a:t>
            </a:r>
          </a:p>
          <a:p>
            <a:pPr lvl="1"/>
            <a:r>
              <a:rPr lang="en-US" dirty="0" smtClean="0"/>
              <a:t>Dilute and…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3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Donor tests positive for morphine at 12,254 ng/ml in Urine</a:t>
            </a:r>
          </a:p>
          <a:p>
            <a:r>
              <a:rPr lang="en-US" dirty="0" smtClean="0"/>
              <a:t>Claims poppy seed bagel</a:t>
            </a:r>
          </a:p>
          <a:p>
            <a:r>
              <a:rPr lang="en-US" dirty="0" smtClean="0"/>
              <a:t>You examine him – no evidence of abuse (e.g. needle tracks, withdrawal/intoxication)</a:t>
            </a:r>
          </a:p>
          <a:p>
            <a:r>
              <a:rPr lang="en-US" dirty="0" smtClean="0"/>
              <a:t>Is this a positive drug test?</a:t>
            </a:r>
          </a:p>
          <a:p>
            <a:pPr lvl="1"/>
            <a:r>
              <a:rPr lang="en-US" dirty="0" smtClean="0"/>
              <a:t>Under DOT?</a:t>
            </a:r>
          </a:p>
          <a:p>
            <a:pPr lvl="1"/>
            <a:r>
              <a:rPr lang="en-US" dirty="0" smtClean="0"/>
              <a:t>In OTP?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8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MRO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CCF for validity</a:t>
            </a:r>
          </a:p>
          <a:p>
            <a:r>
              <a:rPr lang="en-US" dirty="0" smtClean="0"/>
              <a:t>Interview employee/candidate</a:t>
            </a:r>
          </a:p>
          <a:p>
            <a:r>
              <a:rPr lang="en-US" dirty="0" smtClean="0"/>
              <a:t>Determine if legitimate explanation for + test exists</a:t>
            </a:r>
          </a:p>
          <a:p>
            <a:r>
              <a:rPr lang="en-US" dirty="0" smtClean="0"/>
              <a:t>Report the test as negative, positive, or cancelled</a:t>
            </a:r>
          </a:p>
          <a:p>
            <a:r>
              <a:rPr lang="en-US" dirty="0" smtClean="0"/>
              <a:t>If Test +, Rx legitimate: MRO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Adulteration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772400" cy="4449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Definition:</a:t>
            </a:r>
          </a:p>
          <a:p>
            <a:pPr eaLnBrk="1" hangingPunct="1"/>
            <a:r>
              <a:rPr lang="en-US" smtClean="0"/>
              <a:t>Addition to the urine of an “exogenous” substance (not normally found in the human body)</a:t>
            </a:r>
          </a:p>
          <a:p>
            <a:pPr eaLnBrk="1" hangingPunct="1"/>
            <a:r>
              <a:rPr lang="en-US" smtClean="0"/>
              <a:t>OR presence of a “normal” substance at extremely high or low levels not consistent with human urine</a:t>
            </a:r>
          </a:p>
        </p:txBody>
      </p:sp>
    </p:spTree>
    <p:extLst>
      <p:ext uri="{BB962C8B-B14F-4D97-AF65-F5344CB8AC3E}">
        <p14:creationId xmlns:p14="http://schemas.microsoft.com/office/powerpoint/2010/main" val="372103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Detecting Adulteration:</a:t>
            </a:r>
            <a:br>
              <a:rPr lang="en-US" dirty="0" smtClean="0"/>
            </a:br>
            <a:r>
              <a:rPr lang="en-US" b="0" dirty="0" smtClean="0"/>
              <a:t>Specimen Validity Testing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Lab Tests Performed</a:t>
            </a:r>
          </a:p>
          <a:p>
            <a:pPr lvl="1" eaLnBrk="1" hangingPunct="1"/>
            <a:r>
              <a:rPr lang="en-US" sz="2400" dirty="0" smtClean="0"/>
              <a:t>pH</a:t>
            </a:r>
          </a:p>
          <a:p>
            <a:pPr lvl="1" eaLnBrk="1" hangingPunct="1"/>
            <a:r>
              <a:rPr lang="en-US" sz="2400" dirty="0" smtClean="0"/>
              <a:t>Creatinine</a:t>
            </a:r>
          </a:p>
          <a:p>
            <a:pPr lvl="1" eaLnBrk="1" hangingPunct="1"/>
            <a:r>
              <a:rPr lang="en-US" sz="2400" dirty="0" smtClean="0"/>
              <a:t>Specific Gravity</a:t>
            </a:r>
          </a:p>
          <a:p>
            <a:pPr lvl="1" eaLnBrk="1" hangingPunct="1"/>
            <a:r>
              <a:rPr lang="en-US" sz="2400" dirty="0" smtClean="0"/>
              <a:t>Adulterants</a:t>
            </a:r>
          </a:p>
          <a:p>
            <a:pPr lvl="2" eaLnBrk="1" hangingPunct="1"/>
            <a:r>
              <a:rPr lang="en-US" sz="2000" dirty="0" smtClean="0"/>
              <a:t>Nitrites</a:t>
            </a:r>
          </a:p>
          <a:p>
            <a:pPr lvl="2" eaLnBrk="1" hangingPunct="1"/>
            <a:r>
              <a:rPr lang="en-US" sz="2000" dirty="0" smtClean="0"/>
              <a:t>Chromium</a:t>
            </a:r>
          </a:p>
          <a:p>
            <a:pPr lvl="2" eaLnBrk="1" hangingPunct="1"/>
            <a:r>
              <a:rPr lang="en-US" sz="2000" dirty="0" smtClean="0"/>
              <a:t>Halogens</a:t>
            </a:r>
          </a:p>
        </p:txBody>
      </p:sp>
    </p:spTree>
    <p:extLst>
      <p:ext uri="{BB962C8B-B14F-4D97-AF65-F5344CB8AC3E}">
        <p14:creationId xmlns:p14="http://schemas.microsoft.com/office/powerpoint/2010/main" val="614682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Adulterants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Acids, Bases and Salt</a:t>
            </a:r>
          </a:p>
          <a:p>
            <a:pPr lvl="1" eaLnBrk="1" hangingPunct="1"/>
            <a:r>
              <a:rPr lang="en-US" smtClean="0"/>
              <a:t>Rarely used today; easily detected by pH and specific gravity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Oxidants</a:t>
            </a:r>
          </a:p>
          <a:p>
            <a:pPr lvl="1" eaLnBrk="1" hangingPunct="1"/>
            <a:r>
              <a:rPr lang="en-US" smtClean="0"/>
              <a:t>React with drug metabolites preventing detection</a:t>
            </a:r>
          </a:p>
          <a:p>
            <a:pPr lvl="1" eaLnBrk="1" hangingPunct="1"/>
            <a:r>
              <a:rPr lang="en-US" smtClean="0"/>
              <a:t>Most effective with marijuana</a:t>
            </a:r>
          </a:p>
          <a:p>
            <a:pPr lvl="1" eaLnBrk="1" hangingPunct="1"/>
            <a:r>
              <a:rPr lang="en-US" smtClean="0"/>
              <a:t>Some effect with morphine</a:t>
            </a:r>
          </a:p>
          <a:p>
            <a:pPr lvl="1" eaLnBrk="1" hangingPunct="1"/>
            <a:r>
              <a:rPr lang="en-US" smtClean="0"/>
              <a:t>Little or no effect regarding other drugs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72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Oxidants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Nitrites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Clean X, Clear Choice Instant Clean, Whizzies, Urine Luck 6.4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Elevations by Rx meds and various medical conditions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 &gt; 500ug/ml = adulterated 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Chromium (VI)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LL418, Randy’s Clear II, Sweet Pea Spoiler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 &gt; 50ug/ml = adulterated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Halogens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Urine Luck 6.5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Concentrations &gt; 100ug/ml = adulterated</a:t>
            </a:r>
          </a:p>
        </p:txBody>
      </p:sp>
    </p:spTree>
    <p:extLst>
      <p:ext uri="{BB962C8B-B14F-4D97-AF65-F5344CB8AC3E}">
        <p14:creationId xmlns:p14="http://schemas.microsoft.com/office/powerpoint/2010/main" val="29269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Validity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Adulterated Specimen</a:t>
            </a:r>
            <a:r>
              <a:rPr lang="en-US" dirty="0"/>
              <a:t>—The pH is less than 3 </a:t>
            </a:r>
            <a:r>
              <a:rPr lang="en-US" dirty="0" smtClean="0"/>
              <a:t>or greater </a:t>
            </a:r>
            <a:r>
              <a:rPr lang="en-US" dirty="0"/>
              <a:t>than or equal to 11; the </a:t>
            </a:r>
            <a:r>
              <a:rPr lang="en-US" dirty="0" smtClean="0"/>
              <a:t>nitrite concentration </a:t>
            </a:r>
            <a:r>
              <a:rPr lang="en-US" dirty="0"/>
              <a:t>is greater than or equal to </a:t>
            </a:r>
            <a:r>
              <a:rPr lang="en-US" dirty="0" smtClean="0"/>
              <a:t>500 mcg</a:t>
            </a:r>
            <a:r>
              <a:rPr lang="en-US" dirty="0"/>
              <a:t>/mL; chromium, halogen, </a:t>
            </a:r>
            <a:r>
              <a:rPr lang="en-US" dirty="0" err="1"/>
              <a:t>glutaraldehyde</a:t>
            </a:r>
            <a:r>
              <a:rPr lang="en-US" dirty="0" smtClean="0"/>
              <a:t>, pyridine </a:t>
            </a:r>
            <a:r>
              <a:rPr lang="en-US" dirty="0"/>
              <a:t>or a surfactant are detected at or </a:t>
            </a:r>
            <a:r>
              <a:rPr lang="en-US" dirty="0" smtClean="0"/>
              <a:t>above DHHS </a:t>
            </a:r>
            <a:r>
              <a:rPr lang="en-US" dirty="0"/>
              <a:t>established cut-offs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Substituted specimen</a:t>
            </a:r>
            <a:r>
              <a:rPr lang="en-US" dirty="0"/>
              <a:t>—</a:t>
            </a:r>
            <a:r>
              <a:rPr lang="en-US" dirty="0" err="1"/>
              <a:t>Creatinine</a:t>
            </a:r>
            <a:r>
              <a:rPr lang="en-US" dirty="0"/>
              <a:t> less than </a:t>
            </a:r>
            <a:r>
              <a:rPr lang="en-US" dirty="0" smtClean="0"/>
              <a:t>2 mg</a:t>
            </a:r>
            <a:r>
              <a:rPr lang="en-US" dirty="0"/>
              <a:t>/</a:t>
            </a:r>
            <a:r>
              <a:rPr lang="en-US" dirty="0" err="1"/>
              <a:t>dL</a:t>
            </a:r>
            <a:r>
              <a:rPr lang="en-US" dirty="0"/>
              <a:t> and Specific Gravity less than or equal </a:t>
            </a:r>
            <a:r>
              <a:rPr lang="en-US" dirty="0" smtClean="0"/>
              <a:t>to 1.0010 </a:t>
            </a:r>
            <a:r>
              <a:rPr lang="en-US" dirty="0"/>
              <a:t>or greater than or equal to </a:t>
            </a:r>
            <a:r>
              <a:rPr lang="en-US" dirty="0" smtClean="0"/>
              <a:t>1.0200 </a:t>
            </a:r>
          </a:p>
          <a:p>
            <a:endParaRPr lang="en-US" dirty="0" smtClean="0"/>
          </a:p>
          <a:p>
            <a:r>
              <a:rPr lang="en-US" b="1" dirty="0" smtClean="0"/>
              <a:t>Dilute </a:t>
            </a:r>
            <a:r>
              <a:rPr lang="en-US" b="1" dirty="0"/>
              <a:t>Specimen</a:t>
            </a:r>
            <a:r>
              <a:rPr lang="en-US" dirty="0"/>
              <a:t>—</a:t>
            </a:r>
            <a:r>
              <a:rPr lang="en-US" dirty="0" err="1"/>
              <a:t>Creatinine</a:t>
            </a:r>
            <a:r>
              <a:rPr lang="en-US" dirty="0"/>
              <a:t> greater than </a:t>
            </a:r>
            <a:r>
              <a:rPr lang="en-US" dirty="0" smtClean="0"/>
              <a:t>or equal </a:t>
            </a:r>
            <a:r>
              <a:rPr lang="en-US" dirty="0"/>
              <a:t>to 2 mg/</a:t>
            </a:r>
            <a:r>
              <a:rPr lang="en-US" dirty="0" err="1"/>
              <a:t>dL</a:t>
            </a:r>
            <a:r>
              <a:rPr lang="en-US" dirty="0"/>
              <a:t>, but less than 20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and Specific </a:t>
            </a:r>
            <a:r>
              <a:rPr lang="en-US" dirty="0"/>
              <a:t>Gravity is greater than 1.0010, but </a:t>
            </a:r>
            <a:r>
              <a:rPr lang="en-US" dirty="0" smtClean="0"/>
              <a:t>less than 1.0030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Invalid Specimen</a:t>
            </a:r>
            <a:r>
              <a:rPr lang="en-US" dirty="0"/>
              <a:t>—Inconsistent </a:t>
            </a:r>
            <a:r>
              <a:rPr lang="en-US" dirty="0" err="1"/>
              <a:t>creatinine</a:t>
            </a:r>
            <a:r>
              <a:rPr lang="en-US" dirty="0"/>
              <a:t> </a:t>
            </a:r>
            <a:r>
              <a:rPr lang="en-US" dirty="0" smtClean="0"/>
              <a:t>and Specific </a:t>
            </a:r>
            <a:r>
              <a:rPr lang="en-US" dirty="0"/>
              <a:t>Gravity results are obtained; pH 3-4.5 </a:t>
            </a:r>
            <a:r>
              <a:rPr lang="en-US" dirty="0" smtClean="0"/>
              <a:t>or 9</a:t>
            </a:r>
            <a:r>
              <a:rPr lang="en-US" dirty="0"/>
              <a:t>-11; nitrite 200-499; possible presence of </a:t>
            </a:r>
            <a:r>
              <a:rPr lang="en-US" dirty="0" smtClean="0"/>
              <a:t>other adulterants </a:t>
            </a:r>
            <a:r>
              <a:rPr lang="en-US" dirty="0"/>
              <a:t>or </a:t>
            </a:r>
            <a:r>
              <a:rPr lang="en-US" dirty="0" err="1" smtClean="0"/>
              <a:t>interferants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of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Alcohol</a:t>
            </a:r>
          </a:p>
          <a:p>
            <a:r>
              <a:rPr lang="en-US" dirty="0" smtClean="0"/>
              <a:t>Marijuana</a:t>
            </a:r>
          </a:p>
          <a:p>
            <a:r>
              <a:rPr lang="en-US" dirty="0" smtClean="0"/>
              <a:t>Benzodiazepines (Xanax, Clonazepam, Valium)</a:t>
            </a:r>
          </a:p>
          <a:p>
            <a:r>
              <a:rPr lang="en-US" dirty="0" smtClean="0"/>
              <a:t>Opioids – Prescribed and Not</a:t>
            </a:r>
          </a:p>
          <a:p>
            <a:r>
              <a:rPr lang="en-US" dirty="0" smtClean="0"/>
              <a:t>Cocaine </a:t>
            </a:r>
          </a:p>
          <a:p>
            <a:r>
              <a:rPr lang="en-US" dirty="0" smtClean="0"/>
              <a:t>Stimulants – Prescribed and Not</a:t>
            </a:r>
          </a:p>
          <a:p>
            <a:r>
              <a:rPr lang="en-US" dirty="0" smtClean="0"/>
              <a:t>Many others</a:t>
            </a:r>
          </a:p>
          <a:p>
            <a:pPr lvl="1"/>
            <a:r>
              <a:rPr lang="en-US" dirty="0" smtClean="0"/>
              <a:t>Muscle Relaxants, Sleeping meds “Z-drugs”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Matrix</a:t>
            </a:r>
          </a:p>
          <a:p>
            <a:pPr lvl="1"/>
            <a:r>
              <a:rPr lang="en-US" dirty="0" smtClean="0"/>
              <a:t>Urine – most common</a:t>
            </a:r>
          </a:p>
          <a:p>
            <a:pPr lvl="1"/>
            <a:r>
              <a:rPr lang="en-US" dirty="0" smtClean="0"/>
              <a:t>Blood – here and now</a:t>
            </a:r>
          </a:p>
          <a:p>
            <a:pPr lvl="1"/>
            <a:r>
              <a:rPr lang="en-US" dirty="0" smtClean="0"/>
              <a:t>Hair – then and there</a:t>
            </a:r>
          </a:p>
          <a:p>
            <a:pPr lvl="1"/>
            <a:r>
              <a:rPr lang="en-US" dirty="0" smtClean="0"/>
              <a:t>Sweat – measurement over time</a:t>
            </a:r>
          </a:p>
          <a:p>
            <a:pPr lvl="1"/>
            <a:r>
              <a:rPr lang="en-US" dirty="0" smtClean="0"/>
              <a:t>Breath – her and now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3" y="1287954"/>
            <a:ext cx="8229867" cy="5250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9334" y="6420523"/>
            <a:ext cx="6584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http://www.samhsa.gov/sites/default/files/mro-manual.pdf</a:t>
            </a:r>
          </a:p>
        </p:txBody>
      </p:sp>
    </p:spTree>
    <p:extLst>
      <p:ext uri="{BB962C8B-B14F-4D97-AF65-F5344CB8AC3E}">
        <p14:creationId xmlns:p14="http://schemas.microsoft.com/office/powerpoint/2010/main" val="2403338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or Rapid</a:t>
            </a:r>
          </a:p>
          <a:p>
            <a:r>
              <a:rPr lang="en-US" dirty="0" smtClean="0"/>
              <a:t>Better if lab based</a:t>
            </a:r>
          </a:p>
          <a:p>
            <a:r>
              <a:rPr lang="en-US" dirty="0" smtClean="0"/>
              <a:t>Poor detection of THC</a:t>
            </a:r>
          </a:p>
          <a:p>
            <a:pPr lvl="1"/>
            <a:r>
              <a:rPr lang="en-US" dirty="0" smtClean="0"/>
              <a:t>In order of hours</a:t>
            </a:r>
          </a:p>
          <a:p>
            <a:r>
              <a:rPr lang="en-US" dirty="0" smtClean="0"/>
              <a:t>Adulteration possible</a:t>
            </a:r>
          </a:p>
          <a:p>
            <a:r>
              <a:rPr lang="en-US" dirty="0" smtClean="0"/>
              <a:t>Potential for test of impairment/accident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Donor is taking Adderall</a:t>
            </a:r>
          </a:p>
          <a:p>
            <a:r>
              <a:rPr lang="en-US" dirty="0" err="1" smtClean="0"/>
              <a:t>Utox</a:t>
            </a:r>
            <a:r>
              <a:rPr lang="en-US" dirty="0" smtClean="0"/>
              <a:t> comes back positive for</a:t>
            </a:r>
          </a:p>
          <a:p>
            <a:pPr lvl="1"/>
            <a:r>
              <a:rPr lang="en-US" dirty="0" smtClean="0"/>
              <a:t>Amphetamine, </a:t>
            </a:r>
            <a:r>
              <a:rPr lang="en-US" dirty="0" err="1" smtClean="0"/>
              <a:t>dextroamphetamine</a:t>
            </a:r>
            <a:r>
              <a:rPr lang="en-US" dirty="0" smtClean="0"/>
              <a:t> and methamphetamine</a:t>
            </a:r>
          </a:p>
          <a:p>
            <a:r>
              <a:rPr lang="en-US" dirty="0" smtClean="0"/>
              <a:t>Is this a verified positive test?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2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day window of detection for all drugs</a:t>
            </a:r>
          </a:p>
          <a:p>
            <a:r>
              <a:rPr lang="en-US" dirty="0" smtClean="0"/>
              <a:t>More expensive than urine</a:t>
            </a:r>
          </a:p>
          <a:p>
            <a:r>
              <a:rPr lang="en-US" dirty="0" smtClean="0"/>
              <a:t>Hairless donors are a problem</a:t>
            </a:r>
          </a:p>
          <a:p>
            <a:r>
              <a:rPr lang="en-US" dirty="0" smtClean="0"/>
              <a:t>Longer turnaround time</a:t>
            </a:r>
          </a:p>
          <a:p>
            <a:r>
              <a:rPr lang="en-US" dirty="0" smtClean="0"/>
              <a:t>Lab based, no POC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2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Screening vs. Confirmation</a:t>
            </a:r>
          </a:p>
          <a:p>
            <a:r>
              <a:rPr lang="en-US" dirty="0" smtClean="0"/>
              <a:t>Screening – Wide Net</a:t>
            </a:r>
          </a:p>
          <a:p>
            <a:pPr lvl="1"/>
            <a:r>
              <a:rPr lang="en-US" dirty="0" smtClean="0"/>
              <a:t>Enzyme Linked </a:t>
            </a:r>
            <a:r>
              <a:rPr lang="en-US" dirty="0" err="1" smtClean="0"/>
              <a:t>Immunosorbant</a:t>
            </a:r>
            <a:r>
              <a:rPr lang="en-US" dirty="0" smtClean="0"/>
              <a:t> Assay</a:t>
            </a:r>
          </a:p>
          <a:p>
            <a:pPr lvl="1"/>
            <a:r>
              <a:rPr lang="en-US" dirty="0" smtClean="0"/>
              <a:t>Higher rates of false positives</a:t>
            </a:r>
          </a:p>
          <a:p>
            <a:pPr lvl="1"/>
            <a:r>
              <a:rPr lang="en-US" dirty="0" smtClean="0"/>
              <a:t>Wide net</a:t>
            </a:r>
          </a:p>
          <a:p>
            <a:r>
              <a:rPr lang="en-US" dirty="0" smtClean="0"/>
              <a:t>Confirmation</a:t>
            </a:r>
          </a:p>
          <a:p>
            <a:pPr lvl="1"/>
            <a:r>
              <a:rPr lang="en-US" dirty="0" smtClean="0"/>
              <a:t>Same specimen</a:t>
            </a:r>
            <a:endParaRPr lang="en-US" dirty="0"/>
          </a:p>
          <a:p>
            <a:pPr lvl="1"/>
            <a:r>
              <a:rPr lang="en-US" dirty="0" smtClean="0"/>
              <a:t>Gas Chromatography/Mass Spectroscopy (GC-MS)</a:t>
            </a:r>
          </a:p>
          <a:p>
            <a:pPr lvl="1"/>
            <a:r>
              <a:rPr lang="en-US" dirty="0" smtClean="0"/>
              <a:t>Specificity is mixed blessing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 and Key Analogy</a:t>
            </a:r>
          </a:p>
          <a:p>
            <a:r>
              <a:rPr lang="en-US" dirty="0" smtClean="0"/>
              <a:t>What is being tested?</a:t>
            </a:r>
          </a:p>
          <a:p>
            <a:r>
              <a:rPr lang="en-US" dirty="0" smtClean="0"/>
              <a:t>Different panels test different set of drugs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to Longest</a:t>
            </a:r>
          </a:p>
          <a:p>
            <a:pPr lvl="1"/>
            <a:r>
              <a:rPr lang="en-US" dirty="0" smtClean="0"/>
              <a:t>Breath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Saliva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r>
              <a:rPr lang="en-US" dirty="0" smtClean="0"/>
              <a:t>Hair/Nails</a:t>
            </a:r>
          </a:p>
          <a:p>
            <a:r>
              <a:rPr lang="en-US" dirty="0" smtClean="0"/>
              <a:t>Sweat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Windows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0" y="1581567"/>
            <a:ext cx="8957615" cy="439561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190750" y="6508750"/>
            <a:ext cx="476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190750" y="6508750"/>
            <a:ext cx="476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1080" name="Picture 8" descr="model1.jpg (15530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81" y="2228525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1" name="Picture 9" descr="color-whites.jpg (2364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0"/>
            <a:ext cx="1136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color-white.jpg (2483 bytes)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113506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3" name="Picture 11" descr="color-tan.jpg (2755 bytes)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113506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4" name="Picture 12" descr="color-brown.jpg (2739 bytes)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19800"/>
            <a:ext cx="113506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5" name="Picture 13" descr="color-black.jpg (2324 bytes)">
            <a:hlinkClick r:id="rId4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19800"/>
            <a:ext cx="1133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3209925" y="1600200"/>
            <a:ext cx="392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b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b="1" dirty="0">
                <a:solidFill>
                  <a:schemeClr val="tx2"/>
                </a:solidFill>
              </a:rPr>
              <a:t>THE ORIGINAL WHIZZINATOR</a:t>
            </a:r>
            <a:r>
              <a:rPr lang="ja-JP" altLang="en-US" b="1" dirty="0">
                <a:solidFill>
                  <a:schemeClr val="tx2"/>
                </a:solidFill>
                <a:latin typeface="Arial"/>
              </a:rPr>
              <a:t>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3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“Beating the Test”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best way is to “study”</a:t>
            </a:r>
          </a:p>
          <a:p>
            <a:r>
              <a:rPr lang="en-US" dirty="0" smtClean="0"/>
              <a:t>Adulterated Specimen</a:t>
            </a:r>
          </a:p>
          <a:p>
            <a:pPr lvl="1"/>
            <a:r>
              <a:rPr lang="en-US" dirty="0" smtClean="0"/>
              <a:t>Additives</a:t>
            </a:r>
          </a:p>
          <a:p>
            <a:r>
              <a:rPr lang="en-US" dirty="0" smtClean="0"/>
              <a:t>Substitution</a:t>
            </a:r>
          </a:p>
          <a:p>
            <a:pPr lvl="1"/>
            <a:r>
              <a:rPr lang="en-US" dirty="0" smtClean="0"/>
              <a:t>Many technologies available</a:t>
            </a:r>
          </a:p>
          <a:p>
            <a:pPr lvl="1"/>
            <a:r>
              <a:rPr lang="en-US" dirty="0" smtClean="0"/>
              <a:t>Usually require advance preparation</a:t>
            </a:r>
          </a:p>
          <a:p>
            <a:pPr lvl="2"/>
            <a:r>
              <a:rPr lang="en-US" dirty="0" smtClean="0"/>
              <a:t>Acquisition of fake urine</a:t>
            </a:r>
          </a:p>
          <a:p>
            <a:r>
              <a:rPr lang="en-US" dirty="0" smtClean="0"/>
              <a:t>Dilution</a:t>
            </a:r>
          </a:p>
          <a:p>
            <a:pPr lvl="1"/>
            <a:r>
              <a:rPr lang="en-US" dirty="0" smtClean="0"/>
              <a:t>Water, diuretics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8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Drug of Abuse</a:t>
            </a:r>
          </a:p>
          <a:p>
            <a:r>
              <a:rPr lang="en-US" dirty="0" smtClean="0"/>
              <a:t>&gt;80% of US Population has had one drink in last year</a:t>
            </a:r>
          </a:p>
          <a:p>
            <a:r>
              <a:rPr lang="en-US" dirty="0" smtClean="0"/>
              <a:t>Alcoholism</a:t>
            </a:r>
          </a:p>
          <a:p>
            <a:pPr lvl="1"/>
            <a:r>
              <a:rPr lang="en-US" dirty="0" smtClean="0"/>
              <a:t>60% variance genetic</a:t>
            </a:r>
          </a:p>
          <a:p>
            <a:pPr lvl="1"/>
            <a:r>
              <a:rPr lang="en-US" dirty="0" smtClean="0"/>
              <a:t>Inborn tolerance to alcohol</a:t>
            </a:r>
          </a:p>
          <a:p>
            <a:pPr lvl="1"/>
            <a:r>
              <a:rPr lang="en-US" dirty="0" smtClean="0"/>
              <a:t>Loss of control</a:t>
            </a:r>
          </a:p>
          <a:p>
            <a:pPr lvl="1"/>
            <a:r>
              <a:rPr lang="en-US" dirty="0" smtClean="0"/>
              <a:t>Level of intoxication linear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Breath/Blood</a:t>
            </a:r>
          </a:p>
          <a:p>
            <a:pPr lvl="1"/>
            <a:r>
              <a:rPr lang="en-US" dirty="0" smtClean="0"/>
              <a:t>Level of impairment based upon level</a:t>
            </a:r>
          </a:p>
          <a:p>
            <a:r>
              <a:rPr lang="en-US" dirty="0" smtClean="0"/>
              <a:t>Indirect Biomarkers (Blood)</a:t>
            </a:r>
          </a:p>
          <a:p>
            <a:pPr lvl="1"/>
            <a:r>
              <a:rPr lang="en-US" dirty="0" smtClean="0"/>
              <a:t>Liver Function Tests</a:t>
            </a:r>
          </a:p>
          <a:p>
            <a:pPr lvl="1"/>
            <a:r>
              <a:rPr lang="en-US" dirty="0" smtClean="0"/>
              <a:t>End Stage Liver Disease</a:t>
            </a:r>
          </a:p>
          <a:p>
            <a:pPr lvl="2"/>
            <a:r>
              <a:rPr lang="en-US" dirty="0" err="1" smtClean="0"/>
              <a:t>Pseudonormalization</a:t>
            </a:r>
            <a:endParaRPr lang="en-US" dirty="0" smtClean="0"/>
          </a:p>
          <a:p>
            <a:pPr lvl="2"/>
            <a:r>
              <a:rPr lang="en-US" dirty="0" smtClean="0"/>
              <a:t>Low Platelets</a:t>
            </a:r>
          </a:p>
          <a:p>
            <a:pPr lvl="2"/>
            <a:r>
              <a:rPr lang="en-US" dirty="0" smtClean="0"/>
              <a:t>Slowed Clotting</a:t>
            </a:r>
          </a:p>
          <a:p>
            <a:r>
              <a:rPr lang="en-US" dirty="0" smtClean="0"/>
              <a:t>Direct Biomarkers</a:t>
            </a:r>
          </a:p>
          <a:p>
            <a:pPr lvl="1"/>
            <a:r>
              <a:rPr lang="en-US" dirty="0" err="1" smtClean="0"/>
              <a:t>EtG</a:t>
            </a:r>
            <a:r>
              <a:rPr lang="en-US" dirty="0" smtClean="0"/>
              <a:t>/</a:t>
            </a:r>
            <a:r>
              <a:rPr lang="en-US" dirty="0" err="1" smtClean="0"/>
              <a:t>EtS</a:t>
            </a:r>
            <a:r>
              <a:rPr lang="en-US" dirty="0" smtClean="0"/>
              <a:t> (urine &gt; blood)</a:t>
            </a:r>
          </a:p>
          <a:p>
            <a:pPr lvl="1"/>
            <a:r>
              <a:rPr lang="en-US" dirty="0" smtClean="0"/>
              <a:t>%CDT</a:t>
            </a:r>
          </a:p>
          <a:p>
            <a:pPr lvl="1"/>
            <a:r>
              <a:rPr lang="en-US" dirty="0" smtClean="0"/>
              <a:t>PETH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4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5-04-02 at 6.25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0" y="0"/>
            <a:ext cx="608280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6261" y="603318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Biomarkers in AUD</a:t>
            </a:r>
            <a:br>
              <a:rPr lang="en-US" dirty="0" smtClean="0"/>
            </a:br>
            <a:r>
              <a:rPr lang="en-US" dirty="0" smtClean="0"/>
              <a:t>SAMHSA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1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Donor tests positive for Delta 9THC-COOH</a:t>
            </a:r>
          </a:p>
          <a:p>
            <a:r>
              <a:rPr lang="en-US" dirty="0" smtClean="0"/>
              <a:t>Claims she is taking </a:t>
            </a:r>
            <a:r>
              <a:rPr lang="en-US" dirty="0" err="1" smtClean="0"/>
              <a:t>dronabinol</a:t>
            </a:r>
            <a:r>
              <a:rPr lang="en-US" dirty="0" smtClean="0"/>
              <a:t> as prescribed by doctor</a:t>
            </a:r>
          </a:p>
          <a:p>
            <a:r>
              <a:rPr lang="en-US" dirty="0" smtClean="0"/>
              <a:t>What test do you do to eliminate illicit cannabis use as an explanation?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0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Breath</a:t>
            </a:r>
          </a:p>
          <a:p>
            <a:pPr lvl="1"/>
            <a:r>
              <a:rPr lang="en-US" dirty="0" smtClean="0"/>
              <a:t>Here and now</a:t>
            </a:r>
          </a:p>
          <a:p>
            <a:pPr lvl="1"/>
            <a:r>
              <a:rPr lang="en-US" dirty="0" err="1" smtClean="0"/>
              <a:t>Soberlink</a:t>
            </a:r>
            <a:endParaRPr lang="en-US" dirty="0" smtClean="0"/>
          </a:p>
          <a:p>
            <a:pPr lvl="2"/>
            <a:r>
              <a:rPr lang="en-US" dirty="0" smtClean="0"/>
              <a:t>Good for random testing</a:t>
            </a:r>
          </a:p>
          <a:p>
            <a:pPr lvl="2"/>
            <a:r>
              <a:rPr lang="en-US" dirty="0" smtClean="0"/>
              <a:t>Takes Picture</a:t>
            </a:r>
          </a:p>
          <a:p>
            <a:r>
              <a:rPr lang="en-US" dirty="0" smtClean="0"/>
              <a:t>Hair</a:t>
            </a:r>
          </a:p>
          <a:p>
            <a:pPr lvl="1"/>
            <a:r>
              <a:rPr lang="en-US" dirty="0" err="1" smtClean="0"/>
              <a:t>EtG</a:t>
            </a:r>
            <a:r>
              <a:rPr lang="en-US" dirty="0" smtClean="0"/>
              <a:t>/</a:t>
            </a:r>
            <a:r>
              <a:rPr lang="en-US" dirty="0" err="1" smtClean="0"/>
              <a:t>EtS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 Testing </a:t>
            </a:r>
          </a:p>
          <a:p>
            <a:pPr lvl="1"/>
            <a:r>
              <a:rPr lang="en-US" dirty="0" smtClean="0"/>
              <a:t>Maintains sobriety</a:t>
            </a:r>
          </a:p>
          <a:p>
            <a:pPr lvl="1"/>
            <a:r>
              <a:rPr lang="en-US" dirty="0" smtClean="0"/>
              <a:t>Does not stop use</a:t>
            </a:r>
          </a:p>
          <a:p>
            <a:r>
              <a:rPr lang="en-US" dirty="0" smtClean="0"/>
              <a:t>Randomness</a:t>
            </a:r>
          </a:p>
          <a:p>
            <a:pPr lvl="1"/>
            <a:r>
              <a:rPr lang="en-US" dirty="0" smtClean="0"/>
              <a:t>Critical to validity</a:t>
            </a:r>
          </a:p>
          <a:p>
            <a:pPr lvl="1"/>
            <a:r>
              <a:rPr lang="en-US" dirty="0" smtClean="0"/>
              <a:t>More impact than frequency</a:t>
            </a:r>
          </a:p>
          <a:p>
            <a:r>
              <a:rPr lang="en-US" dirty="0" smtClean="0"/>
              <a:t>“Monitor”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pPr lvl="1"/>
            <a:r>
              <a:rPr lang="en-US" dirty="0" smtClean="0"/>
              <a:t>Removes adversarial nature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Alcohol </a:t>
            </a:r>
          </a:p>
          <a:p>
            <a:pPr lvl="1"/>
            <a:r>
              <a:rPr lang="en-US" dirty="0" err="1" smtClean="0"/>
              <a:t>Soberlink</a:t>
            </a:r>
            <a:endParaRPr lang="en-US" dirty="0" smtClean="0"/>
          </a:p>
          <a:p>
            <a:pPr lvl="1"/>
            <a:r>
              <a:rPr lang="en-US" dirty="0" smtClean="0"/>
              <a:t>Useful for current impairment</a:t>
            </a:r>
          </a:p>
          <a:p>
            <a:pPr lvl="1"/>
            <a:r>
              <a:rPr lang="en-US" dirty="0" smtClean="0"/>
              <a:t>EtG/EtS</a:t>
            </a:r>
          </a:p>
          <a:p>
            <a:pPr lvl="2"/>
            <a:r>
              <a:rPr lang="en-US" dirty="0" smtClean="0"/>
              <a:t>Problem with high sensitivity</a:t>
            </a:r>
          </a:p>
          <a:p>
            <a:pPr lvl="1"/>
            <a:r>
              <a:rPr lang="en-US" dirty="0" smtClean="0"/>
              <a:t>%CDT</a:t>
            </a:r>
          </a:p>
          <a:p>
            <a:pPr lvl="2"/>
            <a:r>
              <a:rPr lang="en-US" dirty="0" smtClean="0"/>
              <a:t>Less sensitive in women</a:t>
            </a:r>
          </a:p>
          <a:p>
            <a:pPr lvl="2"/>
            <a:r>
              <a:rPr lang="en-US" dirty="0" smtClean="0"/>
              <a:t>+ result = &gt;60grams </a:t>
            </a:r>
            <a:r>
              <a:rPr lang="en-US" dirty="0" err="1" smtClean="0"/>
              <a:t>EtOH</a:t>
            </a:r>
            <a:r>
              <a:rPr lang="en-US" dirty="0" smtClean="0"/>
              <a:t> daily for 2 weeks</a:t>
            </a:r>
          </a:p>
          <a:p>
            <a:pPr lvl="1"/>
            <a:r>
              <a:rPr lang="en-US" dirty="0" err="1" smtClean="0"/>
              <a:t>PeTH</a:t>
            </a:r>
            <a:r>
              <a:rPr lang="en-US" dirty="0" smtClean="0"/>
              <a:t> – </a:t>
            </a:r>
            <a:r>
              <a:rPr lang="en-US" dirty="0" err="1" smtClean="0"/>
              <a:t>Phosphatidyl</a:t>
            </a:r>
            <a:r>
              <a:rPr lang="en-US" dirty="0" smtClean="0"/>
              <a:t> Ethanol</a:t>
            </a:r>
          </a:p>
          <a:p>
            <a:pPr lvl="2"/>
            <a:r>
              <a:rPr lang="en-US" dirty="0" smtClean="0"/>
              <a:t>Up to 30 days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</a:p>
          <a:p>
            <a:pPr lvl="1"/>
            <a:r>
              <a:rPr lang="en-US" dirty="0" err="1" smtClean="0"/>
              <a:t>Creatinine</a:t>
            </a:r>
            <a:r>
              <a:rPr lang="en-US" dirty="0" smtClean="0"/>
              <a:t> normalization</a:t>
            </a:r>
          </a:p>
          <a:p>
            <a:r>
              <a:rPr lang="en-US" dirty="0" smtClean="0"/>
              <a:t>Prescription Medications</a:t>
            </a:r>
          </a:p>
          <a:p>
            <a:pPr lvl="1"/>
            <a:r>
              <a:rPr lang="en-US" dirty="0" smtClean="0"/>
              <a:t>Huge challenge</a:t>
            </a:r>
          </a:p>
          <a:p>
            <a:pPr lvl="1"/>
            <a:r>
              <a:rPr lang="en-US" dirty="0" smtClean="0"/>
              <a:t>Functional Restoration vs. Relief from suffering</a:t>
            </a:r>
          </a:p>
          <a:p>
            <a:pPr lvl="1"/>
            <a:r>
              <a:rPr lang="en-US" dirty="0" smtClean="0"/>
              <a:t>DOJ CURES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False </a:t>
            </a:r>
            <a:br>
              <a:rPr lang="en-US" dirty="0" smtClean="0"/>
            </a:br>
            <a:r>
              <a:rPr lang="en-US" dirty="0" smtClean="0"/>
              <a:t>Positive</a:t>
            </a:r>
            <a:br>
              <a:rPr lang="en-US" dirty="0" smtClean="0"/>
            </a:br>
            <a:r>
              <a:rPr lang="en-US" dirty="0" err="1" smtClean="0"/>
              <a:t>Immuno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Assay</a:t>
            </a:r>
            <a:br>
              <a:rPr lang="en-US" dirty="0" smtClean="0"/>
            </a:br>
            <a:r>
              <a:rPr lang="en-US" dirty="0" smtClean="0"/>
              <a:t>(MANY)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755"/>
            <a:ext cx="6202017" cy="80337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 Factoids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Prescription THC – causes false + - BUT no presence of other cannabinoids</a:t>
            </a:r>
          </a:p>
          <a:p>
            <a:r>
              <a:rPr lang="en-US" dirty="0" smtClean="0"/>
              <a:t>Passive Inhalation – highly unlikely, low level</a:t>
            </a:r>
          </a:p>
          <a:p>
            <a:r>
              <a:rPr lang="en-US" dirty="0" smtClean="0"/>
              <a:t>Hemp Products</a:t>
            </a:r>
          </a:p>
          <a:p>
            <a:r>
              <a:rPr lang="en-US" dirty="0" smtClean="0"/>
              <a:t>Creatinine Normalization = Level/creatinine</a:t>
            </a:r>
          </a:p>
          <a:p>
            <a:pPr lvl="1"/>
            <a:r>
              <a:rPr lang="en-US" dirty="0" err="1" smtClean="0"/>
              <a:t>Sawtooth</a:t>
            </a:r>
            <a:r>
              <a:rPr lang="en-US" dirty="0" smtClean="0"/>
              <a:t> decline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Cocaine Factoids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Anesthetics (TAC)</a:t>
            </a:r>
          </a:p>
          <a:p>
            <a:r>
              <a:rPr lang="en-US" dirty="0" smtClean="0"/>
              <a:t>Passive Inhalation – unlikely</a:t>
            </a:r>
          </a:p>
          <a:p>
            <a:r>
              <a:rPr lang="en-US" dirty="0" smtClean="0"/>
              <a:t>Coca Leaf Tea</a:t>
            </a:r>
          </a:p>
          <a:p>
            <a:r>
              <a:rPr lang="en-US" dirty="0" smtClean="0"/>
              <a:t>Can be positive up to 7-10 days in very heavy users</a:t>
            </a:r>
          </a:p>
          <a:p>
            <a:r>
              <a:rPr lang="en-US" dirty="0" err="1" smtClean="0"/>
              <a:t>Cocaethylene</a:t>
            </a:r>
            <a:r>
              <a:rPr lang="en-US" dirty="0" smtClean="0"/>
              <a:t> – high potency active pseudo-condensate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9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462"/>
            <a:ext cx="8229600" cy="50708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Consumption of poppy seeds or drugs with codeine or morphine </a:t>
            </a:r>
          </a:p>
          <a:p>
            <a:r>
              <a:rPr lang="en-US" dirty="0" smtClean="0"/>
              <a:t>Semi-Synthetic vs Synthetic inconsistent</a:t>
            </a:r>
          </a:p>
          <a:p>
            <a:pPr lvl="1"/>
            <a:r>
              <a:rPr lang="en-US" dirty="0" smtClean="0"/>
              <a:t>Buprenorphine and methadone test negative</a:t>
            </a:r>
          </a:p>
          <a:p>
            <a:pPr lvl="1"/>
            <a:r>
              <a:rPr lang="en-US" dirty="0" smtClean="0"/>
              <a:t>Oxycodone is messy</a:t>
            </a:r>
          </a:p>
          <a:p>
            <a:r>
              <a:rPr lang="en-US" dirty="0" smtClean="0"/>
              <a:t>6-AM = heroin</a:t>
            </a:r>
          </a:p>
          <a:p>
            <a:r>
              <a:rPr lang="en-US" dirty="0" smtClean="0"/>
              <a:t>Codeine/morphine levels &lt; 15,000 ng/ml</a:t>
            </a:r>
          </a:p>
          <a:p>
            <a:pPr lvl="1"/>
            <a:r>
              <a:rPr lang="en-US" dirty="0" smtClean="0"/>
              <a:t>Evidence of illegal use or opioid - + result</a:t>
            </a:r>
          </a:p>
          <a:p>
            <a:pPr lvl="1"/>
            <a:r>
              <a:rPr lang="en-US" dirty="0" smtClean="0"/>
              <a:t>No clinical evidence – negative</a:t>
            </a:r>
          </a:p>
          <a:p>
            <a:r>
              <a:rPr lang="en-US" dirty="0" smtClean="0"/>
              <a:t>&gt;15,000 ng/ml</a:t>
            </a:r>
          </a:p>
          <a:p>
            <a:pPr lvl="1"/>
            <a:r>
              <a:rPr lang="en-US" dirty="0" smtClean="0"/>
              <a:t>+ without legitimate medical explanation</a:t>
            </a:r>
          </a:p>
          <a:p>
            <a:pPr lvl="1"/>
            <a:r>
              <a:rPr lang="en-US" dirty="0" smtClean="0"/>
              <a:t>Legitimate Rx -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37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274638"/>
            <a:ext cx="8442969" cy="635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7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Amphetamine and Meth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 metabolizes to </a:t>
            </a:r>
            <a:r>
              <a:rPr lang="en-US" dirty="0" err="1" smtClean="0"/>
              <a:t>Amph</a:t>
            </a:r>
            <a:endParaRPr lang="en-US" dirty="0" smtClean="0"/>
          </a:p>
          <a:p>
            <a:r>
              <a:rPr lang="en-US" dirty="0" smtClean="0"/>
              <a:t>Isomers: </a:t>
            </a:r>
          </a:p>
          <a:p>
            <a:pPr lvl="1"/>
            <a:r>
              <a:rPr lang="en-US" dirty="0" smtClean="0"/>
              <a:t>Vicks = L-Meth &gt; 80% vs. D-Meth</a:t>
            </a:r>
          </a:p>
          <a:p>
            <a:pPr lvl="1"/>
            <a:r>
              <a:rPr lang="en-US" dirty="0" err="1" smtClean="0"/>
              <a:t>Selegeline</a:t>
            </a:r>
            <a:r>
              <a:rPr lang="en-US" dirty="0" smtClean="0"/>
              <a:t> = L-meth/L-</a:t>
            </a:r>
            <a:r>
              <a:rPr lang="en-US" dirty="0" err="1" smtClean="0"/>
              <a:t>Amph</a:t>
            </a:r>
            <a:r>
              <a:rPr lang="en-US" dirty="0" smtClean="0"/>
              <a:t> only</a:t>
            </a:r>
            <a:endParaRPr lang="en-US" dirty="0"/>
          </a:p>
          <a:p>
            <a:r>
              <a:rPr lang="en-US" dirty="0" smtClean="0"/>
              <a:t>Most common false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prescribed clonazepam for anxiety by PCP.</a:t>
            </a:r>
          </a:p>
          <a:p>
            <a:r>
              <a:rPr lang="en-US" dirty="0" smtClean="0"/>
              <a:t>Patient tests negative on Benzodiazepine drug screen</a:t>
            </a:r>
          </a:p>
          <a:p>
            <a:r>
              <a:rPr lang="en-US" dirty="0" smtClean="0"/>
              <a:t>Patient has clonazepam discontinued and referred to addiction for diversion/addiction</a:t>
            </a:r>
          </a:p>
          <a:p>
            <a:r>
              <a:rPr lang="en-US" dirty="0" smtClean="0"/>
              <a:t>Did the PCP make the right call?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0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Benzodiazepines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" y="1996384"/>
            <a:ext cx="8229600" cy="4525963"/>
          </a:xfrm>
        </p:spPr>
        <p:txBody>
          <a:bodyPr/>
          <a:lstStyle/>
          <a:p>
            <a:r>
              <a:rPr lang="en-US" dirty="0" smtClean="0"/>
              <a:t>Quirky assay</a:t>
            </a:r>
          </a:p>
          <a:p>
            <a:r>
              <a:rPr lang="en-US" dirty="0" smtClean="0"/>
              <a:t>Negative results</a:t>
            </a:r>
            <a:br>
              <a:rPr lang="en-US" dirty="0" smtClean="0"/>
            </a:br>
            <a:r>
              <a:rPr lang="en-US" dirty="0" smtClean="0"/>
              <a:t> can miss:</a:t>
            </a:r>
          </a:p>
          <a:p>
            <a:pPr lvl="1"/>
            <a:r>
              <a:rPr lang="en-US" dirty="0" smtClean="0"/>
              <a:t>Clonazepam</a:t>
            </a:r>
          </a:p>
          <a:p>
            <a:pPr lvl="1"/>
            <a:r>
              <a:rPr lang="en-US" dirty="0" smtClean="0"/>
              <a:t>Alprazolam</a:t>
            </a:r>
          </a:p>
          <a:p>
            <a:pPr lvl="1"/>
            <a:r>
              <a:rPr lang="en-US" dirty="0" err="1" smtClean="0"/>
              <a:t>Lorazepam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8" y="1210098"/>
            <a:ext cx="4890052" cy="55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3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Cutoffs Arbitrary</a:t>
            </a:r>
          </a:p>
          <a:p>
            <a:r>
              <a:rPr lang="en-US" dirty="0" smtClean="0"/>
              <a:t>Depends on the task</a:t>
            </a:r>
          </a:p>
          <a:p>
            <a:r>
              <a:rPr lang="en-US" dirty="0" smtClean="0"/>
              <a:t>Detect any use vs. what would be seen in abuse</a:t>
            </a:r>
          </a:p>
          <a:p>
            <a:r>
              <a:rPr lang="en-US" dirty="0" smtClean="0"/>
              <a:t>What are you trying to prove?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test in Medicine that is face valid</a:t>
            </a:r>
          </a:p>
          <a:p>
            <a:r>
              <a:rPr lang="en-US" dirty="0" smtClean="0"/>
              <a:t>Done correctly, it is what it is.</a:t>
            </a:r>
          </a:p>
          <a:p>
            <a:r>
              <a:rPr lang="en-US" dirty="0" smtClean="0"/>
              <a:t>But what is it?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Testing in Context</a:t>
            </a:r>
          </a:p>
          <a:p>
            <a:r>
              <a:rPr lang="en-US" dirty="0" smtClean="0"/>
              <a:t>Medical Review Officer (MRO)</a:t>
            </a:r>
          </a:p>
          <a:p>
            <a:r>
              <a:rPr lang="en-US" dirty="0" smtClean="0"/>
              <a:t>Drugs of Abuse</a:t>
            </a:r>
          </a:p>
          <a:p>
            <a:r>
              <a:rPr lang="en-US" dirty="0" smtClean="0"/>
              <a:t>Alternative Matrices</a:t>
            </a:r>
          </a:p>
          <a:p>
            <a:r>
              <a:rPr lang="en-US" dirty="0" smtClean="0"/>
              <a:t>Drug specific issues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 in the </a:t>
            </a:r>
            <a:r>
              <a:rPr lang="en-US" dirty="0" err="1" smtClean="0"/>
              <a:t>Worklplace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12 full-time workers in the US have used illegal drugs in the past month</a:t>
            </a:r>
          </a:p>
          <a:p>
            <a:r>
              <a:rPr lang="en-US" dirty="0" smtClean="0"/>
              <a:t>10% of employees use drugs in the workplace (NIDA)</a:t>
            </a:r>
          </a:p>
          <a:p>
            <a:r>
              <a:rPr lang="en-US" dirty="0" smtClean="0"/>
              <a:t>Substance abusing employees work at 2/3 of capacity (SAMHSA)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Use/Abuse at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16.4 Million current drug users and 15 million heavy alcohol users work Full-Time</a:t>
            </a:r>
          </a:p>
          <a:p>
            <a:r>
              <a:rPr lang="en-US" dirty="0" smtClean="0"/>
              <a:t>77% of illicit drug users are employed</a:t>
            </a:r>
          </a:p>
          <a:p>
            <a:r>
              <a:rPr lang="en-US" dirty="0" smtClean="0"/>
              <a:t>87% work for small business</a:t>
            </a:r>
          </a:p>
          <a:p>
            <a:r>
              <a:rPr lang="en-US" dirty="0" smtClean="0"/>
              <a:t>1 of every 6 workplace deaths involve drug or alcohol use</a:t>
            </a:r>
          </a:p>
          <a:p>
            <a:r>
              <a:rPr lang="en-US" dirty="0" smtClean="0"/>
              <a:t>25% of workplace injuries d/t drugs or </a:t>
            </a:r>
            <a:r>
              <a:rPr lang="en-US" dirty="0" err="1" smtClean="0"/>
              <a:t>EtOH</a:t>
            </a:r>
            <a:endParaRPr lang="en-US" dirty="0" smtClean="0"/>
          </a:p>
          <a:p>
            <a:r>
              <a:rPr lang="en-US" dirty="0" smtClean="0"/>
              <a:t>Substance abusers 5x more likely to file Worker’s Compensation</a:t>
            </a:r>
          </a:p>
          <a:p>
            <a:pPr marL="0" indent="0">
              <a:buNone/>
            </a:pPr>
            <a:r>
              <a:rPr lang="en-US" sz="2200" i="1" dirty="0" smtClean="0"/>
              <a:t>SAMHSA “Worker Substance Use and Workplace Policies and Programs”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7046</TotalTime>
  <Words>1719</Words>
  <Application>Microsoft Macintosh PowerPoint</Application>
  <PresentationFormat>On-screen Show (4:3)</PresentationFormat>
  <Paragraphs>382</Paragraphs>
  <Slides>51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Alcohol and Drug Testing</vt:lpstr>
      <vt:lpstr>Case 1</vt:lpstr>
      <vt:lpstr>Case 2</vt:lpstr>
      <vt:lpstr>Case 3</vt:lpstr>
      <vt:lpstr>Case 4</vt:lpstr>
      <vt:lpstr>Drug Testing</vt:lpstr>
      <vt:lpstr>Introduction</vt:lpstr>
      <vt:lpstr>Drug Use in the Worklplace</vt:lpstr>
      <vt:lpstr>Drug Use/Abuse at Workplace</vt:lpstr>
      <vt:lpstr>Minimum Testing Requirements</vt:lpstr>
      <vt:lpstr>Reasons for Testing</vt:lpstr>
      <vt:lpstr>DOT Urine Drug Test Panel</vt:lpstr>
      <vt:lpstr>DOT Programs</vt:lpstr>
      <vt:lpstr>Non-DOT Drug Testing</vt:lpstr>
      <vt:lpstr>Turnaround Times</vt:lpstr>
      <vt:lpstr>Delays in Testing</vt:lpstr>
      <vt:lpstr>Drug Detection Challenges</vt:lpstr>
      <vt:lpstr>Results of Workplace Drug Testing</vt:lpstr>
      <vt:lpstr>MRO Role</vt:lpstr>
      <vt:lpstr>MRO Functions</vt:lpstr>
      <vt:lpstr>Adulteration</vt:lpstr>
      <vt:lpstr>Detecting Adulteration: Specimen Validity Testing</vt:lpstr>
      <vt:lpstr>Common Adulterants</vt:lpstr>
      <vt:lpstr>Common Oxidants</vt:lpstr>
      <vt:lpstr>Specimen Validity Testing</vt:lpstr>
      <vt:lpstr>Drugs of Abuse</vt:lpstr>
      <vt:lpstr>Drug Testing</vt:lpstr>
      <vt:lpstr>Urine Drug Testing</vt:lpstr>
      <vt:lpstr>Saliva</vt:lpstr>
      <vt:lpstr>Hair Drug Testing</vt:lpstr>
      <vt:lpstr>Drug Testing</vt:lpstr>
      <vt:lpstr>Confirmatory Testing</vt:lpstr>
      <vt:lpstr>Detection Windows</vt:lpstr>
      <vt:lpstr>Detection Windows</vt:lpstr>
      <vt:lpstr>Detection</vt:lpstr>
      <vt:lpstr>“Beating the Test”</vt:lpstr>
      <vt:lpstr>Alcohol</vt:lpstr>
      <vt:lpstr>Biomarkers of Alcohol Use</vt:lpstr>
      <vt:lpstr>PowerPoint Presentation</vt:lpstr>
      <vt:lpstr>Biomarkers of Alcohol Use</vt:lpstr>
      <vt:lpstr>Monitoring</vt:lpstr>
      <vt:lpstr>Ongoing Monitoring</vt:lpstr>
      <vt:lpstr>Ongoing Monitoring</vt:lpstr>
      <vt:lpstr>False  Positive Immuno Assay (MANY)</vt:lpstr>
      <vt:lpstr>Cannabis Factoids</vt:lpstr>
      <vt:lpstr>Cocaine Factoids</vt:lpstr>
      <vt:lpstr>Opioids</vt:lpstr>
      <vt:lpstr>PowerPoint Presentation</vt:lpstr>
      <vt:lpstr>Amphetamine and Meth</vt:lpstr>
      <vt:lpstr>Benzodiazepines</vt:lpstr>
      <vt:lpstr>Drug Testing</vt:lpstr>
    </vt:vector>
  </TitlesOfParts>
  <Company>UCSF Dept. of Psychiatry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Testing in Divorce Litigation</dc:title>
  <dc:creator>David Kan</dc:creator>
  <cp:lastModifiedBy>David Kan</cp:lastModifiedBy>
  <cp:revision>35</cp:revision>
  <dcterms:created xsi:type="dcterms:W3CDTF">2015-01-02T14:43:00Z</dcterms:created>
  <dcterms:modified xsi:type="dcterms:W3CDTF">2015-07-10T03:42:03Z</dcterms:modified>
</cp:coreProperties>
</file>