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40"/>
  </p:notesMasterIdLst>
  <p:sldIdLst>
    <p:sldId id="256" r:id="rId3"/>
    <p:sldId id="293" r:id="rId4"/>
    <p:sldId id="258" r:id="rId5"/>
    <p:sldId id="290" r:id="rId6"/>
    <p:sldId id="291" r:id="rId7"/>
    <p:sldId id="292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94" r:id="rId36"/>
    <p:sldId id="295" r:id="rId37"/>
    <p:sldId id="296" r:id="rId38"/>
    <p:sldId id="289" r:id="rId3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0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53C12-B556-7149-9AB0-8AE2C1B62365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A4ABE-E2C4-5346-9712-1A2581309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8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Undertreated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6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Predictors of efficacy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87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Opioid blocker. Effective</a:t>
            </a:r>
            <a:r>
              <a:rPr lang="en-US" baseline="0" dirty="0" smtClean="0"/>
              <a:t> medication.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86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Family </a:t>
            </a:r>
            <a:r>
              <a:rPr lang="en-US" dirty="0" err="1" smtClean="0"/>
              <a:t>Hx</a:t>
            </a:r>
            <a:r>
              <a:rPr lang="en-US" dirty="0" smtClean="0"/>
              <a:t> – genomic predictor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70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Dirty</a:t>
            </a:r>
            <a:r>
              <a:rPr lang="en-US" baseline="0" dirty="0" smtClean="0"/>
              <a:t> drug for dirty disorder. Weight loss and memory impairment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35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Moderate effect sizes overall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65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Works better than </a:t>
            </a:r>
            <a:r>
              <a:rPr lang="en-US" dirty="0" err="1" smtClean="0"/>
              <a:t>trazodone</a:t>
            </a:r>
            <a:r>
              <a:rPr lang="en-US" dirty="0" smtClean="0"/>
              <a:t> for sleep (less relapses)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41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is fair for </a:t>
            </a:r>
            <a:r>
              <a:rPr lang="en-US" dirty="0" err="1" smtClean="0"/>
              <a:t>BAclofen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18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Naltrexone, </a:t>
            </a:r>
            <a:r>
              <a:rPr lang="en-US" dirty="0" err="1" smtClean="0"/>
              <a:t>Topiramate</a:t>
            </a:r>
            <a:r>
              <a:rPr lang="en-US" dirty="0" smtClean="0"/>
              <a:t> neuropathic, </a:t>
            </a:r>
            <a:r>
              <a:rPr lang="en-US" dirty="0" err="1" smtClean="0"/>
              <a:t>Acamprosate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98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Antabuse</a:t>
            </a:r>
            <a:r>
              <a:rPr lang="en-US" baseline="0" dirty="0" smtClean="0"/>
              <a:t> but all are good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70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Topiramate</a:t>
            </a:r>
            <a:r>
              <a:rPr lang="en-US" dirty="0" smtClean="0"/>
              <a:t>, </a:t>
            </a:r>
            <a:r>
              <a:rPr lang="en-US" dirty="0" err="1" smtClean="0"/>
              <a:t>acamprosate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61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alcoholisms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17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Broad effects. Simple molecule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01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FDA approved </a:t>
            </a:r>
            <a:r>
              <a:rPr lang="en-US" dirty="0" err="1" smtClean="0"/>
              <a:t>vs</a:t>
            </a:r>
            <a:r>
              <a:rPr lang="en-US" dirty="0" smtClean="0"/>
              <a:t> non. </a:t>
            </a:r>
            <a:r>
              <a:rPr lang="en-US" dirty="0" err="1" smtClean="0"/>
              <a:t>Topiramate</a:t>
            </a:r>
            <a:r>
              <a:rPr lang="en-US" dirty="0" smtClean="0"/>
              <a:t> has enough data to achieve FDA approval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2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Patient factors and priorities. Controlled use is</a:t>
            </a:r>
            <a:r>
              <a:rPr lang="en-US" baseline="0" dirty="0" smtClean="0"/>
              <a:t> controversial but outcome of many </a:t>
            </a:r>
            <a:r>
              <a:rPr lang="en-US" baseline="0" dirty="0" err="1" smtClean="0"/>
              <a:t>stuidies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96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Possible predictors.</a:t>
            </a:r>
            <a:r>
              <a:rPr lang="en-US" baseline="0" dirty="0" smtClean="0"/>
              <a:t> Clinical approach still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62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Disulfiram</a:t>
            </a:r>
            <a:r>
              <a:rPr lang="en-US" baseline="0" dirty="0" smtClean="0"/>
              <a:t> mechanism – excellent for 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62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Deaths from retching/vasovagal. Very good in OTP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50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Medication less frequently used – dosing, possible lack of efficacy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4ABE-E2C4-5346-9712-1A2581309C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7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50414" y="204025"/>
            <a:ext cx="4843170" cy="125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070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62FC-8CDA-49C7-B0BA-9C86281A0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662D-F1F4-4A79-8576-CB0D3E9FEF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5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62FC-8CDA-49C7-B0BA-9C86281A0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662D-F1F4-4A79-8576-CB0D3E9FEF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32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62FC-8CDA-49C7-B0BA-9C86281A0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662D-F1F4-4A79-8576-CB0D3E9FEF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233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62FC-8CDA-49C7-B0BA-9C86281A0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662D-F1F4-4A79-8576-CB0D3E9FEF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48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62FC-8CDA-49C7-B0BA-9C86281A0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662D-F1F4-4A79-8576-CB0D3E9FEF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75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62FC-8CDA-49C7-B0BA-9C86281A0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662D-F1F4-4A79-8576-CB0D3E9FEF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058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62FC-8CDA-49C7-B0BA-9C86281A0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662D-F1F4-4A79-8576-CB0D3E9FEF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24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70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70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70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62FC-8CDA-49C7-B0BA-9C86281A0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662D-F1F4-4A79-8576-CB0D3E9FEF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36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62FC-8CDA-49C7-B0BA-9C86281A0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662D-F1F4-4A79-8576-CB0D3E9FEF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3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62FC-8CDA-49C7-B0BA-9C86281A0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662D-F1F4-4A79-8576-CB0D3E9FEF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7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62FC-8CDA-49C7-B0BA-9C86281A0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662D-F1F4-4A79-8576-CB0D3E9FEF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9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4501" y="-9804"/>
            <a:ext cx="7714996" cy="1628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070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39240"/>
            <a:ext cx="8072119" cy="4389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64B62FC-8CDA-49C7-B0BA-9C86281A0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3F5662D-F1F4-4A79-8576-CB0D3E9FEF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02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Steven.batki@ucsf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samhsa.gov/data/NSDUH/2012SummNatFindDetTables/Index.asp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1856" y="1577631"/>
            <a:ext cx="6207760" cy="2194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4800" b="1" spc="-15" dirty="0">
                <a:latin typeface="Calibri"/>
                <a:cs typeface="Calibri"/>
              </a:rPr>
              <a:t>Pharmacotherapy</a:t>
            </a:r>
            <a:endParaRPr sz="48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670560" algn="l"/>
              </a:tabLst>
            </a:pPr>
            <a:r>
              <a:rPr sz="4800" b="1" spc="-5" dirty="0">
                <a:latin typeface="Calibri"/>
                <a:cs typeface="Calibri"/>
              </a:rPr>
              <a:t>of	</a:t>
            </a:r>
            <a:r>
              <a:rPr sz="4800" b="1" spc="-10" dirty="0">
                <a:latin typeface="Calibri"/>
                <a:cs typeface="Calibri"/>
              </a:rPr>
              <a:t>Alcohol</a:t>
            </a:r>
            <a:r>
              <a:rPr sz="4800" b="1" spc="-20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Use</a:t>
            </a:r>
            <a:r>
              <a:rPr sz="4800" b="1" spc="-35" dirty="0">
                <a:latin typeface="Calibri"/>
                <a:cs typeface="Calibri"/>
              </a:rPr>
              <a:t> </a:t>
            </a:r>
            <a:r>
              <a:rPr sz="4800" b="1" spc="-20" dirty="0">
                <a:latin typeface="Calibri"/>
                <a:cs typeface="Calibri"/>
              </a:rPr>
              <a:t>Disorders </a:t>
            </a:r>
            <a:r>
              <a:rPr sz="4800" b="1" dirty="0">
                <a:latin typeface="Calibri"/>
                <a:cs typeface="Calibri"/>
              </a:rPr>
              <a:t> </a:t>
            </a:r>
            <a:r>
              <a:rPr sz="4800" b="1" spc="-5" dirty="0">
                <a:latin typeface="Calibri"/>
                <a:cs typeface="Calibri"/>
              </a:rPr>
              <a:t>in</a:t>
            </a:r>
            <a:r>
              <a:rPr sz="4800" b="1" spc="-100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2015: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9909" y="3779304"/>
            <a:ext cx="719391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15" dirty="0">
                <a:solidFill>
                  <a:srgbClr val="FF0000"/>
                </a:solidFill>
                <a:latin typeface="Calibri"/>
                <a:cs typeface="Calibri"/>
              </a:rPr>
              <a:t>What </a:t>
            </a:r>
            <a:r>
              <a:rPr sz="4000" b="1" spc="-5" dirty="0">
                <a:solidFill>
                  <a:srgbClr val="FF0000"/>
                </a:solidFill>
                <a:latin typeface="Calibri"/>
                <a:cs typeface="Calibri"/>
              </a:rPr>
              <a:t>is the </a:t>
            </a:r>
            <a:r>
              <a:rPr sz="4000" b="1" spc="-25" dirty="0">
                <a:solidFill>
                  <a:srgbClr val="FF0000"/>
                </a:solidFill>
                <a:latin typeface="Calibri"/>
                <a:cs typeface="Calibri"/>
              </a:rPr>
              <a:t>First </a:t>
            </a:r>
            <a:r>
              <a:rPr sz="4000" b="1" spc="-5" dirty="0">
                <a:solidFill>
                  <a:srgbClr val="FF0000"/>
                </a:solidFill>
                <a:latin typeface="Calibri"/>
                <a:cs typeface="Calibri"/>
              </a:rPr>
              <a:t>Line</a:t>
            </a:r>
            <a:r>
              <a:rPr sz="40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FF0000"/>
                </a:solidFill>
                <a:latin typeface="Calibri"/>
                <a:cs typeface="Calibri"/>
              </a:rPr>
              <a:t>Medication?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8264" y="4875182"/>
            <a:ext cx="5930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David Kan, M.D.</a:t>
            </a:r>
            <a:br>
              <a:rPr lang="en-US" dirty="0" smtClean="0"/>
            </a:br>
            <a:r>
              <a:rPr lang="en-US" dirty="0" smtClean="0"/>
              <a:t>Private Practice, UCSF Dept. of Psychiatry</a:t>
            </a:r>
            <a:br>
              <a:rPr lang="en-US" dirty="0" smtClean="0"/>
            </a:br>
            <a:r>
              <a:rPr lang="en-US" dirty="0" smtClean="0"/>
              <a:t>(925) 953-2833 </a:t>
            </a:r>
            <a:br>
              <a:rPr lang="en-US" dirty="0" smtClean="0"/>
            </a:br>
            <a:r>
              <a:rPr lang="en-US" dirty="0" err="1" smtClean="0"/>
              <a:t>david@davidkanmd.com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8629" rIns="0" bIns="0" rtlCol="0">
            <a:spAutoFit/>
          </a:bodyPr>
          <a:lstStyle/>
          <a:p>
            <a:pPr marL="189865">
              <a:lnSpc>
                <a:spcPct val="100000"/>
              </a:lnSpc>
            </a:pPr>
            <a:r>
              <a:rPr spc="-20" dirty="0"/>
              <a:t>Efficacious </a:t>
            </a:r>
            <a:r>
              <a:rPr spc="-25" dirty="0"/>
              <a:t>AUD</a:t>
            </a:r>
            <a:r>
              <a:rPr spc="-120" dirty="0"/>
              <a:t> </a:t>
            </a:r>
            <a:r>
              <a:rPr spc="-10" dirty="0"/>
              <a:t>Pharmacotherapies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186688"/>
            <a:ext cx="4756150" cy="4903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solidFill>
                  <a:srgbClr val="00B050"/>
                </a:solidFill>
                <a:latin typeface="Calibri"/>
                <a:cs typeface="Calibri"/>
              </a:rPr>
              <a:t>FDA-approved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Disulfiram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(Antabuse)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Acamprosate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(Campral)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15" dirty="0">
                <a:latin typeface="Calibri"/>
                <a:cs typeface="Calibri"/>
              </a:rPr>
              <a:t>Naltrexone</a:t>
            </a:r>
            <a:endParaRPr sz="20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155700" algn="l"/>
              </a:tabLst>
            </a:pPr>
            <a:r>
              <a:rPr sz="1700" spc="-10" dirty="0">
                <a:latin typeface="Calibri"/>
                <a:cs typeface="Calibri"/>
              </a:rPr>
              <a:t>Oral</a:t>
            </a:r>
            <a:endParaRPr sz="17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buFont typeface="Arial"/>
              <a:buChar char="•"/>
              <a:tabLst>
                <a:tab pos="1155700" algn="l"/>
              </a:tabLst>
            </a:pPr>
            <a:r>
              <a:rPr sz="1700" spc="-5" dirty="0">
                <a:latin typeface="Calibri"/>
                <a:cs typeface="Calibri"/>
              </a:rPr>
              <a:t>Extended-release intramuscular</a:t>
            </a:r>
            <a:r>
              <a:rPr sz="1700" spc="-12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(Vivitrol)</a:t>
            </a:r>
            <a:endParaRPr sz="17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7"/>
              </a:spcBef>
              <a:buFont typeface="Arial"/>
              <a:buChar char="•"/>
            </a:pPr>
            <a:endParaRPr sz="1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solidFill>
                  <a:srgbClr val="00B050"/>
                </a:solidFill>
                <a:latin typeface="Calibri"/>
                <a:cs typeface="Calibri"/>
              </a:rPr>
              <a:t>Non-FDA-approved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30" dirty="0">
                <a:latin typeface="Calibri"/>
                <a:cs typeface="Calibri"/>
              </a:rPr>
              <a:t>Topiramate </a:t>
            </a:r>
            <a:r>
              <a:rPr sz="2000" spc="-25" dirty="0">
                <a:latin typeface="Calibri"/>
                <a:cs typeface="Calibri"/>
              </a:rPr>
              <a:t>(Topamax,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others)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Gabapentin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(?)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Baclofen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(?)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Some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others:</a:t>
            </a:r>
            <a:endParaRPr sz="20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155700" algn="l"/>
              </a:tabLst>
            </a:pPr>
            <a:r>
              <a:rPr sz="1700" spc="-10" dirty="0">
                <a:latin typeface="Calibri"/>
                <a:cs typeface="Calibri"/>
              </a:rPr>
              <a:t>Nalmefene</a:t>
            </a:r>
            <a:endParaRPr sz="17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buFont typeface="Arial"/>
              <a:buChar char="•"/>
              <a:tabLst>
                <a:tab pos="1155700" algn="l"/>
              </a:tabLst>
            </a:pPr>
            <a:r>
              <a:rPr sz="1700" spc="-5" dirty="0">
                <a:latin typeface="Calibri"/>
                <a:cs typeface="Calibri"/>
              </a:rPr>
              <a:t>Ondansetron</a:t>
            </a:r>
            <a:r>
              <a:rPr sz="1700" spc="-12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(?)</a:t>
            </a:r>
            <a:endParaRPr sz="17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buFont typeface="Arial"/>
              <a:buChar char="•"/>
              <a:tabLst>
                <a:tab pos="1155700" algn="l"/>
              </a:tabLst>
            </a:pPr>
            <a:r>
              <a:rPr sz="1700" spc="-15" dirty="0">
                <a:latin typeface="Calibri"/>
                <a:cs typeface="Calibri"/>
              </a:rPr>
              <a:t>Varenicline</a:t>
            </a:r>
            <a:r>
              <a:rPr sz="1700" spc="-9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(?)</a:t>
            </a:r>
            <a:endParaRPr sz="17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buFont typeface="Arial"/>
              <a:buChar char="•"/>
              <a:tabLst>
                <a:tab pos="1155700" algn="l"/>
              </a:tabLst>
            </a:pPr>
            <a:r>
              <a:rPr sz="1700" spc="-5" dirty="0">
                <a:latin typeface="Calibri"/>
                <a:cs typeface="Calibri"/>
              </a:rPr>
              <a:t>Pregabalin</a:t>
            </a:r>
            <a:endParaRPr sz="17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buFont typeface="Arial"/>
              <a:buChar char="•"/>
              <a:tabLst>
                <a:tab pos="1155700" algn="l"/>
              </a:tabLst>
            </a:pPr>
            <a:r>
              <a:rPr sz="1700" spc="-5" dirty="0">
                <a:latin typeface="Calibri"/>
                <a:cs typeface="Calibri"/>
              </a:rPr>
              <a:t>Zonisamide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829" rIns="0" bIns="0" rtlCol="0">
            <a:spAutoFit/>
          </a:bodyPr>
          <a:lstStyle/>
          <a:p>
            <a:pPr marL="2813685" marR="5080" indent="-2425065">
              <a:lnSpc>
                <a:spcPct val="100000"/>
              </a:lnSpc>
            </a:pPr>
            <a:r>
              <a:rPr spc="-5" dirty="0"/>
              <a:t>Some </a:t>
            </a:r>
            <a:r>
              <a:rPr spc="-30" dirty="0"/>
              <a:t>Patient </a:t>
            </a:r>
            <a:r>
              <a:rPr spc="-20" dirty="0"/>
              <a:t>Groups </a:t>
            </a:r>
            <a:r>
              <a:rPr spc="-5" dirty="0"/>
              <a:t>with </a:t>
            </a:r>
            <a:r>
              <a:rPr spc="-10" dirty="0"/>
              <a:t>Clinical  </a:t>
            </a:r>
            <a:r>
              <a:rPr spc="-25" dirty="0"/>
              <a:t>Relevance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956815"/>
            <a:ext cx="6931659" cy="423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Abstinent </a:t>
            </a:r>
            <a:r>
              <a:rPr sz="3000" spc="-10" dirty="0">
                <a:latin typeface="Calibri"/>
                <a:cs typeface="Calibri"/>
              </a:rPr>
              <a:t>vs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nonabstinent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On </a:t>
            </a:r>
            <a:r>
              <a:rPr sz="3000" spc="-5" dirty="0">
                <a:latin typeface="Calibri"/>
                <a:cs typeface="Calibri"/>
              </a:rPr>
              <a:t>opioids </a:t>
            </a:r>
            <a:r>
              <a:rPr sz="3000" spc="-10" dirty="0">
                <a:latin typeface="Calibri"/>
                <a:cs typeface="Calibri"/>
              </a:rPr>
              <a:t>vs </a:t>
            </a:r>
            <a:r>
              <a:rPr sz="3000" spc="-5" dirty="0">
                <a:latin typeface="Calibri"/>
                <a:cs typeface="Calibri"/>
              </a:rPr>
              <a:t>not </a:t>
            </a:r>
            <a:r>
              <a:rPr sz="3000" dirty="0">
                <a:latin typeface="Calibri"/>
                <a:cs typeface="Calibri"/>
              </a:rPr>
              <a:t>on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opioids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Liver </a:t>
            </a:r>
            <a:r>
              <a:rPr sz="3000" spc="-5" dirty="0">
                <a:latin typeface="Calibri"/>
                <a:cs typeface="Calibri"/>
              </a:rPr>
              <a:t>disease </a:t>
            </a:r>
            <a:r>
              <a:rPr sz="3000" spc="-10" dirty="0">
                <a:latin typeface="Calibri"/>
                <a:cs typeface="Calibri"/>
              </a:rPr>
              <a:t>vs </a:t>
            </a:r>
            <a:r>
              <a:rPr sz="3000" spc="-5" dirty="0">
                <a:latin typeface="Calibri"/>
                <a:cs typeface="Calibri"/>
              </a:rPr>
              <a:t>no </a:t>
            </a:r>
            <a:r>
              <a:rPr sz="3000" spc="-10" dirty="0">
                <a:latin typeface="Calibri"/>
                <a:cs typeface="Calibri"/>
              </a:rPr>
              <a:t>liver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disease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Renal </a:t>
            </a:r>
            <a:r>
              <a:rPr sz="3000" spc="-5" dirty="0">
                <a:latin typeface="Calibri"/>
                <a:cs typeface="Calibri"/>
              </a:rPr>
              <a:t>impairment </a:t>
            </a:r>
            <a:r>
              <a:rPr sz="3000" spc="-10" dirty="0">
                <a:latin typeface="Calibri"/>
                <a:cs typeface="Calibri"/>
              </a:rPr>
              <a:t>vs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not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Goal</a:t>
            </a:r>
            <a:endParaRPr sz="3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abstinence </a:t>
            </a:r>
            <a:r>
              <a:rPr sz="2600" spc="-10" dirty="0">
                <a:latin typeface="Calibri"/>
                <a:cs typeface="Calibri"/>
              </a:rPr>
              <a:t>vs </a:t>
            </a:r>
            <a:r>
              <a:rPr sz="2600" dirty="0">
                <a:latin typeface="Calibri"/>
                <a:cs typeface="Calibri"/>
              </a:rPr>
              <a:t>use </a:t>
            </a:r>
            <a:r>
              <a:rPr sz="2600" spc="-5" dirty="0">
                <a:latin typeface="Calibri"/>
                <a:cs typeface="Calibri"/>
              </a:rPr>
              <a:t>reduction </a:t>
            </a:r>
            <a:r>
              <a:rPr sz="2600" spc="-20" dirty="0">
                <a:latin typeface="Calibri"/>
                <a:cs typeface="Calibri"/>
              </a:rPr>
              <a:t>(“controlled</a:t>
            </a:r>
            <a:r>
              <a:rPr sz="2600" spc="-1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use”)</a:t>
            </a:r>
            <a:endParaRPr sz="2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Logistical:</a:t>
            </a:r>
            <a:endParaRPr sz="3000">
              <a:latin typeface="Calibri"/>
              <a:cs typeface="Calibri"/>
            </a:endParaRPr>
          </a:p>
          <a:p>
            <a:pPr marL="756285" marR="24130" lvl="1" indent="-286385">
              <a:lnSpc>
                <a:spcPts val="281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latin typeface="Calibri"/>
                <a:cs typeface="Calibri"/>
              </a:rPr>
              <a:t>Access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5" dirty="0">
                <a:latin typeface="Calibri"/>
                <a:cs typeface="Calibri"/>
              </a:rPr>
              <a:t>financial </a:t>
            </a:r>
            <a:r>
              <a:rPr sz="2600" dirty="0">
                <a:latin typeface="Calibri"/>
                <a:cs typeface="Calibri"/>
              </a:rPr>
              <a:t>means </a:t>
            </a:r>
            <a:r>
              <a:rPr sz="2600" spc="-5" dirty="0">
                <a:latin typeface="Calibri"/>
                <a:cs typeface="Calibri"/>
              </a:rPr>
              <a:t>or </a:t>
            </a:r>
            <a:r>
              <a:rPr sz="2600" spc="-15" dirty="0">
                <a:latin typeface="Calibri"/>
                <a:cs typeface="Calibri"/>
              </a:rPr>
              <a:t>to providers </a:t>
            </a:r>
            <a:r>
              <a:rPr sz="2600" dirty="0">
                <a:latin typeface="Calibri"/>
                <a:cs typeface="Calibri"/>
              </a:rPr>
              <a:t>with  </a:t>
            </a:r>
            <a:r>
              <a:rPr sz="2600" spc="-5" dirty="0">
                <a:latin typeface="Calibri"/>
                <a:cs typeface="Calibri"/>
              </a:rPr>
              <a:t>specialized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training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4594" rIns="0" bIns="0" rtlCol="0">
            <a:spAutoFit/>
          </a:bodyPr>
          <a:lstStyle/>
          <a:p>
            <a:pPr marL="1724025">
              <a:lnSpc>
                <a:spcPct val="100000"/>
              </a:lnSpc>
            </a:pPr>
            <a:r>
              <a:rPr sz="4400" spc="-10" dirty="0"/>
              <a:t>Possible</a:t>
            </a:r>
            <a:r>
              <a:rPr sz="4400" spc="-70" dirty="0"/>
              <a:t> </a:t>
            </a:r>
            <a:r>
              <a:rPr sz="4400" spc="-20" dirty="0"/>
              <a:t>Predictors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39240"/>
            <a:ext cx="7988300" cy="451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Gender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Craving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Family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history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Sweet-liking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Typology: </a:t>
            </a:r>
            <a:r>
              <a:rPr sz="3000" spc="-5" dirty="0">
                <a:latin typeface="Calibri"/>
                <a:cs typeface="Calibri"/>
              </a:rPr>
              <a:t>early </a:t>
            </a:r>
            <a:r>
              <a:rPr sz="3000" spc="-10" dirty="0">
                <a:latin typeface="Calibri"/>
                <a:cs typeface="Calibri"/>
              </a:rPr>
              <a:t>vs </a:t>
            </a:r>
            <a:r>
              <a:rPr sz="3000" spc="-20" dirty="0">
                <a:latin typeface="Calibri"/>
                <a:cs typeface="Calibri"/>
              </a:rPr>
              <a:t>late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onset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Abstinence vs </a:t>
            </a:r>
            <a:r>
              <a:rPr sz="3000" spc="-15" dirty="0">
                <a:latin typeface="Calibri"/>
                <a:cs typeface="Calibri"/>
              </a:rPr>
              <a:t>still </a:t>
            </a:r>
            <a:r>
              <a:rPr sz="3000" spc="-5" dirty="0">
                <a:latin typeface="Calibri"/>
                <a:cs typeface="Calibri"/>
              </a:rPr>
              <a:t>using </a:t>
            </a:r>
            <a:r>
              <a:rPr sz="3000" spc="-15" dirty="0">
                <a:latin typeface="Calibri"/>
                <a:cs typeface="Calibri"/>
              </a:rPr>
              <a:t>at </a:t>
            </a:r>
            <a:r>
              <a:rPr sz="3000" dirty="0">
                <a:latin typeface="Calibri"/>
                <a:cs typeface="Calibri"/>
              </a:rPr>
              <a:t>tx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onset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Adherence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capacity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"/>
              </a:spcBef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880"/>
              </a:lnSpc>
              <a:buFont typeface="Arial"/>
              <a:buChar char="•"/>
              <a:tabLst>
                <a:tab pos="355600" algn="l"/>
              </a:tabLst>
            </a:pPr>
            <a:r>
              <a:rPr sz="3000" b="1" spc="-10" dirty="0">
                <a:latin typeface="Calibri"/>
                <a:cs typeface="Calibri"/>
              </a:rPr>
              <a:t>Genetic </a:t>
            </a:r>
            <a:r>
              <a:rPr sz="3000" b="1" spc="-15" dirty="0">
                <a:latin typeface="Calibri"/>
                <a:cs typeface="Calibri"/>
              </a:rPr>
              <a:t>variation </a:t>
            </a:r>
            <a:r>
              <a:rPr sz="3000" spc="-15" dirty="0">
                <a:latin typeface="Calibri"/>
                <a:cs typeface="Calibri"/>
              </a:rPr>
              <a:t>involving </a:t>
            </a:r>
            <a:r>
              <a:rPr sz="3000" spc="-5" dirty="0">
                <a:latin typeface="Calibri"/>
                <a:cs typeface="Calibri"/>
              </a:rPr>
              <a:t>alleles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10" dirty="0">
                <a:latin typeface="Calibri"/>
                <a:cs typeface="Calibri"/>
              </a:rPr>
              <a:t>genes  coding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5" dirty="0">
                <a:latin typeface="Calibri"/>
                <a:cs typeface="Calibri"/>
              </a:rPr>
              <a:t>opioid, </a:t>
            </a:r>
            <a:r>
              <a:rPr sz="3000" spc="-15" dirty="0">
                <a:latin typeface="Calibri"/>
                <a:cs typeface="Calibri"/>
              </a:rPr>
              <a:t>glutamate, </a:t>
            </a:r>
            <a:r>
              <a:rPr sz="3000" spc="-5" dirty="0">
                <a:latin typeface="Calibri"/>
                <a:cs typeface="Calibri"/>
              </a:rPr>
              <a:t>and other</a:t>
            </a:r>
            <a:r>
              <a:rPr sz="3000" spc="8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receptors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9181" rIns="0" bIns="0" rtlCol="0">
            <a:spAutoFit/>
          </a:bodyPr>
          <a:lstStyle/>
          <a:p>
            <a:pPr marL="2426970">
              <a:lnSpc>
                <a:spcPct val="100000"/>
              </a:lnSpc>
            </a:pPr>
            <a:r>
              <a:rPr sz="4400" spc="-10" dirty="0"/>
              <a:t>Disulfiram,</a:t>
            </a:r>
            <a:r>
              <a:rPr sz="4400" spc="-90" dirty="0"/>
              <a:t> </a:t>
            </a:r>
            <a:r>
              <a:rPr sz="4400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99820"/>
            <a:ext cx="7898765" cy="4692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20000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10" dirty="0">
                <a:latin typeface="Calibri"/>
                <a:cs typeface="Calibri"/>
              </a:rPr>
              <a:t>Oldest: </a:t>
            </a:r>
            <a:r>
              <a:rPr sz="2500" spc="-15" dirty="0">
                <a:latin typeface="Calibri"/>
                <a:cs typeface="Calibri"/>
              </a:rPr>
              <a:t>FDA approved </a:t>
            </a:r>
            <a:r>
              <a:rPr sz="2500" spc="-5" dirty="0">
                <a:latin typeface="Calibri"/>
                <a:cs typeface="Calibri"/>
              </a:rPr>
              <a:t>in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1949</a:t>
            </a:r>
            <a:endParaRPr sz="2500" dirty="0">
              <a:latin typeface="Calibri"/>
              <a:cs typeface="Calibri"/>
            </a:endParaRPr>
          </a:p>
          <a:p>
            <a:pPr marL="355600" indent="-342900">
              <a:lnSpc>
                <a:spcPct val="120000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Mechanism of action of </a:t>
            </a:r>
            <a:r>
              <a:rPr sz="2500" spc="-10" dirty="0">
                <a:latin typeface="Calibri"/>
                <a:cs typeface="Calibri"/>
              </a:rPr>
              <a:t>disulfiram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(Antabuse)</a:t>
            </a:r>
            <a:endParaRPr sz="25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5" dirty="0" smtClean="0">
                <a:latin typeface="Calibri"/>
                <a:cs typeface="Calibri"/>
              </a:rPr>
              <a:t>Irreversible </a:t>
            </a:r>
            <a:r>
              <a:rPr sz="2200" spc="-10" dirty="0">
                <a:latin typeface="Calibri"/>
                <a:cs typeface="Calibri"/>
              </a:rPr>
              <a:t>inhibitor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5" dirty="0">
                <a:latin typeface="Calibri"/>
                <a:cs typeface="Calibri"/>
              </a:rPr>
              <a:t>acetaldehyde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dehydrogenase</a:t>
            </a:r>
            <a:endParaRPr sz="22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buFont typeface="Arial"/>
              <a:buChar char="–"/>
              <a:tabLst>
                <a:tab pos="756920" algn="l"/>
              </a:tabLst>
            </a:pPr>
            <a:r>
              <a:rPr sz="2200" spc="-15" dirty="0">
                <a:latin typeface="Calibri"/>
                <a:cs typeface="Calibri"/>
              </a:rPr>
              <a:t>Prevents conversion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5" dirty="0">
                <a:latin typeface="Calibri"/>
                <a:cs typeface="Calibri"/>
              </a:rPr>
              <a:t>acetaldehyde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5" dirty="0">
                <a:latin typeface="Wingdings"/>
                <a:cs typeface="Wingdings"/>
              </a:rPr>
              <a:t></a:t>
            </a:r>
            <a:r>
              <a:rPr sz="2200" spc="-15" dirty="0">
                <a:latin typeface="Calibri"/>
                <a:cs typeface="Calibri"/>
              </a:rPr>
              <a:t>acetate</a:t>
            </a:r>
            <a:r>
              <a:rPr sz="2200" spc="-15" dirty="0">
                <a:latin typeface="Wingdings"/>
                <a:cs typeface="Wingdings"/>
              </a:rPr>
              <a:t></a:t>
            </a:r>
            <a:r>
              <a:rPr sz="2200" spc="-15" dirty="0">
                <a:latin typeface="Calibri"/>
                <a:cs typeface="Calibri"/>
              </a:rPr>
              <a:t>CO2+H2O</a:t>
            </a:r>
            <a:endParaRPr sz="22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buFont typeface="Arial"/>
              <a:buChar char="–"/>
              <a:tabLst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Inhibition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10" dirty="0">
                <a:latin typeface="Calibri"/>
                <a:cs typeface="Calibri"/>
              </a:rPr>
              <a:t>last </a:t>
            </a:r>
            <a:r>
              <a:rPr sz="2200" spc="-20" dirty="0">
                <a:latin typeface="Calibri"/>
                <a:cs typeface="Calibri"/>
              </a:rPr>
              <a:t>for days </a:t>
            </a:r>
            <a:r>
              <a:rPr sz="2200" spc="-5" dirty="0">
                <a:latin typeface="Calibri"/>
                <a:cs typeface="Calibri"/>
              </a:rPr>
              <a:t>– occasionally up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14</a:t>
            </a:r>
            <a:r>
              <a:rPr sz="2200" spc="5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days</a:t>
            </a:r>
            <a:endParaRPr sz="2200" dirty="0">
              <a:latin typeface="Calibri"/>
              <a:cs typeface="Calibri"/>
            </a:endParaRPr>
          </a:p>
          <a:p>
            <a:pPr marL="756285" marR="5080" lvl="1" indent="-286385">
              <a:lnSpc>
                <a:spcPct val="120000"/>
              </a:lnSpc>
              <a:spcBef>
                <a:spcPts val="509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solidFill>
                  <a:srgbClr val="FF0000"/>
                </a:solidFill>
                <a:latin typeface="Calibri"/>
                <a:cs typeface="Calibri"/>
              </a:rPr>
              <a:t>Disulfiram-alcohol reaction: </a:t>
            </a:r>
            <a:r>
              <a:rPr sz="2200" spc="-10" dirty="0">
                <a:latin typeface="Calibri"/>
                <a:cs typeface="Calibri"/>
              </a:rPr>
              <a:t>headache, </a:t>
            </a:r>
            <a:r>
              <a:rPr sz="2200" spc="-5" dirty="0">
                <a:latin typeface="Calibri"/>
                <a:cs typeface="Calibri"/>
              </a:rPr>
              <a:t>flushing, nausea,  vomiting, </a:t>
            </a:r>
            <a:r>
              <a:rPr sz="2200" spc="-10" dirty="0">
                <a:latin typeface="Calibri"/>
                <a:cs typeface="Calibri"/>
              </a:rPr>
              <a:t>chest </a:t>
            </a:r>
            <a:r>
              <a:rPr sz="2200" spc="-5" dirty="0">
                <a:latin typeface="Calibri"/>
                <a:cs typeface="Calibri"/>
              </a:rPr>
              <a:t>pain, </a:t>
            </a:r>
            <a:r>
              <a:rPr sz="2200" spc="-15" dirty="0">
                <a:latin typeface="Calibri"/>
                <a:cs typeface="Calibri"/>
              </a:rPr>
              <a:t>vertigo, </a:t>
            </a:r>
            <a:r>
              <a:rPr sz="2200" spc="-10" dirty="0">
                <a:latin typeface="Calibri"/>
                <a:cs typeface="Calibri"/>
              </a:rPr>
              <a:t>sweating, weakness,</a:t>
            </a:r>
            <a:r>
              <a:rPr sz="2200" spc="1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hypotension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2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10" dirty="0">
                <a:latin typeface="Calibri"/>
                <a:cs typeface="Calibri"/>
              </a:rPr>
              <a:t>Evidence </a:t>
            </a:r>
            <a:r>
              <a:rPr sz="2500" spc="-20" dirty="0">
                <a:latin typeface="Calibri"/>
                <a:cs typeface="Calibri"/>
              </a:rPr>
              <a:t>for</a:t>
            </a:r>
            <a:r>
              <a:rPr sz="2500" spc="-5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efficacy</a:t>
            </a:r>
            <a:endParaRPr sz="25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Blinded </a:t>
            </a:r>
            <a:r>
              <a:rPr sz="2200" spc="-10" dirty="0">
                <a:latin typeface="Calibri"/>
                <a:cs typeface="Calibri"/>
              </a:rPr>
              <a:t>studies </a:t>
            </a:r>
            <a:r>
              <a:rPr sz="2200" spc="-5" dirty="0">
                <a:latin typeface="Calibri"/>
                <a:cs typeface="Calibri"/>
              </a:rPr>
              <a:t>show </a:t>
            </a:r>
            <a:r>
              <a:rPr sz="2200" u="heavy" spc="-5" dirty="0">
                <a:latin typeface="Calibri"/>
                <a:cs typeface="Calibri"/>
              </a:rPr>
              <a:t>no </a:t>
            </a:r>
            <a:r>
              <a:rPr sz="2200" spc="-10" dirty="0">
                <a:latin typeface="Calibri"/>
                <a:cs typeface="Calibri"/>
              </a:rPr>
              <a:t>benefit </a:t>
            </a:r>
            <a:r>
              <a:rPr sz="2200" spc="-15" dirty="0">
                <a:latin typeface="Calibri"/>
                <a:cs typeface="Calibri"/>
              </a:rPr>
              <a:t>over </a:t>
            </a:r>
            <a:r>
              <a:rPr sz="2200" spc="-10" dirty="0">
                <a:latin typeface="Calibri"/>
                <a:cs typeface="Calibri"/>
              </a:rPr>
              <a:t>placebo </a:t>
            </a:r>
            <a:r>
              <a:rPr sz="1200" dirty="0">
                <a:latin typeface="Calibri"/>
                <a:cs typeface="Calibri"/>
              </a:rPr>
              <a:t>(Jonas 2014; Skinner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2014)</a:t>
            </a:r>
          </a:p>
          <a:p>
            <a:pPr marL="756285" lvl="1" indent="-286385">
              <a:lnSpc>
                <a:spcPct val="120000"/>
              </a:lnSpc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Open-label studies </a:t>
            </a:r>
            <a:r>
              <a:rPr sz="2200" spc="-5" dirty="0">
                <a:latin typeface="Calibri"/>
                <a:cs typeface="Calibri"/>
              </a:rPr>
              <a:t>show </a:t>
            </a:r>
            <a:r>
              <a:rPr sz="2200" spc="-15" dirty="0">
                <a:latin typeface="Calibri"/>
                <a:cs typeface="Calibri"/>
              </a:rPr>
              <a:t>efficacy over control groups </a:t>
            </a:r>
            <a:r>
              <a:rPr sz="1200" spc="-5" dirty="0">
                <a:latin typeface="Calibri"/>
                <a:cs typeface="Calibri"/>
              </a:rPr>
              <a:t>(Skinner</a:t>
            </a:r>
            <a:r>
              <a:rPr sz="1200" spc="1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2014)</a:t>
            </a:r>
          </a:p>
          <a:p>
            <a:pPr marL="756285" lvl="1" indent="-286385">
              <a:lnSpc>
                <a:spcPct val="120000"/>
              </a:lnSpc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Most </a:t>
            </a:r>
            <a:r>
              <a:rPr sz="2200" spc="-20" dirty="0">
                <a:latin typeface="Calibri"/>
                <a:cs typeface="Calibri"/>
              </a:rPr>
              <a:t>effective </a:t>
            </a:r>
            <a:r>
              <a:rPr sz="2200" spc="-5" dirty="0">
                <a:latin typeface="Calibri"/>
                <a:cs typeface="Calibri"/>
              </a:rPr>
              <a:t>in supervised</a:t>
            </a:r>
            <a:r>
              <a:rPr sz="2200" spc="9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administration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779" rIns="0" bIns="0" rtlCol="0">
            <a:spAutoFit/>
          </a:bodyPr>
          <a:lstStyle/>
          <a:p>
            <a:pPr marL="2557780">
              <a:lnSpc>
                <a:spcPct val="100000"/>
              </a:lnSpc>
            </a:pPr>
            <a:r>
              <a:rPr spc="-15" dirty="0"/>
              <a:t>Disulfiram,</a:t>
            </a:r>
            <a:r>
              <a:rPr spc="-65" dirty="0"/>
              <a:t> </a:t>
            </a:r>
            <a:r>
              <a:rPr spc="-5"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12800"/>
            <a:ext cx="7934959" cy="5163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2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Dose: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250 – </a:t>
            </a:r>
            <a:r>
              <a:rPr sz="1800" spc="-5" dirty="0">
                <a:latin typeface="Calibri"/>
                <a:cs typeface="Calibri"/>
              </a:rPr>
              <a:t>500 </a:t>
            </a:r>
            <a:r>
              <a:rPr sz="1800" dirty="0">
                <a:latin typeface="Calibri"/>
                <a:cs typeface="Calibri"/>
              </a:rPr>
              <a:t>mg </a:t>
            </a:r>
            <a:r>
              <a:rPr sz="1800" spc="-5" dirty="0">
                <a:latin typeface="Calibri"/>
                <a:cs typeface="Calibri"/>
              </a:rPr>
              <a:t>once </a:t>
            </a:r>
            <a:r>
              <a:rPr sz="1800" dirty="0">
                <a:latin typeface="Calibri"/>
                <a:cs typeface="Calibri"/>
              </a:rPr>
              <a:t>per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day</a:t>
            </a: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ct val="12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10" dirty="0" smtClean="0">
                <a:latin typeface="Calibri"/>
                <a:cs typeface="Calibri"/>
              </a:rPr>
              <a:t>Adverse</a:t>
            </a:r>
            <a:r>
              <a:rPr sz="2000" spc="-65" dirty="0" smtClean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effects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Drowsiness, </a:t>
            </a:r>
            <a:r>
              <a:rPr sz="1800" spc="-5" dirty="0">
                <a:latin typeface="Calibri"/>
                <a:cs typeface="Calibri"/>
              </a:rPr>
              <a:t>headache, </a:t>
            </a:r>
            <a:r>
              <a:rPr sz="1800" spc="-15" dirty="0">
                <a:latin typeface="Calibri"/>
                <a:cs typeface="Calibri"/>
              </a:rPr>
              <a:t>metallic/garlic taste, </a:t>
            </a:r>
            <a:r>
              <a:rPr sz="1800" spc="-10" dirty="0">
                <a:latin typeface="Calibri"/>
                <a:cs typeface="Calibri"/>
              </a:rPr>
              <a:t>rash, </a:t>
            </a:r>
            <a:r>
              <a:rPr sz="1800" spc="-5" dirty="0">
                <a:latin typeface="Calibri"/>
                <a:cs typeface="Calibri"/>
              </a:rPr>
              <a:t>very </a:t>
            </a:r>
            <a:r>
              <a:rPr sz="1800" spc="-15" dirty="0">
                <a:latin typeface="Calibri"/>
                <a:cs typeface="Calibri"/>
              </a:rPr>
              <a:t>rarely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psychosis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Occasional: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transaminitis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Rare: </a:t>
            </a:r>
            <a:r>
              <a:rPr sz="1800" spc="-5" dirty="0">
                <a:latin typeface="Calibri"/>
                <a:cs typeface="Calibri"/>
              </a:rPr>
              <a:t>fulminant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hepatotoxicity</a:t>
            </a: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ct val="12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Contraindications: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Alcohol </a:t>
            </a:r>
            <a:r>
              <a:rPr sz="1800" dirty="0">
                <a:latin typeface="Calibri"/>
                <a:cs typeface="Calibri"/>
              </a:rPr>
              <a:t>use </a:t>
            </a:r>
            <a:r>
              <a:rPr sz="1800" spc="-5" dirty="0">
                <a:latin typeface="Calibri"/>
                <a:cs typeface="Calibri"/>
              </a:rPr>
              <a:t>in past 24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hours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Severe cardiovascular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disease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Pregnancy/nursing</a:t>
            </a: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ct val="12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Predictors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efficacy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Commitment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abstinence, observed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adherence</a:t>
            </a: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ct val="12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Clinical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use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35" dirty="0" smtClean="0">
                <a:latin typeface="Calibri"/>
                <a:cs typeface="Calibri"/>
              </a:rPr>
              <a:t>LFTs </a:t>
            </a:r>
            <a:r>
              <a:rPr sz="1800" spc="-15" dirty="0">
                <a:latin typeface="Calibri"/>
                <a:cs typeface="Calibri"/>
              </a:rPr>
              <a:t>before, </a:t>
            </a:r>
            <a:r>
              <a:rPr sz="1800" spc="-5" dirty="0">
                <a:latin typeface="Calibri"/>
                <a:cs typeface="Calibri"/>
              </a:rPr>
              <a:t>every </a:t>
            </a:r>
            <a:r>
              <a:rPr sz="1800" dirty="0">
                <a:latin typeface="Calibri"/>
                <a:cs typeface="Calibri"/>
              </a:rPr>
              <a:t>3 </a:t>
            </a:r>
            <a:r>
              <a:rPr sz="1800" spc="-5" dirty="0">
                <a:latin typeface="Calibri"/>
                <a:cs typeface="Calibri"/>
              </a:rPr>
              <a:t>months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dirty="0">
                <a:latin typeface="Calibri"/>
                <a:cs typeface="Calibri"/>
              </a:rPr>
              <a:t>6 </a:t>
            </a:r>
            <a:r>
              <a:rPr sz="1800" spc="-5" dirty="0">
                <a:latin typeface="Calibri"/>
                <a:cs typeface="Calibri"/>
              </a:rPr>
              <a:t>months, then every </a:t>
            </a:r>
            <a:r>
              <a:rPr sz="1800" dirty="0">
                <a:latin typeface="Calibri"/>
                <a:cs typeface="Calibri"/>
              </a:rPr>
              <a:t>6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months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20000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Warn </a:t>
            </a:r>
            <a:r>
              <a:rPr sz="1800" spc="-5" dirty="0">
                <a:latin typeface="Calibri"/>
                <a:cs typeface="Calibri"/>
              </a:rPr>
              <a:t>pts about “hidden” alcohol: </a:t>
            </a:r>
            <a:r>
              <a:rPr sz="1800" spc="-10" dirty="0">
                <a:latin typeface="Calibri"/>
                <a:cs typeface="Calibri"/>
              </a:rPr>
              <a:t>food, </a:t>
            </a:r>
            <a:r>
              <a:rPr sz="1800" spc="-5" dirty="0">
                <a:latin typeface="Calibri"/>
                <a:cs typeface="Calibri"/>
              </a:rPr>
              <a:t>mouthwash,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etc.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4594" rIns="0" bIns="0" rtlCol="0">
            <a:spAutoFit/>
          </a:bodyPr>
          <a:lstStyle/>
          <a:p>
            <a:pPr marL="2088514">
              <a:lnSpc>
                <a:spcPct val="100000"/>
              </a:lnSpc>
            </a:pPr>
            <a:r>
              <a:rPr sz="4400" spc="-15" dirty="0"/>
              <a:t>Acamprosate,</a:t>
            </a:r>
            <a:r>
              <a:rPr sz="4400" spc="-110" dirty="0"/>
              <a:t> </a:t>
            </a:r>
            <a:r>
              <a:rPr sz="4400" dirty="0"/>
              <a:t>1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176020"/>
            <a:ext cx="7886700" cy="4662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5" dirty="0" smtClean="0">
                <a:latin typeface="Calibri"/>
                <a:cs typeface="Calibri"/>
              </a:rPr>
              <a:t>Mechanism </a:t>
            </a:r>
            <a:r>
              <a:rPr sz="2500" spc="-5" dirty="0">
                <a:latin typeface="Calibri"/>
                <a:cs typeface="Calibri"/>
              </a:rPr>
              <a:t>of action of </a:t>
            </a:r>
            <a:r>
              <a:rPr sz="2500" spc="-15" dirty="0">
                <a:latin typeface="Calibri"/>
                <a:cs typeface="Calibri"/>
              </a:rPr>
              <a:t>acamprosate</a:t>
            </a:r>
            <a:r>
              <a:rPr sz="2500" spc="2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(Campral)</a:t>
            </a:r>
            <a:endParaRPr sz="2500" dirty="0">
              <a:latin typeface="Calibri"/>
              <a:cs typeface="Calibri"/>
            </a:endParaRPr>
          </a:p>
          <a:p>
            <a:pPr marL="756285" marR="68580" lvl="1" indent="-286385">
              <a:lnSpc>
                <a:spcPts val="2110"/>
              </a:lnSpc>
              <a:spcBef>
                <a:spcPts val="520"/>
              </a:spcBef>
              <a:buFont typeface="Arial"/>
              <a:buChar char="–"/>
              <a:tabLst>
                <a:tab pos="756920" algn="l"/>
                <a:tab pos="4122420" algn="l"/>
              </a:tabLst>
            </a:pPr>
            <a:r>
              <a:rPr sz="2200" spc="-10" dirty="0">
                <a:latin typeface="Calibri"/>
                <a:cs typeface="Calibri"/>
              </a:rPr>
              <a:t>Modulation 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80" dirty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glutamatergic</a:t>
            </a:r>
            <a:r>
              <a:rPr lang="en-US" sz="2200" spc="-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hyperactivity</a:t>
            </a:r>
            <a:r>
              <a:rPr sz="2200" spc="-30" dirty="0" smtClean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following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cessation 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alcohol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use</a:t>
            </a:r>
            <a:endParaRPr sz="2200" dirty="0">
              <a:latin typeface="Calibri"/>
              <a:cs typeface="Calibri"/>
            </a:endParaRPr>
          </a:p>
          <a:p>
            <a:pPr marL="756285" lvl="1" indent="-286385">
              <a:lnSpc>
                <a:spcPts val="2635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Thought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reduce withdrawal-associated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dysphoria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Pharmacology</a:t>
            </a:r>
            <a:endParaRPr sz="2500" dirty="0">
              <a:latin typeface="Calibri"/>
              <a:cs typeface="Calibri"/>
            </a:endParaRPr>
          </a:p>
          <a:p>
            <a:pPr marL="756285" lvl="1" indent="-286385">
              <a:lnSpc>
                <a:spcPts val="2635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Short half </a:t>
            </a:r>
            <a:r>
              <a:rPr sz="2200" spc="-20" dirty="0">
                <a:latin typeface="Calibri"/>
                <a:cs typeface="Calibri"/>
              </a:rPr>
              <a:t>life </a:t>
            </a:r>
            <a:r>
              <a:rPr sz="2200" spc="-15" dirty="0">
                <a:latin typeface="Calibri"/>
                <a:cs typeface="Calibri"/>
              </a:rPr>
              <a:t>requires </a:t>
            </a:r>
            <a:r>
              <a:rPr sz="2200" spc="-10" dirty="0">
                <a:latin typeface="Calibri"/>
                <a:cs typeface="Calibri"/>
              </a:rPr>
              <a:t>TID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dose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Dose: 2 </a:t>
            </a:r>
            <a:r>
              <a:rPr sz="2500" spc="-10" dirty="0">
                <a:latin typeface="Calibri"/>
                <a:cs typeface="Calibri"/>
              </a:rPr>
              <a:t>tablets </a:t>
            </a:r>
            <a:r>
              <a:rPr sz="2500" spc="-15" dirty="0">
                <a:latin typeface="Calibri"/>
                <a:cs typeface="Calibri"/>
              </a:rPr>
              <a:t>3x/day (total </a:t>
            </a:r>
            <a:r>
              <a:rPr sz="2500" spc="-10" dirty="0">
                <a:latin typeface="Calibri"/>
                <a:cs typeface="Calibri"/>
              </a:rPr>
              <a:t>1998</a:t>
            </a:r>
            <a:r>
              <a:rPr sz="2500" spc="3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mg/day)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10" dirty="0">
                <a:latin typeface="Calibri"/>
                <a:cs typeface="Calibri"/>
              </a:rPr>
              <a:t>Evidence </a:t>
            </a:r>
            <a:r>
              <a:rPr sz="2500" spc="-20" dirty="0">
                <a:latin typeface="Calibri"/>
                <a:cs typeface="Calibri"/>
              </a:rPr>
              <a:t>for</a:t>
            </a:r>
            <a:r>
              <a:rPr sz="2500" spc="-4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efficacy</a:t>
            </a:r>
            <a:endParaRPr sz="25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3 </a:t>
            </a:r>
            <a:r>
              <a:rPr sz="2200" spc="-10" dirty="0">
                <a:latin typeface="Calibri"/>
                <a:cs typeface="Calibri"/>
              </a:rPr>
              <a:t>European studies </a:t>
            </a:r>
            <a:r>
              <a:rPr sz="2200" spc="-5" dirty="0">
                <a:latin typeface="Calibri"/>
                <a:cs typeface="Calibri"/>
              </a:rPr>
              <a:t>led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US </a:t>
            </a:r>
            <a:r>
              <a:rPr sz="2200" spc="-20" dirty="0">
                <a:latin typeface="Calibri"/>
                <a:cs typeface="Calibri"/>
              </a:rPr>
              <a:t>FDA</a:t>
            </a:r>
            <a:r>
              <a:rPr sz="2200" spc="6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approval</a:t>
            </a:r>
            <a:endParaRPr sz="2200" dirty="0">
              <a:latin typeface="Calibri"/>
              <a:cs typeface="Calibri"/>
            </a:endParaRPr>
          </a:p>
          <a:p>
            <a:pPr marL="756285" marR="5080" lvl="1" indent="-286385">
              <a:lnSpc>
                <a:spcPts val="2110"/>
              </a:lnSpc>
              <a:spcBef>
                <a:spcPts val="509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Meta-analysis shows </a:t>
            </a:r>
            <a:r>
              <a:rPr sz="2200" spc="-15" dirty="0">
                <a:latin typeface="Calibri"/>
                <a:cs typeface="Calibri"/>
              </a:rPr>
              <a:t>efficacy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reducing return </a:t>
            </a:r>
            <a:r>
              <a:rPr sz="2200" spc="-20" dirty="0">
                <a:latin typeface="Calibri"/>
                <a:cs typeface="Calibri"/>
              </a:rPr>
              <a:t>to any </a:t>
            </a:r>
            <a:r>
              <a:rPr sz="2200" spc="-5" dirty="0">
                <a:latin typeface="Calibri"/>
                <a:cs typeface="Calibri"/>
              </a:rPr>
              <a:t>drinking  (NNT 12) </a:t>
            </a:r>
            <a:r>
              <a:rPr sz="1200" dirty="0">
                <a:latin typeface="Calibri"/>
                <a:cs typeface="Calibri"/>
              </a:rPr>
              <a:t>(Jonas 2014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JAMA)</a:t>
            </a:r>
            <a:endParaRPr sz="1200" dirty="0">
              <a:latin typeface="Calibri"/>
              <a:cs typeface="Calibri"/>
            </a:endParaRPr>
          </a:p>
          <a:p>
            <a:pPr marL="756285" marR="265430" lvl="1" indent="-286385">
              <a:lnSpc>
                <a:spcPts val="2110"/>
              </a:lnSpc>
              <a:spcBef>
                <a:spcPts val="53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40" dirty="0">
                <a:latin typeface="Calibri"/>
                <a:cs typeface="Calibri"/>
              </a:rPr>
              <a:t>However, </a:t>
            </a:r>
            <a:r>
              <a:rPr sz="2200" spc="-5" dirty="0">
                <a:latin typeface="Calibri"/>
                <a:cs typeface="Calibri"/>
              </a:rPr>
              <a:t>not a single US </a:t>
            </a:r>
            <a:r>
              <a:rPr sz="2200" spc="-10" dirty="0">
                <a:latin typeface="Calibri"/>
                <a:cs typeface="Calibri"/>
              </a:rPr>
              <a:t>study </a:t>
            </a:r>
            <a:r>
              <a:rPr sz="2200" spc="-5" dirty="0">
                <a:latin typeface="Calibri"/>
                <a:cs typeface="Calibri"/>
              </a:rPr>
              <a:t>has shown </a:t>
            </a:r>
            <a:r>
              <a:rPr sz="2200" spc="-10" dirty="0">
                <a:latin typeface="Calibri"/>
                <a:cs typeface="Calibri"/>
              </a:rPr>
              <a:t>separation from  </a:t>
            </a:r>
            <a:r>
              <a:rPr sz="2200" spc="-5" dirty="0">
                <a:latin typeface="Calibri"/>
                <a:cs typeface="Calibri"/>
              </a:rPr>
              <a:t>placebo in </a:t>
            </a:r>
            <a:r>
              <a:rPr sz="2200" dirty="0">
                <a:latin typeface="Calibri"/>
                <a:cs typeface="Calibri"/>
              </a:rPr>
              <a:t>ITT </a:t>
            </a:r>
            <a:r>
              <a:rPr sz="2200" spc="-10" dirty="0">
                <a:latin typeface="Calibri"/>
                <a:cs typeface="Calibri"/>
              </a:rPr>
              <a:t>analyses </a:t>
            </a:r>
            <a:r>
              <a:rPr sz="2200" spc="-5" dirty="0">
                <a:latin typeface="Calibri"/>
                <a:cs typeface="Calibri"/>
              </a:rPr>
              <a:t>(e.g. </a:t>
            </a:r>
            <a:r>
              <a:rPr sz="2200" spc="-10" dirty="0">
                <a:latin typeface="Calibri"/>
                <a:cs typeface="Calibri"/>
              </a:rPr>
              <a:t>Project COMBINE </a:t>
            </a:r>
            <a:r>
              <a:rPr sz="2200" spc="-15" dirty="0">
                <a:latin typeface="Calibri"/>
                <a:cs typeface="Calibri"/>
              </a:rPr>
              <a:t>failed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show  </a:t>
            </a:r>
            <a:r>
              <a:rPr sz="2200" spc="-15" dirty="0">
                <a:latin typeface="Calibri"/>
                <a:cs typeface="Calibri"/>
              </a:rPr>
              <a:t>efficacy)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4594" rIns="0" bIns="0" rtlCol="0">
            <a:spAutoFit/>
          </a:bodyPr>
          <a:lstStyle/>
          <a:p>
            <a:pPr marL="2088514">
              <a:lnSpc>
                <a:spcPct val="100000"/>
              </a:lnSpc>
            </a:pPr>
            <a:r>
              <a:rPr sz="4400" spc="-15" dirty="0"/>
              <a:t>Acamprosate,</a:t>
            </a:r>
            <a:r>
              <a:rPr sz="4400" spc="-110" dirty="0"/>
              <a:t> </a:t>
            </a:r>
            <a:r>
              <a:rPr sz="4400" dirty="0"/>
              <a:t>2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52220"/>
            <a:ext cx="8047990" cy="48520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15" dirty="0">
                <a:latin typeface="Calibri"/>
                <a:cs typeface="Calibri"/>
              </a:rPr>
              <a:t>Adverse</a:t>
            </a:r>
            <a:r>
              <a:rPr sz="2500" spc="-5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effects</a:t>
            </a:r>
            <a:endParaRPr sz="2500" dirty="0">
              <a:latin typeface="Calibri"/>
              <a:cs typeface="Calibri"/>
            </a:endParaRPr>
          </a:p>
          <a:p>
            <a:pPr marL="756285" lvl="1" indent="-286385">
              <a:lnSpc>
                <a:spcPts val="2635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Diarrhea, </a:t>
            </a:r>
            <a:r>
              <a:rPr sz="2200" spc="-15" dirty="0">
                <a:latin typeface="Calibri"/>
                <a:cs typeface="Calibri"/>
              </a:rPr>
              <a:t>fatigue,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insomnia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15" dirty="0">
                <a:latin typeface="Calibri"/>
                <a:cs typeface="Calibri"/>
              </a:rPr>
              <a:t>Predictors </a:t>
            </a:r>
            <a:r>
              <a:rPr sz="2500" spc="-5" dirty="0">
                <a:latin typeface="Calibri"/>
                <a:cs typeface="Calibri"/>
              </a:rPr>
              <a:t>of</a:t>
            </a:r>
            <a:r>
              <a:rPr sz="2500" spc="-3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efficacy</a:t>
            </a:r>
            <a:endParaRPr sz="25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5" dirty="0">
                <a:latin typeface="Calibri"/>
                <a:cs typeface="Calibri"/>
              </a:rPr>
              <a:t>Detoxification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abstinence </a:t>
            </a:r>
            <a:r>
              <a:rPr lang="en-US" sz="2200" spc="-10" dirty="0" smtClean="0">
                <a:latin typeface="Calibri"/>
                <a:cs typeface="Calibri"/>
              </a:rPr>
              <a:t>prior to </a:t>
            </a:r>
            <a:r>
              <a:rPr sz="2200" spc="-10" dirty="0" smtClean="0">
                <a:latin typeface="Calibri"/>
                <a:cs typeface="Calibri"/>
              </a:rPr>
              <a:t>initiation</a:t>
            </a:r>
            <a:endParaRPr sz="2200" dirty="0">
              <a:latin typeface="Calibri"/>
              <a:cs typeface="Calibri"/>
            </a:endParaRPr>
          </a:p>
          <a:p>
            <a:pPr marL="756285" marR="127635" lvl="1" indent="-286385">
              <a:lnSpc>
                <a:spcPts val="2110"/>
              </a:lnSpc>
              <a:spcBef>
                <a:spcPts val="509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High </a:t>
            </a:r>
            <a:r>
              <a:rPr sz="2200" spc="-10" dirty="0">
                <a:latin typeface="Calibri"/>
                <a:cs typeface="Calibri"/>
              </a:rPr>
              <a:t>motivation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abstinence </a:t>
            </a:r>
            <a:endParaRPr lang="en-US" sz="2200" spc="-10" dirty="0" smtClean="0">
              <a:latin typeface="Calibri"/>
              <a:cs typeface="Calibri"/>
            </a:endParaRPr>
          </a:p>
          <a:p>
            <a:pPr marL="756285" marR="127635" lvl="1" indent="-286385">
              <a:lnSpc>
                <a:spcPts val="2110"/>
              </a:lnSpc>
              <a:spcBef>
                <a:spcPts val="509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200" spc="-5" dirty="0" smtClean="0">
                <a:latin typeface="Calibri"/>
                <a:cs typeface="Calibri"/>
              </a:rPr>
              <a:t>Adherence</a:t>
            </a:r>
            <a:endParaRPr sz="2200" dirty="0">
              <a:latin typeface="Calibri"/>
              <a:cs typeface="Calibri"/>
            </a:endParaRPr>
          </a:p>
          <a:p>
            <a:pPr marL="756285" marR="5080" lvl="1" indent="-286385">
              <a:lnSpc>
                <a:spcPts val="2110"/>
              </a:lnSpc>
              <a:spcBef>
                <a:spcPts val="509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Possibly: </a:t>
            </a:r>
            <a:r>
              <a:rPr sz="2200" spc="-15" dirty="0">
                <a:latin typeface="Calibri"/>
                <a:cs typeface="Calibri"/>
              </a:rPr>
              <a:t>female </a:t>
            </a:r>
            <a:r>
              <a:rPr sz="2200" spc="-40" dirty="0">
                <a:latin typeface="Calibri"/>
                <a:cs typeface="Calibri"/>
              </a:rPr>
              <a:t>gender, </a:t>
            </a:r>
            <a:r>
              <a:rPr sz="2200" spc="-10" dirty="0">
                <a:latin typeface="Calibri"/>
                <a:cs typeface="Calibri"/>
              </a:rPr>
              <a:t>high </a:t>
            </a:r>
            <a:r>
              <a:rPr sz="2200" spc="-30" dirty="0">
                <a:latin typeface="Calibri"/>
                <a:cs typeface="Calibri"/>
              </a:rPr>
              <a:t>anxiety, </a:t>
            </a:r>
            <a:r>
              <a:rPr sz="2200" spc="-15" dirty="0">
                <a:latin typeface="Calibri"/>
                <a:cs typeface="Calibri"/>
              </a:rPr>
              <a:t>negative family hx,late </a:t>
            </a:r>
            <a:r>
              <a:rPr sz="2200" spc="-25" dirty="0">
                <a:latin typeface="Calibri"/>
                <a:cs typeface="Calibri"/>
              </a:rPr>
              <a:t>age 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onset  </a:t>
            </a:r>
            <a:r>
              <a:rPr sz="1300" spc="-5" dirty="0">
                <a:latin typeface="Calibri"/>
                <a:cs typeface="Calibri"/>
              </a:rPr>
              <a:t>(Franck &amp; </a:t>
            </a:r>
            <a:r>
              <a:rPr sz="1300" spc="-10" dirty="0">
                <a:latin typeface="Calibri"/>
                <a:cs typeface="Calibri"/>
              </a:rPr>
              <a:t>Jayaram-Lindsrom</a:t>
            </a:r>
            <a:r>
              <a:rPr sz="1300" spc="-17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2013)</a:t>
            </a:r>
            <a:endParaRPr sz="13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10" dirty="0">
                <a:latin typeface="Calibri"/>
                <a:cs typeface="Calibri"/>
              </a:rPr>
              <a:t>Contraindications</a:t>
            </a:r>
            <a:endParaRPr sz="2500" dirty="0">
              <a:latin typeface="Calibri"/>
              <a:cs typeface="Calibri"/>
            </a:endParaRPr>
          </a:p>
          <a:p>
            <a:pPr marL="756285" lvl="1" indent="-286385">
              <a:lnSpc>
                <a:spcPts val="2635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25" dirty="0">
                <a:latin typeface="Calibri"/>
                <a:cs typeface="Calibri"/>
              </a:rPr>
              <a:t>Pregnancy, </a:t>
            </a:r>
            <a:r>
              <a:rPr sz="2200" spc="-10" dirty="0">
                <a:latin typeface="Calibri"/>
                <a:cs typeface="Calibri"/>
              </a:rPr>
              <a:t>renal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failure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10" dirty="0">
                <a:latin typeface="Calibri"/>
                <a:cs typeface="Calibri"/>
              </a:rPr>
              <a:t>Clinical</a:t>
            </a:r>
            <a:r>
              <a:rPr sz="2500" spc="-4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use</a:t>
            </a:r>
            <a:endParaRPr sz="25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Can be used in </a:t>
            </a:r>
            <a:r>
              <a:rPr sz="2200" spc="-15" dirty="0">
                <a:latin typeface="Calibri"/>
                <a:cs typeface="Calibri"/>
              </a:rPr>
              <a:t>patients </a:t>
            </a:r>
            <a:r>
              <a:rPr sz="2200" spc="-5" dirty="0">
                <a:latin typeface="Calibri"/>
                <a:cs typeface="Calibri"/>
              </a:rPr>
              <a:t>who </a:t>
            </a:r>
            <a:r>
              <a:rPr sz="2200" spc="-15" dirty="0">
                <a:latin typeface="Calibri"/>
                <a:cs typeface="Calibri"/>
              </a:rPr>
              <a:t>are </a:t>
            </a:r>
            <a:r>
              <a:rPr sz="2200" spc="-10" dirty="0">
                <a:latin typeface="Calibri"/>
                <a:cs typeface="Calibri"/>
              </a:rPr>
              <a:t>still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drinking</a:t>
            </a:r>
            <a:endParaRPr sz="22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200" spc="-15" dirty="0">
                <a:latin typeface="Calibri"/>
                <a:cs typeface="Calibri"/>
              </a:rPr>
              <a:t>Reduce </a:t>
            </a:r>
            <a:r>
              <a:rPr sz="2200" spc="-5" dirty="0">
                <a:latin typeface="Calibri"/>
                <a:cs typeface="Calibri"/>
              </a:rPr>
              <a:t>dose in </a:t>
            </a:r>
            <a:r>
              <a:rPr sz="2200" spc="-10" dirty="0">
                <a:latin typeface="Calibri"/>
                <a:cs typeface="Calibri"/>
              </a:rPr>
              <a:t>renal impairment </a:t>
            </a:r>
            <a:r>
              <a:rPr sz="2200" spc="-5" dirty="0">
                <a:latin typeface="Calibri"/>
                <a:cs typeface="Calibri"/>
              </a:rPr>
              <a:t>(CrCl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u="heavy" spc="-5" dirty="0">
                <a:latin typeface="Calibri"/>
                <a:cs typeface="Calibri"/>
              </a:rPr>
              <a:t>&lt;</a:t>
            </a:r>
            <a:r>
              <a:rPr sz="2200" spc="-5" dirty="0">
                <a:latin typeface="Calibri"/>
                <a:cs typeface="Calibri"/>
              </a:rPr>
              <a:t>30)</a:t>
            </a:r>
            <a:endParaRPr sz="22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lang="en-US" sz="2200" spc="-10" dirty="0" smtClean="0">
                <a:latin typeface="Calibri"/>
                <a:cs typeface="Calibri"/>
              </a:rPr>
              <a:t>D</a:t>
            </a:r>
            <a:r>
              <a:rPr sz="2200" spc="-10" dirty="0" smtClean="0">
                <a:latin typeface="Calibri"/>
                <a:cs typeface="Calibri"/>
              </a:rPr>
              <a:t>ifficult </a:t>
            </a:r>
            <a:r>
              <a:rPr sz="2200" spc="-10" dirty="0">
                <a:latin typeface="Calibri"/>
                <a:cs typeface="Calibri"/>
              </a:rPr>
              <a:t>3x/day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regimen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5117" rIns="0" bIns="0" rtlCol="0">
            <a:spAutoFit/>
          </a:bodyPr>
          <a:lstStyle/>
          <a:p>
            <a:pPr marL="2473960">
              <a:lnSpc>
                <a:spcPct val="100000"/>
              </a:lnSpc>
            </a:pPr>
            <a:r>
              <a:rPr spc="-25" dirty="0"/>
              <a:t>Naltrexone,</a:t>
            </a:r>
            <a:r>
              <a:rPr spc="-80" dirty="0"/>
              <a:t> </a:t>
            </a:r>
            <a:r>
              <a:rPr spc="-5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41400"/>
            <a:ext cx="7987030" cy="5028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FDA-approved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10" dirty="0">
                <a:latin typeface="Calibri"/>
                <a:cs typeface="Calibri"/>
              </a:rPr>
              <a:t>AUD: oral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dirty="0">
                <a:latin typeface="Calibri"/>
                <a:cs typeface="Calibri"/>
              </a:rPr>
              <a:t>1994, XR-NTX </a:t>
            </a:r>
            <a:r>
              <a:rPr sz="2000" spc="-5" dirty="0">
                <a:latin typeface="Calibri"/>
                <a:cs typeface="Calibri"/>
              </a:rPr>
              <a:t>in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2006</a:t>
            </a:r>
          </a:p>
          <a:p>
            <a:pPr marL="355600" marR="804545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2 </a:t>
            </a:r>
            <a:r>
              <a:rPr sz="2000" spc="-10" dirty="0">
                <a:latin typeface="Calibri"/>
                <a:cs typeface="Calibri"/>
              </a:rPr>
              <a:t>forms: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oral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injectable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extended-release </a:t>
            </a:r>
            <a:r>
              <a:rPr sz="2000" spc="-15" dirty="0">
                <a:latin typeface="Calibri"/>
                <a:cs typeface="Calibri"/>
              </a:rPr>
              <a:t>naltrexone </a:t>
            </a:r>
            <a:r>
              <a:rPr sz="2000" dirty="0">
                <a:latin typeface="Calibri"/>
                <a:cs typeface="Calibri"/>
              </a:rPr>
              <a:t>(XR-NTX)  </a:t>
            </a:r>
            <a:r>
              <a:rPr sz="2000" spc="-10" dirty="0">
                <a:latin typeface="Calibri"/>
                <a:cs typeface="Calibri"/>
              </a:rPr>
              <a:t>(Vivitrol)</a:t>
            </a:r>
            <a:endParaRPr sz="2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Mechanism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action</a:t>
            </a:r>
            <a:endParaRPr sz="2000" dirty="0">
              <a:latin typeface="Calibri"/>
              <a:cs typeface="Calibri"/>
            </a:endParaRPr>
          </a:p>
          <a:p>
            <a:pPr marL="756285" marR="5080" lvl="1" indent="-286385">
              <a:lnSpc>
                <a:spcPct val="80000"/>
              </a:lnSpc>
              <a:spcBef>
                <a:spcPts val="439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Mu-opioid </a:t>
            </a:r>
            <a:r>
              <a:rPr sz="1800" spc="-10" dirty="0">
                <a:latin typeface="Calibri"/>
                <a:cs typeface="Calibri"/>
              </a:rPr>
              <a:t>antagonist; </a:t>
            </a:r>
            <a:r>
              <a:rPr sz="1800" spc="-10" dirty="0" smtClean="0">
                <a:latin typeface="Calibri"/>
                <a:cs typeface="Calibri"/>
              </a:rPr>
              <a:t>reduce</a:t>
            </a:r>
            <a:r>
              <a:rPr lang="en-US" sz="1800" spc="-10" dirty="0" smtClean="0">
                <a:latin typeface="Calibri"/>
                <a:cs typeface="Calibri"/>
              </a:rPr>
              <a:t>s</a:t>
            </a:r>
            <a:r>
              <a:rPr sz="1800" spc="-10" dirty="0" smtClean="0">
                <a:latin typeface="Calibri"/>
                <a:cs typeface="Calibri"/>
              </a:rPr>
              <a:t> alcohol</a:t>
            </a:r>
            <a:r>
              <a:rPr sz="1800" spc="-10" dirty="0">
                <a:latin typeface="Calibri"/>
                <a:cs typeface="Calibri"/>
              </a:rPr>
              <a:t>-mediated increase </a:t>
            </a:r>
            <a:r>
              <a:rPr sz="1800" spc="-5" dirty="0" smtClean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beta </a:t>
            </a:r>
            <a:r>
              <a:rPr sz="1800" spc="-5" dirty="0">
                <a:latin typeface="Calibri"/>
                <a:cs typeface="Calibri"/>
              </a:rPr>
              <a:t>endorphin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subsequent </a:t>
            </a:r>
            <a:r>
              <a:rPr sz="1800" spc="-10" dirty="0">
                <a:latin typeface="Calibri"/>
                <a:cs typeface="Calibri"/>
              </a:rPr>
              <a:t>increase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spc="-15" dirty="0">
                <a:latin typeface="Calibri"/>
                <a:cs typeface="Calibri"/>
              </a:rPr>
              <a:t>DA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NAc</a:t>
            </a: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Reduces </a:t>
            </a:r>
            <a:r>
              <a:rPr sz="1800" spc="-15" dirty="0">
                <a:latin typeface="Calibri"/>
                <a:cs typeface="Calibri"/>
              </a:rPr>
              <a:t>craving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reduces </a:t>
            </a:r>
            <a:r>
              <a:rPr sz="1800" spc="-5" dirty="0">
                <a:latin typeface="Calibri"/>
                <a:cs typeface="Calibri"/>
              </a:rPr>
              <a:t>pleasurable </a:t>
            </a:r>
            <a:r>
              <a:rPr sz="1800" spc="-15" dirty="0">
                <a:latin typeface="Calibri"/>
                <a:cs typeface="Calibri"/>
              </a:rPr>
              <a:t>effects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alcohol</a:t>
            </a:r>
            <a:endParaRPr sz="1800" dirty="0">
              <a:latin typeface="Calibri"/>
              <a:cs typeface="Calibri"/>
            </a:endParaRPr>
          </a:p>
          <a:p>
            <a:pPr marL="756285" marR="157480" lvl="1" indent="-286385">
              <a:lnSpc>
                <a:spcPct val="8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5" dirty="0">
                <a:latin typeface="Calibri"/>
                <a:cs typeface="Calibri"/>
              </a:rPr>
              <a:t>May </a:t>
            </a:r>
            <a:r>
              <a:rPr sz="1800" spc="-10" dirty="0">
                <a:latin typeface="Calibri"/>
                <a:cs typeface="Calibri"/>
              </a:rPr>
              <a:t>improve </a:t>
            </a:r>
            <a:r>
              <a:rPr sz="1800" spc="-5" dirty="0">
                <a:latin typeface="Calibri"/>
                <a:cs typeface="Calibri"/>
              </a:rPr>
              <a:t>decision-making, </a:t>
            </a:r>
            <a:r>
              <a:rPr sz="1800" spc="-10" dirty="0">
                <a:latin typeface="Calibri"/>
                <a:cs typeface="Calibri"/>
              </a:rPr>
              <a:t>reduce </a:t>
            </a:r>
            <a:r>
              <a:rPr lang="en-US" sz="1800" spc="-10" dirty="0" smtClean="0">
                <a:latin typeface="Calibri"/>
                <a:cs typeface="Calibri"/>
              </a:rPr>
              <a:t>effect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alcohol cues, </a:t>
            </a:r>
            <a:r>
              <a:rPr sz="1800" spc="-10" dirty="0">
                <a:latin typeface="Calibri"/>
                <a:cs typeface="Calibri"/>
              </a:rPr>
              <a:t>reduce  </a:t>
            </a:r>
            <a:r>
              <a:rPr sz="1800" spc="-5" dirty="0">
                <a:latin typeface="Calibri"/>
                <a:cs typeface="Calibri"/>
              </a:rPr>
              <a:t>impulsivity</a:t>
            </a: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ts val="239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Pharmacology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Oral: </a:t>
            </a:r>
            <a:r>
              <a:rPr sz="1800" spc="-5" dirty="0">
                <a:latin typeface="Calibri"/>
                <a:cs typeface="Calibri"/>
              </a:rPr>
              <a:t>once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daily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ts val="2155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Extended-release  </a:t>
            </a:r>
            <a:r>
              <a:rPr sz="1800" dirty="0">
                <a:latin typeface="Calibri"/>
                <a:cs typeface="Calibri"/>
              </a:rPr>
              <a:t>- </a:t>
            </a:r>
            <a:r>
              <a:rPr sz="1800" spc="-5" dirty="0">
                <a:latin typeface="Calibri"/>
                <a:cs typeface="Calibri"/>
              </a:rPr>
              <a:t>given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monthly</a:t>
            </a: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Dose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Oral: </a:t>
            </a:r>
            <a:r>
              <a:rPr sz="1800" spc="-5" dirty="0">
                <a:latin typeface="Calibri"/>
                <a:cs typeface="Calibri"/>
              </a:rPr>
              <a:t>50 </a:t>
            </a:r>
            <a:r>
              <a:rPr sz="1800" dirty="0">
                <a:latin typeface="Calibri"/>
                <a:cs typeface="Calibri"/>
              </a:rPr>
              <a:t>mg </a:t>
            </a:r>
            <a:r>
              <a:rPr sz="1800" spc="-5" dirty="0">
                <a:latin typeface="Calibri"/>
                <a:cs typeface="Calibri"/>
              </a:rPr>
              <a:t>once </a:t>
            </a:r>
            <a:r>
              <a:rPr sz="1800" dirty="0">
                <a:latin typeface="Calibri"/>
                <a:cs typeface="Calibri"/>
              </a:rPr>
              <a:t>per</a:t>
            </a:r>
            <a:r>
              <a:rPr sz="1800" spc="-15" dirty="0">
                <a:latin typeface="Calibri"/>
                <a:cs typeface="Calibri"/>
              </a:rPr>
              <a:t> day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ts val="2155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XR-NTX: monthly </a:t>
            </a:r>
            <a:r>
              <a:rPr sz="1800" dirty="0">
                <a:latin typeface="Calibri"/>
                <a:cs typeface="Calibri"/>
              </a:rPr>
              <a:t>IM </a:t>
            </a:r>
            <a:r>
              <a:rPr sz="1800" spc="-5" dirty="0">
                <a:latin typeface="Calibri"/>
                <a:cs typeface="Calibri"/>
              </a:rPr>
              <a:t>380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mg</a:t>
            </a: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Evidence </a:t>
            </a:r>
            <a:r>
              <a:rPr sz="2000" spc="-15" dirty="0">
                <a:latin typeface="Calibri"/>
                <a:cs typeface="Calibri"/>
              </a:rPr>
              <a:t>for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efficacy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5" dirty="0">
                <a:latin typeface="Calibri"/>
                <a:cs typeface="Calibri"/>
              </a:rPr>
              <a:t>Oral </a:t>
            </a:r>
            <a:r>
              <a:rPr sz="1800" spc="-10" dirty="0">
                <a:latin typeface="Calibri"/>
                <a:cs typeface="Calibri"/>
              </a:rPr>
              <a:t>reduces return to </a:t>
            </a:r>
            <a:r>
              <a:rPr sz="1800" spc="-15" dirty="0">
                <a:latin typeface="Calibri"/>
                <a:cs typeface="Calibri"/>
              </a:rPr>
              <a:t>any </a:t>
            </a:r>
            <a:r>
              <a:rPr sz="1800" spc="-5" dirty="0">
                <a:latin typeface="Calibri"/>
                <a:cs typeface="Calibri"/>
              </a:rPr>
              <a:t>drinking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return to </a:t>
            </a:r>
            <a:r>
              <a:rPr sz="1800" spc="-5" dirty="0">
                <a:latin typeface="Calibri"/>
                <a:cs typeface="Calibri"/>
              </a:rPr>
              <a:t>heavy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drinking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Injectable </a:t>
            </a:r>
            <a:r>
              <a:rPr sz="1800" spc="-10" dirty="0">
                <a:latin typeface="Calibri"/>
                <a:cs typeface="Calibri"/>
              </a:rPr>
              <a:t>reduces </a:t>
            </a:r>
            <a:r>
              <a:rPr sz="1800" spc="-5" dirty="0">
                <a:latin typeface="Calibri"/>
                <a:cs typeface="Calibri"/>
              </a:rPr>
              <a:t>heavy drinking </a:t>
            </a:r>
            <a:r>
              <a:rPr sz="1800" spc="-15" dirty="0">
                <a:latin typeface="Calibri"/>
                <a:cs typeface="Calibri"/>
              </a:rPr>
              <a:t>days </a:t>
            </a:r>
            <a:r>
              <a:rPr sz="1200" dirty="0">
                <a:latin typeface="Calibri"/>
                <a:cs typeface="Calibri"/>
              </a:rPr>
              <a:t>(Jonas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2014)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779" rIns="0" bIns="0" rtlCol="0">
            <a:spAutoFit/>
          </a:bodyPr>
          <a:lstStyle/>
          <a:p>
            <a:pPr marL="2473960">
              <a:lnSpc>
                <a:spcPct val="100000"/>
              </a:lnSpc>
            </a:pPr>
            <a:r>
              <a:rPr spc="-25" dirty="0"/>
              <a:t>Naltrexone,</a:t>
            </a:r>
            <a:r>
              <a:rPr spc="-80" dirty="0"/>
              <a:t> </a:t>
            </a:r>
            <a:r>
              <a:rPr spc="-5"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795020"/>
            <a:ext cx="7920355" cy="539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15" dirty="0">
                <a:latin typeface="Calibri"/>
                <a:cs typeface="Calibri"/>
              </a:rPr>
              <a:t>Adverse</a:t>
            </a:r>
            <a:r>
              <a:rPr sz="2500" spc="-5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effects</a:t>
            </a:r>
            <a:endParaRPr sz="25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GI upset: </a:t>
            </a:r>
            <a:r>
              <a:rPr sz="2200" spc="-5" dirty="0">
                <a:latin typeface="Calibri"/>
                <a:cs typeface="Calibri"/>
              </a:rPr>
              <a:t>nausea, </a:t>
            </a:r>
            <a:r>
              <a:rPr sz="2200" spc="-15" dirty="0">
                <a:latin typeface="Calibri"/>
                <a:cs typeface="Calibri"/>
              </a:rPr>
              <a:t>cramping; </a:t>
            </a:r>
            <a:r>
              <a:rPr sz="2200" spc="-5" dirty="0">
                <a:latin typeface="Calibri"/>
                <a:cs typeface="Calibri"/>
              </a:rPr>
              <a:t>dizziness, nervousness,</a:t>
            </a:r>
            <a:r>
              <a:rPr sz="2200" spc="1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fatigue,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Occasional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transaminitis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ts val="2635"/>
              </a:lnSpc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XR-NTX: </a:t>
            </a:r>
            <a:r>
              <a:rPr sz="2200" spc="-5" dirty="0">
                <a:latin typeface="Calibri"/>
                <a:cs typeface="Calibri"/>
              </a:rPr>
              <a:t>injection </a:t>
            </a:r>
            <a:r>
              <a:rPr sz="2200" spc="-10" dirty="0">
                <a:latin typeface="Calibri"/>
                <a:cs typeface="Calibri"/>
              </a:rPr>
              <a:t>site reactions; </a:t>
            </a:r>
            <a:r>
              <a:rPr sz="2200" spc="-25" dirty="0">
                <a:latin typeface="Calibri"/>
                <a:cs typeface="Calibri"/>
              </a:rPr>
              <a:t>rare </a:t>
            </a:r>
            <a:r>
              <a:rPr sz="2200" spc="-5" dirty="0">
                <a:latin typeface="Calibri"/>
                <a:cs typeface="Calibri"/>
              </a:rPr>
              <a:t>– abscess,</a:t>
            </a:r>
            <a:r>
              <a:rPr sz="2200" spc="1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necrosis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10" dirty="0">
                <a:latin typeface="Calibri"/>
                <a:cs typeface="Calibri"/>
              </a:rPr>
              <a:t>Contraindications</a:t>
            </a:r>
            <a:endParaRPr sz="25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Opioid </a:t>
            </a:r>
            <a:r>
              <a:rPr sz="2200" spc="-15" dirty="0">
                <a:latin typeface="Calibri"/>
                <a:cs typeface="Calibri"/>
              </a:rPr>
              <a:t>treatment </a:t>
            </a:r>
            <a:r>
              <a:rPr sz="2200" spc="-5" dirty="0">
                <a:latin typeface="Calibri"/>
                <a:cs typeface="Calibri"/>
              </a:rPr>
              <a:t>(within </a:t>
            </a:r>
            <a:r>
              <a:rPr sz="2200" spc="-10" dirty="0">
                <a:latin typeface="Calibri"/>
                <a:cs typeface="Calibri"/>
              </a:rPr>
              <a:t>past </a:t>
            </a:r>
            <a:r>
              <a:rPr sz="2200" spc="-5" dirty="0">
                <a:latin typeface="Calibri"/>
                <a:cs typeface="Calibri"/>
              </a:rPr>
              <a:t>7-10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days)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Pregnancy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ts val="2635"/>
              </a:lnSpc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Acute hepatitis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10" dirty="0">
                <a:latin typeface="Calibri"/>
                <a:cs typeface="Calibri"/>
              </a:rPr>
              <a:t>liver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failure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15" dirty="0">
                <a:latin typeface="Calibri"/>
                <a:cs typeface="Calibri"/>
              </a:rPr>
              <a:t>Predictors </a:t>
            </a:r>
            <a:r>
              <a:rPr sz="2500" spc="-5" dirty="0">
                <a:latin typeface="Calibri"/>
                <a:cs typeface="Calibri"/>
              </a:rPr>
              <a:t>of</a:t>
            </a:r>
            <a:r>
              <a:rPr sz="2500" spc="-2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effectiveness</a:t>
            </a:r>
            <a:endParaRPr sz="25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200" i="1" spc="-10" dirty="0">
                <a:solidFill>
                  <a:srgbClr val="FF0000"/>
                </a:solidFill>
                <a:latin typeface="Calibri"/>
                <a:cs typeface="Calibri"/>
              </a:rPr>
              <a:t>Positive family</a:t>
            </a:r>
            <a:r>
              <a:rPr sz="2200" i="1" spc="-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FF0000"/>
                </a:solidFill>
                <a:latin typeface="Calibri"/>
                <a:cs typeface="Calibri"/>
              </a:rPr>
              <a:t>history</a:t>
            </a:r>
            <a:endParaRPr sz="2200">
              <a:latin typeface="Calibri"/>
              <a:cs typeface="Calibri"/>
            </a:endParaRPr>
          </a:p>
          <a:p>
            <a:pPr marL="756285" marR="5080" lvl="1" indent="-286385">
              <a:lnSpc>
                <a:spcPts val="2110"/>
              </a:lnSpc>
              <a:spcBef>
                <a:spcPts val="509"/>
              </a:spcBef>
              <a:buFont typeface="Arial"/>
              <a:buChar char="–"/>
              <a:tabLst>
                <a:tab pos="756920" algn="l"/>
              </a:tabLst>
            </a:pPr>
            <a:r>
              <a:rPr sz="2200" i="1" spc="-10" dirty="0">
                <a:latin typeface="Calibri"/>
                <a:cs typeface="Calibri"/>
              </a:rPr>
              <a:t>Having the </a:t>
            </a:r>
            <a:r>
              <a:rPr sz="2200" i="1" spc="-5" dirty="0">
                <a:latin typeface="Calibri"/>
                <a:cs typeface="Calibri"/>
              </a:rPr>
              <a:t>G allele </a:t>
            </a:r>
            <a:r>
              <a:rPr sz="2200" i="1" spc="-10" dirty="0">
                <a:latin typeface="Calibri"/>
                <a:cs typeface="Calibri"/>
              </a:rPr>
              <a:t>for the </a:t>
            </a:r>
            <a:r>
              <a:rPr sz="2200" i="1" spc="-5" dirty="0">
                <a:latin typeface="Calibri"/>
                <a:cs typeface="Calibri"/>
              </a:rPr>
              <a:t>OPRM1 </a:t>
            </a:r>
            <a:r>
              <a:rPr sz="2200" i="1" spc="-10" dirty="0">
                <a:latin typeface="Calibri"/>
                <a:cs typeface="Calibri"/>
              </a:rPr>
              <a:t>gene (A </a:t>
            </a:r>
            <a:r>
              <a:rPr sz="2200" i="1" spc="-20" dirty="0">
                <a:latin typeface="Calibri"/>
                <a:cs typeface="Calibri"/>
              </a:rPr>
              <a:t>to </a:t>
            </a:r>
            <a:r>
              <a:rPr sz="2200" i="1" spc="-10" dirty="0">
                <a:latin typeface="Calibri"/>
                <a:cs typeface="Calibri"/>
              </a:rPr>
              <a:t>G, </a:t>
            </a:r>
            <a:r>
              <a:rPr sz="2200" i="1" spc="-5" dirty="0">
                <a:latin typeface="Calibri"/>
                <a:cs typeface="Calibri"/>
              </a:rPr>
              <a:t>or </a:t>
            </a:r>
            <a:r>
              <a:rPr sz="2200" i="1" spc="-5" dirty="0">
                <a:solidFill>
                  <a:srgbClr val="FF0000"/>
                </a:solidFill>
                <a:latin typeface="Calibri"/>
                <a:cs typeface="Calibri"/>
              </a:rPr>
              <a:t>Asn40Asp  </a:t>
            </a:r>
            <a:r>
              <a:rPr sz="2200" i="1" spc="-10" dirty="0">
                <a:latin typeface="Calibri"/>
                <a:cs typeface="Calibri"/>
              </a:rPr>
              <a:t>substitution) </a:t>
            </a:r>
            <a:r>
              <a:rPr sz="2200" i="1" spc="-5" dirty="0">
                <a:latin typeface="Calibri"/>
                <a:cs typeface="Calibri"/>
              </a:rPr>
              <a:t>responds </a:t>
            </a:r>
            <a:r>
              <a:rPr sz="2200" i="1" spc="-20" dirty="0">
                <a:latin typeface="Calibri"/>
                <a:cs typeface="Calibri"/>
              </a:rPr>
              <a:t>better </a:t>
            </a:r>
            <a:r>
              <a:rPr sz="2200" i="1" spc="-10" dirty="0">
                <a:latin typeface="Calibri"/>
                <a:cs typeface="Calibri"/>
              </a:rPr>
              <a:t>by greater NTX-mediated blunting  </a:t>
            </a:r>
            <a:r>
              <a:rPr sz="2200" i="1" spc="-5" dirty="0">
                <a:latin typeface="Calibri"/>
                <a:cs typeface="Calibri"/>
              </a:rPr>
              <a:t>of </a:t>
            </a:r>
            <a:r>
              <a:rPr sz="2200" i="1" spc="-10" dirty="0">
                <a:latin typeface="Calibri"/>
                <a:cs typeface="Calibri"/>
              </a:rPr>
              <a:t>alcohol reward </a:t>
            </a:r>
            <a:r>
              <a:rPr sz="1500" i="1" spc="-20" dirty="0">
                <a:latin typeface="Calibri"/>
                <a:cs typeface="Calibri"/>
              </a:rPr>
              <a:t>(Ray, </a:t>
            </a:r>
            <a:r>
              <a:rPr sz="1500" i="1" spc="-5" dirty="0">
                <a:latin typeface="Calibri"/>
                <a:cs typeface="Calibri"/>
              </a:rPr>
              <a:t>Chin, </a:t>
            </a:r>
            <a:r>
              <a:rPr sz="1500" i="1" spc="-10" dirty="0">
                <a:latin typeface="Calibri"/>
                <a:cs typeface="Calibri"/>
              </a:rPr>
              <a:t>Miotto</a:t>
            </a:r>
            <a:r>
              <a:rPr sz="1500" i="1" spc="30" dirty="0">
                <a:latin typeface="Calibri"/>
                <a:cs typeface="Calibri"/>
              </a:rPr>
              <a:t> </a:t>
            </a:r>
            <a:r>
              <a:rPr sz="1500" i="1" spc="-5" dirty="0">
                <a:latin typeface="Calibri"/>
                <a:cs typeface="Calibri"/>
              </a:rPr>
              <a:t>2010)</a:t>
            </a:r>
            <a:endParaRPr sz="15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5" dirty="0">
                <a:latin typeface="Calibri"/>
                <a:cs typeface="Calibri"/>
              </a:rPr>
              <a:t>Early </a:t>
            </a:r>
            <a:r>
              <a:rPr sz="2200" spc="-5" dirty="0">
                <a:latin typeface="Calibri"/>
                <a:cs typeface="Calibri"/>
              </a:rPr>
              <a:t>onset </a:t>
            </a:r>
            <a:r>
              <a:rPr sz="2200" spc="-20" dirty="0">
                <a:latin typeface="Calibri"/>
                <a:cs typeface="Calibri"/>
              </a:rPr>
              <a:t>AUD </a:t>
            </a:r>
            <a:r>
              <a:rPr sz="2200" spc="-5" dirty="0">
                <a:latin typeface="Calibri"/>
                <a:cs typeface="Calibri"/>
              </a:rPr>
              <a:t>(“Type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B”)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High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craving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“sweet-liking”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4594" rIns="0" bIns="0" rtlCol="0">
            <a:spAutoFit/>
          </a:bodyPr>
          <a:lstStyle/>
          <a:p>
            <a:pPr marL="2333625">
              <a:lnSpc>
                <a:spcPct val="100000"/>
              </a:lnSpc>
            </a:pPr>
            <a:r>
              <a:rPr sz="4400" spc="-25" dirty="0"/>
              <a:t>Naltrexone,</a:t>
            </a:r>
            <a:r>
              <a:rPr sz="4400" spc="-65" dirty="0"/>
              <a:t> </a:t>
            </a:r>
            <a:r>
              <a:rPr sz="4400" dirty="0"/>
              <a:t>3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20520"/>
            <a:ext cx="7934325" cy="3874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Clinical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use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NTX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spc="-5" dirty="0">
                <a:latin typeface="Calibri"/>
                <a:cs typeface="Calibri"/>
              </a:rPr>
              <a:t>be used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patients </a:t>
            </a:r>
            <a:r>
              <a:rPr sz="2800" spc="-5" dirty="0">
                <a:latin typeface="Calibri"/>
                <a:cs typeface="Calibri"/>
              </a:rPr>
              <a:t>who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5" dirty="0">
                <a:latin typeface="Calibri"/>
                <a:cs typeface="Calibri"/>
              </a:rPr>
              <a:t>still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drinking</a:t>
            </a:r>
            <a:endParaRPr sz="2800">
              <a:latin typeface="Calibri"/>
              <a:cs typeface="Calibri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Monitoring: </a:t>
            </a:r>
            <a:r>
              <a:rPr sz="2800" spc="-55" dirty="0">
                <a:latin typeface="Calibri"/>
                <a:cs typeface="Calibri"/>
              </a:rPr>
              <a:t>LFTs </a:t>
            </a:r>
            <a:r>
              <a:rPr sz="2800" spc="-25" dirty="0">
                <a:latin typeface="Calibri"/>
                <a:cs typeface="Calibri"/>
              </a:rPr>
              <a:t>before, </a:t>
            </a:r>
            <a:r>
              <a:rPr sz="2800" spc="-5" dirty="0">
                <a:latin typeface="Calibri"/>
                <a:cs typeface="Calibri"/>
              </a:rPr>
              <a:t>q3 </a:t>
            </a:r>
            <a:r>
              <a:rPr sz="2800" spc="-10" dirty="0">
                <a:latin typeface="Calibri"/>
                <a:cs typeface="Calibri"/>
              </a:rPr>
              <a:t>months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6 </a:t>
            </a:r>
            <a:r>
              <a:rPr sz="2800" spc="-10" dirty="0">
                <a:latin typeface="Calibri"/>
                <a:cs typeface="Calibri"/>
              </a:rPr>
              <a:t>months,  </a:t>
            </a:r>
            <a:r>
              <a:rPr sz="2800" spc="-5" dirty="0">
                <a:latin typeface="Calibri"/>
                <a:cs typeface="Calibri"/>
              </a:rPr>
              <a:t>then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q6months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libri"/>
                <a:cs typeface="Calibri"/>
              </a:rPr>
              <a:t>Pain </a:t>
            </a:r>
            <a:r>
              <a:rPr sz="2800" spc="-20" dirty="0">
                <a:latin typeface="Calibri"/>
                <a:cs typeface="Calibri"/>
              </a:rPr>
              <a:t>control may require </a:t>
            </a:r>
            <a:r>
              <a:rPr sz="2800" spc="-10" dirty="0">
                <a:latin typeface="Calibri"/>
                <a:cs typeface="Calibri"/>
              </a:rPr>
              <a:t>non-opioid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approaches</a:t>
            </a:r>
            <a:endParaRPr sz="28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5" dirty="0">
                <a:latin typeface="Calibri"/>
                <a:cs typeface="Calibri"/>
              </a:rPr>
              <a:t>NSAIDS, local, </a:t>
            </a:r>
            <a:r>
              <a:rPr sz="2400" spc="-10" dirty="0">
                <a:latin typeface="Calibri"/>
                <a:cs typeface="Calibri"/>
              </a:rPr>
              <a:t>regional, conscious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sedation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4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XR-NTX </a:t>
            </a:r>
            <a:r>
              <a:rPr sz="2800" spc="-20" dirty="0">
                <a:latin typeface="Calibri"/>
                <a:cs typeface="Calibri"/>
              </a:rPr>
              <a:t>form </a:t>
            </a:r>
            <a:r>
              <a:rPr sz="2800" spc="-15" dirty="0">
                <a:latin typeface="Calibri"/>
                <a:cs typeface="Calibri"/>
              </a:rPr>
              <a:t>greatly </a:t>
            </a:r>
            <a:r>
              <a:rPr sz="2800" spc="-20" dirty="0">
                <a:latin typeface="Calibri"/>
                <a:cs typeface="Calibri"/>
              </a:rPr>
              <a:t>improves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adherence</a:t>
            </a:r>
            <a:endParaRPr sz="28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10" dirty="0">
                <a:latin typeface="Calibri"/>
                <a:cs typeface="Calibri"/>
              </a:rPr>
              <a:t>Intragluteal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IM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533400"/>
            <a:ext cx="6477000" cy="8413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STANDARDS FOR COMMERCIAL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057400"/>
            <a:ext cx="5410200" cy="2362200"/>
          </a:xfrm>
        </p:spPr>
        <p:txBody>
          <a:bodyPr>
            <a:normAutofit fontScale="40000" lnSpcReduction="2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3400" b="1" dirty="0" smtClean="0">
                <a:solidFill>
                  <a:schemeClr val="tx1"/>
                </a:solidFill>
              </a:rPr>
              <a:t>The </a:t>
            </a:r>
            <a:r>
              <a:rPr lang="en-US" sz="3400" b="1" dirty="0">
                <a:solidFill>
                  <a:schemeClr val="tx1"/>
                </a:solidFill>
              </a:rPr>
              <a:t>members of the LifeLong Medical </a:t>
            </a:r>
            <a:r>
              <a:rPr lang="en-US" sz="3400" b="1" dirty="0" smtClean="0">
                <a:solidFill>
                  <a:schemeClr val="tx1"/>
                </a:solidFill>
              </a:rPr>
              <a:t>Care’s Continuing Medical Education Committee </a:t>
            </a:r>
            <a:r>
              <a:rPr lang="en-US" sz="3400" b="1" dirty="0">
                <a:solidFill>
                  <a:schemeClr val="tx1"/>
                </a:solidFill>
              </a:rPr>
              <a:t>who are in a position to control the content of this CME Activity have no relevant financial relationships with any commercial interest(s) to disclose. </a:t>
            </a:r>
            <a:endParaRPr lang="en-US" sz="3400" b="1" dirty="0" smtClean="0">
              <a:solidFill>
                <a:schemeClr val="tx1"/>
              </a:solidFill>
            </a:endParaRPr>
          </a:p>
          <a:p>
            <a:pPr algn="l"/>
            <a:endParaRPr lang="en-US" sz="3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400" b="1" dirty="0">
                <a:solidFill>
                  <a:schemeClr val="tx1"/>
                </a:solidFill>
              </a:rPr>
              <a:t>The </a:t>
            </a:r>
            <a:r>
              <a:rPr lang="en-US" sz="3400" b="1" dirty="0" smtClean="0">
                <a:solidFill>
                  <a:schemeClr val="tx1"/>
                </a:solidFill>
              </a:rPr>
              <a:t>presenter(s) of this CME activity who </a:t>
            </a:r>
            <a:r>
              <a:rPr lang="en-US" sz="3400" b="1" dirty="0">
                <a:solidFill>
                  <a:schemeClr val="tx1"/>
                </a:solidFill>
              </a:rPr>
              <a:t>are in a position to control the content of this CME Activity have no relevant financial relationships with any commercial interest(s) to disclose. </a:t>
            </a:r>
            <a:endParaRPr lang="en-US" sz="3400" dirty="0">
              <a:solidFill>
                <a:schemeClr val="tx1"/>
              </a:solidFill>
            </a:endParaRPr>
          </a:p>
          <a:p>
            <a:pPr algn="l"/>
            <a:endParaRPr lang="en-US" sz="3400" b="1" dirty="0">
              <a:solidFill>
                <a:schemeClr val="tx1"/>
              </a:solidFill>
            </a:endParaRPr>
          </a:p>
          <a:p>
            <a:pPr algn="l"/>
            <a:endParaRPr lang="en-US" sz="3400" dirty="0">
              <a:solidFill>
                <a:schemeClr val="tx1"/>
              </a:solidFill>
            </a:endParaRPr>
          </a:p>
        </p:txBody>
      </p:sp>
      <p:pic>
        <p:nvPicPr>
          <p:cNvPr id="5" name="Picture 4" descr="LM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648200"/>
            <a:ext cx="2572871" cy="1988128"/>
          </a:xfrm>
          <a:prstGeom prst="rect">
            <a:avLst/>
          </a:prstGeom>
        </p:spPr>
      </p:pic>
      <p:pic>
        <p:nvPicPr>
          <p:cNvPr id="6" name="Picture 5" descr="imq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38100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007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7792" rIns="0" bIns="0" rtlCol="0">
            <a:spAutoFit/>
          </a:bodyPr>
          <a:lstStyle/>
          <a:p>
            <a:pPr marL="2445385">
              <a:lnSpc>
                <a:spcPct val="100000"/>
              </a:lnSpc>
            </a:pPr>
            <a:r>
              <a:rPr spc="-55" dirty="0">
                <a:solidFill>
                  <a:srgbClr val="558ED5"/>
                </a:solidFill>
              </a:rPr>
              <a:t>Topiramate,</a:t>
            </a:r>
            <a:r>
              <a:rPr spc="-45" dirty="0">
                <a:solidFill>
                  <a:srgbClr val="558ED5"/>
                </a:solidFill>
              </a:rPr>
              <a:t> </a:t>
            </a:r>
            <a:r>
              <a:rPr spc="-5" dirty="0">
                <a:solidFill>
                  <a:srgbClr val="558ED5"/>
                </a:solidFill>
              </a:rPr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797559"/>
            <a:ext cx="8223884" cy="4622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Not </a:t>
            </a:r>
            <a:r>
              <a:rPr sz="2000" spc="-10" dirty="0">
                <a:latin typeface="Calibri"/>
                <a:cs typeface="Calibri"/>
              </a:rPr>
              <a:t>FDA-approved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20" dirty="0">
                <a:latin typeface="Calibri"/>
                <a:cs typeface="Calibri"/>
              </a:rPr>
              <a:t>AUD, </a:t>
            </a:r>
            <a:r>
              <a:rPr sz="2000" dirty="0">
                <a:latin typeface="Calibri"/>
                <a:cs typeface="Calibri"/>
              </a:rPr>
              <a:t>but </a:t>
            </a:r>
            <a:r>
              <a:rPr sz="2000" spc="-10" dirty="0">
                <a:latin typeface="Calibri"/>
                <a:cs typeface="Calibri"/>
              </a:rPr>
              <a:t>approved </a:t>
            </a:r>
            <a:r>
              <a:rPr sz="2000" dirty="0">
                <a:latin typeface="Calibri"/>
                <a:cs typeface="Calibri"/>
              </a:rPr>
              <a:t>as an </a:t>
            </a:r>
            <a:r>
              <a:rPr sz="2000" spc="-10" dirty="0">
                <a:latin typeface="Calibri"/>
                <a:cs typeface="Calibri"/>
              </a:rPr>
              <a:t>anticonvulsant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migraine  </a:t>
            </a:r>
            <a:r>
              <a:rPr sz="2000" spc="-10" dirty="0">
                <a:latin typeface="Calibri"/>
                <a:cs typeface="Calibri"/>
              </a:rPr>
              <a:t>prophylaxis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medication</a:t>
            </a:r>
            <a:endParaRPr sz="2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Mechanism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action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5" dirty="0">
                <a:latin typeface="Calibri"/>
                <a:cs typeface="Calibri"/>
              </a:rPr>
              <a:t>topiramate </a:t>
            </a:r>
            <a:r>
              <a:rPr sz="2000" spc="-30" dirty="0">
                <a:latin typeface="Calibri"/>
                <a:cs typeface="Calibri"/>
              </a:rPr>
              <a:t>(Topamax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others)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ts val="1795"/>
              </a:lnSpc>
              <a:spcBef>
                <a:spcPts val="10"/>
              </a:spcBef>
              <a:buFont typeface="Arial"/>
              <a:buChar char="•"/>
              <a:tabLst>
                <a:tab pos="1155700" algn="l"/>
              </a:tabLst>
            </a:pPr>
            <a:r>
              <a:rPr sz="1500" spc="-10" dirty="0" smtClean="0">
                <a:latin typeface="Calibri"/>
                <a:cs typeface="Calibri"/>
              </a:rPr>
              <a:t>Facilitates </a:t>
            </a:r>
            <a:r>
              <a:rPr sz="1500" spc="-5" dirty="0">
                <a:latin typeface="Calibri"/>
                <a:cs typeface="Calibri"/>
              </a:rPr>
              <a:t>GABA neurotransmission; </a:t>
            </a:r>
            <a:r>
              <a:rPr sz="1500" dirty="0">
                <a:latin typeface="Calibri"/>
                <a:cs typeface="Calibri"/>
              </a:rPr>
              <a:t>inhibits </a:t>
            </a:r>
            <a:r>
              <a:rPr sz="1500" spc="-15" dirty="0">
                <a:latin typeface="Calibri"/>
                <a:cs typeface="Calibri"/>
              </a:rPr>
              <a:t>AMPA-kainate </a:t>
            </a:r>
            <a:r>
              <a:rPr sz="1500" spc="-10" dirty="0">
                <a:latin typeface="Calibri"/>
                <a:cs typeface="Calibri"/>
              </a:rPr>
              <a:t>glutamate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transmission</a:t>
            </a:r>
            <a:endParaRPr sz="1500" dirty="0">
              <a:latin typeface="Calibri"/>
              <a:cs typeface="Calibri"/>
            </a:endParaRPr>
          </a:p>
          <a:p>
            <a:pPr marL="698500" lvl="1" indent="-228600">
              <a:lnSpc>
                <a:spcPts val="1789"/>
              </a:lnSpc>
              <a:spcBef>
                <a:spcPts val="10"/>
              </a:spcBef>
              <a:buFont typeface="Arial"/>
              <a:buChar char="•"/>
              <a:tabLst>
                <a:tab pos="1155700" algn="l"/>
              </a:tabLst>
            </a:pPr>
            <a:r>
              <a:rPr sz="1500" spc="-10" dirty="0" smtClean="0">
                <a:latin typeface="Calibri"/>
                <a:cs typeface="Calibri"/>
              </a:rPr>
              <a:t>May </a:t>
            </a:r>
            <a:r>
              <a:rPr sz="1500" spc="-5" dirty="0">
                <a:latin typeface="Calibri"/>
                <a:cs typeface="Calibri"/>
              </a:rPr>
              <a:t>reduce </a:t>
            </a:r>
            <a:r>
              <a:rPr sz="1500" spc="-10" dirty="0">
                <a:latin typeface="Calibri"/>
                <a:cs typeface="Calibri"/>
              </a:rPr>
              <a:t>post-withdrawal </a:t>
            </a:r>
            <a:r>
              <a:rPr sz="1500" dirty="0">
                <a:latin typeface="Calibri"/>
                <a:cs typeface="Calibri"/>
              </a:rPr>
              <a:t>dysphoria; </a:t>
            </a:r>
            <a:r>
              <a:rPr sz="1500" spc="-5" dirty="0">
                <a:latin typeface="Calibri"/>
                <a:cs typeface="Calibri"/>
              </a:rPr>
              <a:t>reduces </a:t>
            </a:r>
            <a:r>
              <a:rPr sz="1500" spc="-10" dirty="0">
                <a:latin typeface="Calibri"/>
                <a:cs typeface="Calibri"/>
              </a:rPr>
              <a:t>craving; may </a:t>
            </a:r>
            <a:r>
              <a:rPr sz="1500" spc="-5" dirty="0">
                <a:latin typeface="Calibri"/>
                <a:cs typeface="Calibri"/>
              </a:rPr>
              <a:t>reduce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impulsivity</a:t>
            </a:r>
            <a:endParaRPr sz="1500" dirty="0">
              <a:latin typeface="Calibri"/>
              <a:cs typeface="Calibri"/>
            </a:endParaRPr>
          </a:p>
          <a:p>
            <a:pPr marL="355600" indent="-342900">
              <a:lnSpc>
                <a:spcPts val="239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Pharmacology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ts val="2155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BID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dosing</a:t>
            </a: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Dose</a:t>
            </a:r>
            <a:endParaRPr sz="2000" dirty="0">
              <a:latin typeface="Calibri"/>
              <a:cs typeface="Calibri"/>
            </a:endParaRPr>
          </a:p>
          <a:p>
            <a:pPr marL="756285" marR="541655" lvl="1" indent="-286385" algn="just">
              <a:lnSpc>
                <a:spcPct val="80000"/>
              </a:lnSpc>
              <a:spcBef>
                <a:spcPts val="44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Precise </a:t>
            </a:r>
            <a:r>
              <a:rPr sz="1800" spc="-5" dirty="0">
                <a:latin typeface="Calibri"/>
                <a:cs typeface="Calibri"/>
              </a:rPr>
              <a:t>dose </a:t>
            </a:r>
            <a:r>
              <a:rPr sz="1800" dirty="0">
                <a:latin typeface="Calibri"/>
                <a:cs typeface="Calibri"/>
              </a:rPr>
              <a:t>needed </a:t>
            </a:r>
            <a:r>
              <a:rPr sz="1800" spc="-5" dirty="0">
                <a:latin typeface="Calibri"/>
                <a:cs typeface="Calibri"/>
              </a:rPr>
              <a:t>is unknown; </a:t>
            </a:r>
            <a:r>
              <a:rPr sz="1800" spc="-10" dirty="0">
                <a:latin typeface="Calibri"/>
                <a:cs typeface="Calibri"/>
              </a:rPr>
              <a:t>most </a:t>
            </a:r>
            <a:r>
              <a:rPr sz="1800" spc="-5" dirty="0">
                <a:latin typeface="Calibri"/>
                <a:cs typeface="Calibri"/>
              </a:rPr>
              <a:t>studies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dirty="0">
                <a:latin typeface="Calibri"/>
                <a:cs typeface="Calibri"/>
              </a:rPr>
              <a:t>used </a:t>
            </a:r>
            <a:r>
              <a:rPr sz="1800" spc="-5" dirty="0">
                <a:latin typeface="Calibri"/>
                <a:cs typeface="Calibri"/>
              </a:rPr>
              <a:t>dosing </a:t>
            </a:r>
            <a:r>
              <a:rPr sz="1800" dirty="0">
                <a:latin typeface="Calibri"/>
                <a:cs typeface="Calibri"/>
              </a:rPr>
              <a:t>up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300  </a:t>
            </a:r>
            <a:r>
              <a:rPr sz="1800" spc="-20" dirty="0">
                <a:latin typeface="Calibri"/>
                <a:cs typeface="Calibri"/>
              </a:rPr>
              <a:t>mg/day, </a:t>
            </a:r>
            <a:r>
              <a:rPr sz="1800" spc="-10" dirty="0" smtClean="0">
                <a:latin typeface="Calibri"/>
                <a:cs typeface="Calibri"/>
              </a:rPr>
              <a:t>increase </a:t>
            </a:r>
            <a:r>
              <a:rPr sz="1800" spc="-5" dirty="0">
                <a:latin typeface="Calibri"/>
                <a:cs typeface="Calibri"/>
              </a:rPr>
              <a:t>by 25-50 </a:t>
            </a:r>
            <a:r>
              <a:rPr sz="1800" dirty="0">
                <a:latin typeface="Calibri"/>
                <a:cs typeface="Calibri"/>
              </a:rPr>
              <a:t>mg/day </a:t>
            </a:r>
            <a:r>
              <a:rPr sz="1800" spc="-5" dirty="0" smtClean="0">
                <a:latin typeface="Calibri"/>
                <a:cs typeface="Calibri"/>
              </a:rPr>
              <a:t>each</a:t>
            </a:r>
            <a:r>
              <a:rPr lang="en-US" sz="1800" spc="-5" dirty="0" smtClean="0">
                <a:latin typeface="Calibri"/>
                <a:cs typeface="Calibri"/>
              </a:rPr>
              <a:t> week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Lower </a:t>
            </a:r>
            <a:r>
              <a:rPr sz="1800" spc="-5" dirty="0">
                <a:latin typeface="Calibri"/>
                <a:cs typeface="Calibri"/>
              </a:rPr>
              <a:t>doses, </a:t>
            </a:r>
            <a:r>
              <a:rPr sz="1800" dirty="0">
                <a:latin typeface="Calibri"/>
                <a:cs typeface="Calibri"/>
              </a:rPr>
              <a:t>eg. </a:t>
            </a:r>
            <a:r>
              <a:rPr sz="1800" spc="-5" dirty="0">
                <a:latin typeface="Calibri"/>
                <a:cs typeface="Calibri"/>
              </a:rPr>
              <a:t>100-200 </a:t>
            </a:r>
            <a:r>
              <a:rPr sz="1800" dirty="0">
                <a:latin typeface="Calibri"/>
                <a:cs typeface="Calibri"/>
              </a:rPr>
              <a:t>mg/day </a:t>
            </a:r>
            <a:r>
              <a:rPr sz="1800" spc="-15" dirty="0">
                <a:latin typeface="Calibri"/>
                <a:cs typeface="Calibri"/>
              </a:rPr>
              <a:t>may </a:t>
            </a:r>
            <a:r>
              <a:rPr sz="1800" dirty="0">
                <a:latin typeface="Calibri"/>
                <a:cs typeface="Calibri"/>
              </a:rPr>
              <a:t>be </a:t>
            </a:r>
            <a:r>
              <a:rPr sz="1800" spc="-15" dirty="0">
                <a:latin typeface="Calibri"/>
                <a:cs typeface="Calibri"/>
              </a:rPr>
              <a:t>effective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more research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needed.</a:t>
            </a:r>
          </a:p>
          <a:p>
            <a:pPr marL="756285" lvl="1" indent="-286385">
              <a:lnSpc>
                <a:spcPts val="2155"/>
              </a:lnSpc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BID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dosing</a:t>
            </a: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Adverse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effects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Memory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concentration </a:t>
            </a:r>
            <a:r>
              <a:rPr sz="1800" spc="-5" dirty="0">
                <a:latin typeface="Calibri"/>
                <a:cs typeface="Calibri"/>
              </a:rPr>
              <a:t>problems; dizziness;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somnolence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Paresthesias, altered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taste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Appetite/weight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loss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Rare: </a:t>
            </a:r>
            <a:r>
              <a:rPr sz="1800" spc="-5" dirty="0">
                <a:latin typeface="Calibri"/>
                <a:cs typeface="Calibri"/>
              </a:rPr>
              <a:t>kidney </a:t>
            </a:r>
            <a:r>
              <a:rPr sz="1800" spc="-10" dirty="0">
                <a:latin typeface="Calibri"/>
                <a:cs typeface="Calibri"/>
              </a:rPr>
              <a:t>stones, metabolic </a:t>
            </a:r>
            <a:r>
              <a:rPr sz="1800" spc="-5" dirty="0">
                <a:latin typeface="Calibri"/>
                <a:cs typeface="Calibri"/>
              </a:rPr>
              <a:t>acidosis, narrow-angle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glaucoma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4937" rIns="0" bIns="0" rtlCol="0">
            <a:spAutoFit/>
          </a:bodyPr>
          <a:lstStyle/>
          <a:p>
            <a:pPr marL="151765" algn="ctr">
              <a:lnSpc>
                <a:spcPct val="100000"/>
              </a:lnSpc>
            </a:pPr>
            <a:r>
              <a:rPr spc="-55" dirty="0">
                <a:solidFill>
                  <a:srgbClr val="558ED5"/>
                </a:solidFill>
              </a:rPr>
              <a:t>Topiramate, </a:t>
            </a:r>
            <a:r>
              <a:rPr spc="-5" dirty="0">
                <a:solidFill>
                  <a:srgbClr val="558ED5"/>
                </a:solidFill>
              </a:rPr>
              <a:t>2: </a:t>
            </a:r>
            <a:r>
              <a:rPr spc="-15" dirty="0">
                <a:solidFill>
                  <a:srgbClr val="558ED5"/>
                </a:solidFill>
              </a:rPr>
              <a:t>Evidence </a:t>
            </a:r>
            <a:r>
              <a:rPr spc="-30" dirty="0">
                <a:solidFill>
                  <a:srgbClr val="558ED5"/>
                </a:solidFill>
              </a:rPr>
              <a:t>for</a:t>
            </a:r>
            <a:r>
              <a:rPr spc="60" dirty="0">
                <a:solidFill>
                  <a:srgbClr val="558ED5"/>
                </a:solidFill>
              </a:rPr>
              <a:t> </a:t>
            </a:r>
            <a:r>
              <a:rPr spc="-30" dirty="0">
                <a:solidFill>
                  <a:srgbClr val="558ED5"/>
                </a:solidFill>
              </a:rPr>
              <a:t>Efficacy</a:t>
            </a:r>
          </a:p>
          <a:p>
            <a:pPr marL="151765" algn="ctr">
              <a:lnSpc>
                <a:spcPct val="100000"/>
              </a:lnSpc>
              <a:spcBef>
                <a:spcPts val="185"/>
              </a:spcBef>
            </a:pPr>
            <a:r>
              <a:rPr sz="1100" dirty="0">
                <a:solidFill>
                  <a:srgbClr val="000000"/>
                </a:solidFill>
              </a:rPr>
              <a:t>(Blodgett et </a:t>
            </a:r>
            <a:r>
              <a:rPr sz="1100" spc="-5" dirty="0">
                <a:solidFill>
                  <a:srgbClr val="000000"/>
                </a:solidFill>
              </a:rPr>
              <a:t>al. </a:t>
            </a:r>
            <a:r>
              <a:rPr sz="1100" dirty="0">
                <a:solidFill>
                  <a:srgbClr val="000000"/>
                </a:solidFill>
              </a:rPr>
              <a:t>2014 A </a:t>
            </a:r>
            <a:r>
              <a:rPr sz="1100" spc="-5" dirty="0">
                <a:solidFill>
                  <a:srgbClr val="000000"/>
                </a:solidFill>
              </a:rPr>
              <a:t>Meta-analysis </a:t>
            </a:r>
            <a:r>
              <a:rPr sz="1100" dirty="0">
                <a:solidFill>
                  <a:srgbClr val="000000"/>
                </a:solidFill>
              </a:rPr>
              <a:t>of </a:t>
            </a:r>
            <a:r>
              <a:rPr sz="1100" spc="-5" dirty="0">
                <a:solidFill>
                  <a:srgbClr val="000000"/>
                </a:solidFill>
              </a:rPr>
              <a:t>topiramate’s </a:t>
            </a:r>
            <a:r>
              <a:rPr sz="1100" dirty="0">
                <a:solidFill>
                  <a:srgbClr val="000000"/>
                </a:solidFill>
              </a:rPr>
              <a:t>effects for </a:t>
            </a:r>
            <a:r>
              <a:rPr sz="1100" spc="-5" dirty="0">
                <a:solidFill>
                  <a:srgbClr val="000000"/>
                </a:solidFill>
              </a:rPr>
              <a:t>individuals </a:t>
            </a:r>
            <a:r>
              <a:rPr sz="1100" dirty="0">
                <a:solidFill>
                  <a:srgbClr val="000000"/>
                </a:solidFill>
              </a:rPr>
              <a:t>with alcohol use </a:t>
            </a:r>
            <a:r>
              <a:rPr sz="1100" spc="-5" dirty="0">
                <a:solidFill>
                  <a:srgbClr val="000000"/>
                </a:solidFill>
              </a:rPr>
              <a:t>disorders. </a:t>
            </a:r>
            <a:r>
              <a:rPr sz="1100" i="1" spc="-5" dirty="0">
                <a:solidFill>
                  <a:srgbClr val="000000"/>
                </a:solidFill>
                <a:latin typeface="Calibri"/>
                <a:cs typeface="Calibri"/>
              </a:rPr>
              <a:t>Alcoholism Clin </a:t>
            </a:r>
            <a:r>
              <a:rPr sz="1100" i="1" dirty="0">
                <a:solidFill>
                  <a:srgbClr val="000000"/>
                </a:solidFill>
                <a:latin typeface="Calibri"/>
                <a:cs typeface="Calibri"/>
              </a:rPr>
              <a:t>Exp</a:t>
            </a:r>
            <a:r>
              <a:rPr sz="1100" i="1" spc="-1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000000"/>
                </a:solidFill>
                <a:latin typeface="Calibri"/>
                <a:cs typeface="Calibri"/>
              </a:rPr>
              <a:t>Research.)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897178"/>
            <a:ext cx="6934200" cy="5960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7281" rIns="0" bIns="0" rtlCol="0">
            <a:spAutoFit/>
          </a:bodyPr>
          <a:lstStyle/>
          <a:p>
            <a:pPr marL="2300605">
              <a:lnSpc>
                <a:spcPct val="100000"/>
              </a:lnSpc>
            </a:pPr>
            <a:r>
              <a:rPr sz="4400" spc="-50" dirty="0">
                <a:solidFill>
                  <a:srgbClr val="558ED5"/>
                </a:solidFill>
              </a:rPr>
              <a:t>Topiramate,</a:t>
            </a:r>
            <a:r>
              <a:rPr sz="4400" spc="-105" dirty="0">
                <a:solidFill>
                  <a:srgbClr val="558ED5"/>
                </a:solidFill>
              </a:rPr>
              <a:t> </a:t>
            </a:r>
            <a:r>
              <a:rPr sz="4400" dirty="0">
                <a:solidFill>
                  <a:srgbClr val="558ED5"/>
                </a:solidFill>
              </a:rPr>
              <a:t>3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186688"/>
            <a:ext cx="8000365" cy="43801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Evidence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5" dirty="0">
                <a:latin typeface="Calibri"/>
                <a:cs typeface="Calibri"/>
              </a:rPr>
              <a:t>efficacy: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meta-analyses</a:t>
            </a:r>
            <a:endParaRPr sz="2200" dirty="0">
              <a:latin typeface="Calibri"/>
              <a:cs typeface="Calibri"/>
            </a:endParaRPr>
          </a:p>
          <a:p>
            <a:pPr marL="756285" marR="5080" lvl="1" indent="-286385">
              <a:lnSpc>
                <a:spcPct val="80000"/>
              </a:lnSpc>
              <a:spcBef>
                <a:spcPts val="484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000" spc="-10" dirty="0" smtClean="0">
                <a:latin typeface="Calibri"/>
                <a:cs typeface="Calibri"/>
              </a:rPr>
              <a:t>Increased abstinence</a:t>
            </a:r>
          </a:p>
          <a:p>
            <a:pPr marL="756285" marR="5080" lvl="1" indent="-286385">
              <a:lnSpc>
                <a:spcPct val="80000"/>
              </a:lnSpc>
              <a:spcBef>
                <a:spcPts val="484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000" spc="-10" dirty="0" smtClean="0">
                <a:latin typeface="Calibri"/>
                <a:cs typeface="Calibri"/>
              </a:rPr>
              <a:t>Fewer drinking days and fewer drinks/drinking day</a:t>
            </a:r>
            <a:endParaRPr sz="2000" dirty="0">
              <a:latin typeface="Calibri"/>
              <a:cs typeface="Calibri"/>
            </a:endParaRPr>
          </a:p>
          <a:p>
            <a:pPr marL="355600" indent="-342900">
              <a:lnSpc>
                <a:spcPts val="263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Predictor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effectiveness</a:t>
            </a:r>
            <a:endParaRPr sz="2200" dirty="0">
              <a:latin typeface="Calibri"/>
              <a:cs typeface="Calibri"/>
            </a:endParaRPr>
          </a:p>
          <a:p>
            <a:pPr marL="756285" lvl="1" indent="-286385">
              <a:lnSpc>
                <a:spcPts val="2395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possible genetic </a:t>
            </a:r>
            <a:r>
              <a:rPr sz="2000" spc="-10" dirty="0">
                <a:latin typeface="Calibri"/>
                <a:cs typeface="Calibri"/>
              </a:rPr>
              <a:t>predictor </a:t>
            </a:r>
            <a:r>
              <a:rPr sz="2000" dirty="0">
                <a:latin typeface="Calibri"/>
                <a:cs typeface="Calibri"/>
              </a:rPr>
              <a:t>– </a:t>
            </a:r>
            <a:r>
              <a:rPr sz="2000" spc="-5" dirty="0">
                <a:latin typeface="Calibri"/>
                <a:cs typeface="Calibri"/>
              </a:rPr>
              <a:t>alleles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GRIK1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gene</a:t>
            </a:r>
            <a:endParaRPr sz="2000" dirty="0">
              <a:latin typeface="Calibri"/>
              <a:cs typeface="Calibri"/>
            </a:endParaRPr>
          </a:p>
          <a:p>
            <a:pPr marL="355600" indent="-342900">
              <a:lnSpc>
                <a:spcPts val="2635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Contraindications</a:t>
            </a:r>
            <a:endParaRPr sz="22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Renal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failure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History </a:t>
            </a:r>
            <a:r>
              <a:rPr sz="2000" spc="-5" dirty="0">
                <a:latin typeface="Calibri"/>
                <a:cs typeface="Calibri"/>
              </a:rPr>
              <a:t>of kidney </a:t>
            </a:r>
            <a:r>
              <a:rPr sz="2000" spc="-10" dirty="0">
                <a:latin typeface="Calibri"/>
                <a:cs typeface="Calibri"/>
              </a:rPr>
              <a:t>stones </a:t>
            </a:r>
            <a:r>
              <a:rPr sz="2000" spc="-5" dirty="0">
                <a:latin typeface="Calibri"/>
                <a:cs typeface="Calibri"/>
              </a:rPr>
              <a:t>or narrow-angle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glaucoma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ts val="2395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pregnancy</a:t>
            </a:r>
            <a:endParaRPr sz="2000" dirty="0">
              <a:latin typeface="Calibri"/>
              <a:cs typeface="Calibri"/>
            </a:endParaRPr>
          </a:p>
          <a:p>
            <a:pPr marL="355600" indent="-342900">
              <a:lnSpc>
                <a:spcPts val="2635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Clinical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use</a:t>
            </a:r>
            <a:endParaRPr sz="22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Can be </a:t>
            </a:r>
            <a:r>
              <a:rPr sz="2000" spc="-5" dirty="0">
                <a:latin typeface="Calibri"/>
                <a:cs typeface="Calibri"/>
              </a:rPr>
              <a:t>used in </a:t>
            </a:r>
            <a:r>
              <a:rPr sz="2000" spc="-10" dirty="0">
                <a:latin typeface="Calibri"/>
                <a:cs typeface="Calibri"/>
              </a:rPr>
              <a:t>patients </a:t>
            </a:r>
            <a:r>
              <a:rPr sz="2000" dirty="0">
                <a:latin typeface="Calibri"/>
                <a:cs typeface="Calibri"/>
              </a:rPr>
              <a:t>who </a:t>
            </a:r>
            <a:r>
              <a:rPr sz="2000" spc="-10" dirty="0">
                <a:latin typeface="Calibri"/>
                <a:cs typeface="Calibri"/>
              </a:rPr>
              <a:t>are still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drinking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If CrCl </a:t>
            </a:r>
            <a:r>
              <a:rPr sz="2000" dirty="0">
                <a:latin typeface="Calibri"/>
                <a:cs typeface="Calibri"/>
              </a:rPr>
              <a:t>&lt;70 ml/min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dirty="0">
                <a:latin typeface="Calibri"/>
                <a:cs typeface="Calibri"/>
              </a:rPr>
              <a:t>cut </a:t>
            </a:r>
            <a:r>
              <a:rPr sz="2000" spc="-5" dirty="0">
                <a:latin typeface="Calibri"/>
                <a:cs typeface="Calibri"/>
              </a:rPr>
              <a:t>dose by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50%</a:t>
            </a:r>
          </a:p>
          <a:p>
            <a:pPr marL="756285" marR="1259840" lvl="1" indent="-286385">
              <a:lnSpc>
                <a:spcPct val="80000"/>
              </a:lnSpc>
              <a:spcBef>
                <a:spcPts val="480"/>
              </a:spcBef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Check </a:t>
            </a:r>
            <a:r>
              <a:rPr sz="2000" spc="-5" dirty="0">
                <a:latin typeface="Calibri"/>
                <a:cs typeface="Calibri"/>
              </a:rPr>
              <a:t>bicarbonate </a:t>
            </a:r>
            <a:r>
              <a:rPr sz="2000" spc="-10" dirty="0">
                <a:latin typeface="Calibri"/>
                <a:cs typeface="Calibri"/>
              </a:rPr>
              <a:t>level </a:t>
            </a:r>
            <a:r>
              <a:rPr sz="2000" spc="-5" dirty="0">
                <a:latin typeface="Calibri"/>
                <a:cs typeface="Calibri"/>
              </a:rPr>
              <a:t>if metabolic acidosis is suspected  </a:t>
            </a:r>
            <a:r>
              <a:rPr sz="2000" spc="-10" dirty="0">
                <a:latin typeface="Calibri"/>
                <a:cs typeface="Calibri"/>
              </a:rPr>
              <a:t>(hyperventilation,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etc)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856" rIns="0" bIns="0" rtlCol="0">
            <a:spAutoFit/>
          </a:bodyPr>
          <a:lstStyle/>
          <a:p>
            <a:pPr marL="2256155">
              <a:lnSpc>
                <a:spcPct val="100000"/>
              </a:lnSpc>
            </a:pPr>
            <a:r>
              <a:rPr sz="4400" spc="-5" dirty="0"/>
              <a:t>Gabapentin,</a:t>
            </a:r>
            <a:r>
              <a:rPr sz="4400" spc="-80" dirty="0"/>
              <a:t> </a:t>
            </a:r>
            <a:r>
              <a:rPr sz="4400" dirty="0"/>
              <a:t>1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173480"/>
            <a:ext cx="7967980" cy="5067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902460" indent="-342900">
              <a:lnSpc>
                <a:spcPts val="2400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Not </a:t>
            </a:r>
            <a:r>
              <a:rPr sz="2500" spc="-15" dirty="0">
                <a:latin typeface="Calibri"/>
                <a:cs typeface="Calibri"/>
              </a:rPr>
              <a:t>FDA-approved </a:t>
            </a:r>
            <a:r>
              <a:rPr sz="2500" spc="-20" dirty="0">
                <a:latin typeface="Calibri"/>
                <a:cs typeface="Calibri"/>
              </a:rPr>
              <a:t>for </a:t>
            </a:r>
            <a:r>
              <a:rPr sz="2500" spc="-35" dirty="0">
                <a:latin typeface="Calibri"/>
                <a:cs typeface="Calibri"/>
              </a:rPr>
              <a:t>AUD, </a:t>
            </a:r>
            <a:r>
              <a:rPr sz="2500" spc="-10" dirty="0">
                <a:latin typeface="Calibri"/>
                <a:cs typeface="Calibri"/>
              </a:rPr>
              <a:t>but </a:t>
            </a:r>
            <a:r>
              <a:rPr sz="2500" spc="-15" dirty="0">
                <a:latin typeface="Calibri"/>
                <a:cs typeface="Calibri"/>
              </a:rPr>
              <a:t>approved </a:t>
            </a:r>
            <a:r>
              <a:rPr sz="2500" spc="-5" dirty="0">
                <a:latin typeface="Calibri"/>
                <a:cs typeface="Calibri"/>
              </a:rPr>
              <a:t>as  </a:t>
            </a:r>
            <a:r>
              <a:rPr sz="2500" spc="-10" dirty="0">
                <a:latin typeface="Calibri"/>
                <a:cs typeface="Calibri"/>
              </a:rPr>
              <a:t>anticonvulsant; neuropathic </a:t>
            </a:r>
            <a:r>
              <a:rPr sz="2500" spc="-5" dirty="0">
                <a:latin typeface="Calibri"/>
                <a:cs typeface="Calibri"/>
              </a:rPr>
              <a:t>pain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med</a:t>
            </a:r>
            <a:endParaRPr sz="25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Mechanism of action of </a:t>
            </a:r>
            <a:r>
              <a:rPr sz="2500" spc="-10" dirty="0">
                <a:latin typeface="Calibri"/>
                <a:cs typeface="Calibri"/>
              </a:rPr>
              <a:t>gabapentin (Neurontin </a:t>
            </a:r>
            <a:r>
              <a:rPr sz="2500" spc="-5" dirty="0">
                <a:latin typeface="Calibri"/>
                <a:cs typeface="Calibri"/>
              </a:rPr>
              <a:t>and</a:t>
            </a:r>
            <a:r>
              <a:rPr sz="2500" spc="4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others)</a:t>
            </a:r>
            <a:endParaRPr sz="25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  <a:tab pos="1991360" algn="l"/>
              </a:tabLst>
            </a:pPr>
            <a:r>
              <a:rPr sz="2200" spc="-10" dirty="0">
                <a:latin typeface="Calibri"/>
                <a:cs typeface="Calibri"/>
              </a:rPr>
              <a:t>Chemical:	</a:t>
            </a:r>
            <a:r>
              <a:rPr sz="2200" spc="-20" dirty="0">
                <a:latin typeface="Calibri"/>
                <a:cs typeface="Calibri"/>
              </a:rPr>
              <a:t>facilitates </a:t>
            </a:r>
            <a:r>
              <a:rPr sz="2200" spc="-10" dirty="0">
                <a:latin typeface="Calibri"/>
                <a:cs typeface="Calibri"/>
              </a:rPr>
              <a:t>GABA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transmission</a:t>
            </a:r>
            <a:endParaRPr sz="2200" dirty="0">
              <a:latin typeface="Calibri"/>
              <a:cs typeface="Calibri"/>
            </a:endParaRPr>
          </a:p>
          <a:p>
            <a:pPr marL="756285" lvl="1" indent="-286385">
              <a:lnSpc>
                <a:spcPts val="2635"/>
              </a:lnSpc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Behavioral: reduces </a:t>
            </a:r>
            <a:r>
              <a:rPr sz="2200" spc="-15" dirty="0">
                <a:latin typeface="Calibri"/>
                <a:cs typeface="Calibri"/>
              </a:rPr>
              <a:t>withdrawal-related </a:t>
            </a:r>
            <a:r>
              <a:rPr sz="2200" spc="-30" dirty="0">
                <a:latin typeface="Calibri"/>
                <a:cs typeface="Calibri"/>
              </a:rPr>
              <a:t>anxiety, </a:t>
            </a:r>
            <a:r>
              <a:rPr sz="2200" spc="-10" dirty="0">
                <a:latin typeface="Calibri"/>
                <a:cs typeface="Calibri"/>
              </a:rPr>
              <a:t>helps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sleep,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Pharmacology</a:t>
            </a:r>
            <a:endParaRPr sz="2500" dirty="0">
              <a:latin typeface="Calibri"/>
              <a:cs typeface="Calibri"/>
            </a:endParaRPr>
          </a:p>
          <a:p>
            <a:pPr marL="756285" marR="375285" lvl="1" indent="-286385">
              <a:lnSpc>
                <a:spcPts val="2110"/>
              </a:lnSpc>
              <a:spcBef>
                <a:spcPts val="52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Blocks alpha-2-delta </a:t>
            </a:r>
            <a:r>
              <a:rPr sz="2200" spc="-5" dirty="0">
                <a:latin typeface="Calibri"/>
                <a:cs typeface="Calibri"/>
              </a:rPr>
              <a:t>subunit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calcium channel </a:t>
            </a:r>
            <a:r>
              <a:rPr sz="2200" spc="-5" dirty="0">
                <a:latin typeface="Wingdings"/>
                <a:cs typeface="Wingdings"/>
              </a:rPr>
              <a:t>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mod</a:t>
            </a:r>
            <a:r>
              <a:rPr lang="en-US" sz="2200" spc="-10" dirty="0" smtClean="0">
                <a:latin typeface="Calibri"/>
                <a:cs typeface="Calibri"/>
              </a:rPr>
              <a:t>u</a:t>
            </a:r>
            <a:r>
              <a:rPr sz="2200" spc="-10" dirty="0" smtClean="0">
                <a:latin typeface="Calibri"/>
                <a:cs typeface="Calibri"/>
              </a:rPr>
              <a:t>lates  </a:t>
            </a:r>
            <a:r>
              <a:rPr sz="2200" spc="-10" dirty="0">
                <a:latin typeface="Calibri"/>
                <a:cs typeface="Calibri"/>
              </a:rPr>
              <a:t>GABA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neurotransmission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10" dirty="0">
                <a:latin typeface="Calibri"/>
                <a:cs typeface="Calibri"/>
              </a:rPr>
              <a:t>Dose</a:t>
            </a:r>
            <a:endParaRPr sz="2500" dirty="0">
              <a:latin typeface="Calibri"/>
              <a:cs typeface="Calibri"/>
            </a:endParaRPr>
          </a:p>
          <a:p>
            <a:pPr marL="756285" lvl="1" indent="-286385">
              <a:lnSpc>
                <a:spcPts val="2635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1800 </a:t>
            </a:r>
            <a:r>
              <a:rPr sz="2200" dirty="0">
                <a:latin typeface="Calibri"/>
                <a:cs typeface="Calibri"/>
              </a:rPr>
              <a:t>mg/day </a:t>
            </a:r>
            <a:r>
              <a:rPr sz="2200" spc="-5" dirty="0">
                <a:latin typeface="Calibri"/>
                <a:cs typeface="Calibri"/>
              </a:rPr>
              <a:t>in 3 divided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doses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5600" algn="l"/>
              </a:tabLst>
            </a:pPr>
            <a:r>
              <a:rPr sz="2500" spc="-10" dirty="0">
                <a:latin typeface="Calibri"/>
                <a:cs typeface="Calibri"/>
              </a:rPr>
              <a:t>Evidence </a:t>
            </a:r>
            <a:r>
              <a:rPr sz="2500" spc="-20" dirty="0">
                <a:latin typeface="Calibri"/>
                <a:cs typeface="Calibri"/>
              </a:rPr>
              <a:t>for</a:t>
            </a:r>
            <a:r>
              <a:rPr sz="2500" spc="-4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efficacy</a:t>
            </a:r>
            <a:endParaRPr sz="2500" dirty="0">
              <a:latin typeface="Calibri"/>
              <a:cs typeface="Calibri"/>
            </a:endParaRPr>
          </a:p>
          <a:p>
            <a:pPr marL="756285" marR="381635" lvl="1" indent="-286385">
              <a:lnSpc>
                <a:spcPts val="2110"/>
              </a:lnSpc>
              <a:spcBef>
                <a:spcPts val="52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Mason (2014) </a:t>
            </a:r>
            <a:r>
              <a:rPr sz="2200" spc="-20" dirty="0">
                <a:latin typeface="Calibri"/>
                <a:cs typeface="Calibri"/>
              </a:rPr>
              <a:t>JAMA </a:t>
            </a:r>
            <a:r>
              <a:rPr sz="2200" spc="-15" dirty="0">
                <a:latin typeface="Calibri"/>
                <a:cs typeface="Calibri"/>
              </a:rPr>
              <a:t>Int </a:t>
            </a:r>
            <a:r>
              <a:rPr sz="2200" spc="-10" dirty="0">
                <a:latin typeface="Calibri"/>
                <a:cs typeface="Calibri"/>
              </a:rPr>
              <a:t>Med: increased abstinence, reduced  </a:t>
            </a:r>
            <a:r>
              <a:rPr sz="2200" spc="-20" dirty="0">
                <a:latin typeface="Calibri"/>
                <a:cs typeface="Calibri"/>
              </a:rPr>
              <a:t>craving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15" dirty="0">
                <a:latin typeface="Calibri"/>
                <a:cs typeface="Calibri"/>
              </a:rPr>
              <a:t>Adverse</a:t>
            </a:r>
            <a:r>
              <a:rPr sz="2500" spc="-4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effects</a:t>
            </a:r>
            <a:endParaRPr sz="25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Sedation, </a:t>
            </a:r>
            <a:r>
              <a:rPr sz="2200" spc="-5" dirty="0">
                <a:latin typeface="Calibri"/>
                <a:cs typeface="Calibri"/>
              </a:rPr>
              <a:t>dizziness, </a:t>
            </a:r>
            <a:r>
              <a:rPr sz="2200" spc="-10" dirty="0">
                <a:latin typeface="Calibri"/>
                <a:cs typeface="Calibri"/>
              </a:rPr>
              <a:t>edema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4594" rIns="0" bIns="0" rtlCol="0">
            <a:spAutoFit/>
          </a:bodyPr>
          <a:lstStyle/>
          <a:p>
            <a:pPr marL="2256155">
              <a:lnSpc>
                <a:spcPct val="100000"/>
              </a:lnSpc>
            </a:pPr>
            <a:r>
              <a:rPr sz="4400" spc="-5" dirty="0"/>
              <a:t>Gabapentin,</a:t>
            </a:r>
            <a:r>
              <a:rPr sz="4400" spc="-80" dirty="0"/>
              <a:t> </a:t>
            </a:r>
            <a:r>
              <a:rPr sz="4400" dirty="0"/>
              <a:t>2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71752"/>
            <a:ext cx="7727950" cy="414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Predictors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effectiveness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5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Not clear </a:t>
            </a:r>
            <a:r>
              <a:rPr sz="2800" spc="-15" dirty="0">
                <a:latin typeface="Calibri"/>
                <a:cs typeface="Calibri"/>
              </a:rPr>
              <a:t>at </a:t>
            </a:r>
            <a:r>
              <a:rPr sz="2800" spc="-10" dirty="0">
                <a:latin typeface="Calibri"/>
                <a:cs typeface="Calibri"/>
              </a:rPr>
              <a:t>this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time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Clinical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use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5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Can be used </a:t>
            </a:r>
            <a:r>
              <a:rPr sz="2800" spc="-10" dirty="0">
                <a:latin typeface="Calibri"/>
                <a:cs typeface="Calibri"/>
              </a:rPr>
              <a:t>in individuals </a:t>
            </a:r>
            <a:r>
              <a:rPr sz="2800" spc="-15" dirty="0">
                <a:latin typeface="Calibri"/>
                <a:cs typeface="Calibri"/>
              </a:rPr>
              <a:t>still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drinking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Can be used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patients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20" dirty="0">
                <a:latin typeface="Calibri"/>
                <a:cs typeface="Calibri"/>
              </a:rPr>
              <a:t>severe </a:t>
            </a:r>
            <a:r>
              <a:rPr sz="2800" spc="-15" dirty="0">
                <a:latin typeface="Calibri"/>
                <a:cs typeface="Calibri"/>
              </a:rPr>
              <a:t>liver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disease</a:t>
            </a:r>
            <a:endParaRPr sz="2800">
              <a:latin typeface="Calibri"/>
              <a:cs typeface="Calibri"/>
            </a:endParaRPr>
          </a:p>
          <a:p>
            <a:pPr marL="756285" marR="751205" lvl="1" indent="-286385">
              <a:lnSpc>
                <a:spcPts val="3030"/>
              </a:lnSpc>
              <a:spcBef>
                <a:spcPts val="71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Evidence </a:t>
            </a:r>
            <a:r>
              <a:rPr sz="2800" spc="-20" dirty="0">
                <a:latin typeface="Calibri"/>
                <a:cs typeface="Calibri"/>
              </a:rPr>
              <a:t>exists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GBP </a:t>
            </a:r>
            <a:r>
              <a:rPr sz="2800" spc="-10" dirty="0">
                <a:latin typeface="Calibri"/>
                <a:cs typeface="Calibri"/>
              </a:rPr>
              <a:t>aiding </a:t>
            </a:r>
            <a:r>
              <a:rPr sz="2800" spc="-5" dirty="0">
                <a:latin typeface="Calibri"/>
                <a:cs typeface="Calibri"/>
              </a:rPr>
              <a:t>sleep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20" dirty="0">
                <a:latin typeface="Calibri"/>
                <a:cs typeface="Calibri"/>
              </a:rPr>
              <a:t>AUD  </a:t>
            </a:r>
            <a:r>
              <a:rPr sz="2800" spc="-10" dirty="0">
                <a:latin typeface="Calibri"/>
                <a:cs typeface="Calibri"/>
              </a:rPr>
              <a:t>patients</a:t>
            </a:r>
            <a:endParaRPr sz="2800">
              <a:latin typeface="Calibri"/>
              <a:cs typeface="Calibri"/>
            </a:endParaRPr>
          </a:p>
          <a:p>
            <a:pPr marL="756285" marR="1259205" lvl="1" indent="-286385">
              <a:lnSpc>
                <a:spcPts val="3030"/>
              </a:lnSpc>
              <a:spcBef>
                <a:spcPts val="66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Care </a:t>
            </a:r>
            <a:r>
              <a:rPr sz="2800" spc="-5" dirty="0">
                <a:latin typeface="Calibri"/>
                <a:cs typeface="Calibri"/>
              </a:rPr>
              <a:t>needs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30" dirty="0">
                <a:latin typeface="Calibri"/>
                <a:cs typeface="Calibri"/>
              </a:rPr>
              <a:t>taken </a:t>
            </a:r>
            <a:r>
              <a:rPr sz="2800" spc="-10" dirty="0">
                <a:latin typeface="Calibri"/>
                <a:cs typeface="Calibri"/>
              </a:rPr>
              <a:t>in cases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renal  </a:t>
            </a:r>
            <a:r>
              <a:rPr sz="2800" spc="-10" dirty="0">
                <a:latin typeface="Calibri"/>
                <a:cs typeface="Calibri"/>
              </a:rPr>
              <a:t>insufficiency; </a:t>
            </a:r>
            <a:r>
              <a:rPr sz="2800" spc="-5" dirty="0">
                <a:latin typeface="Calibri"/>
                <a:cs typeface="Calibri"/>
              </a:rPr>
              <a:t>dose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5" dirty="0">
                <a:latin typeface="Calibri"/>
                <a:cs typeface="Calibri"/>
              </a:rPr>
              <a:t>be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reduced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4594" rIns="0" bIns="0" rtlCol="0">
            <a:spAutoFit/>
          </a:bodyPr>
          <a:lstStyle/>
          <a:p>
            <a:pPr marL="2602230">
              <a:lnSpc>
                <a:spcPct val="100000"/>
              </a:lnSpc>
            </a:pPr>
            <a:r>
              <a:rPr sz="4400" spc="-10" dirty="0"/>
              <a:t>Baclofen,</a:t>
            </a:r>
            <a:r>
              <a:rPr sz="4400" spc="-125" dirty="0"/>
              <a:t> </a:t>
            </a:r>
            <a:r>
              <a:rPr sz="4400" dirty="0"/>
              <a:t>1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480312"/>
            <a:ext cx="7943215" cy="4288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37795" indent="-342900">
              <a:lnSpc>
                <a:spcPts val="211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Not </a:t>
            </a:r>
            <a:r>
              <a:rPr sz="2200" spc="-15" dirty="0">
                <a:latin typeface="Calibri"/>
                <a:cs typeface="Calibri"/>
              </a:rPr>
              <a:t>FDA-approved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30" dirty="0">
                <a:latin typeface="Calibri"/>
                <a:cs typeface="Calibri"/>
              </a:rPr>
              <a:t>AUD, </a:t>
            </a:r>
            <a:r>
              <a:rPr sz="2200" spc="-10" dirty="0">
                <a:latin typeface="Calibri"/>
                <a:cs typeface="Calibri"/>
              </a:rPr>
              <a:t>but </a:t>
            </a:r>
            <a:r>
              <a:rPr sz="2200" spc="-15" dirty="0">
                <a:latin typeface="Calibri"/>
                <a:cs typeface="Calibri"/>
              </a:rPr>
              <a:t>approved </a:t>
            </a:r>
            <a:r>
              <a:rPr sz="2200" spc="-5" dirty="0">
                <a:latin typeface="Calibri"/>
                <a:cs typeface="Calibri"/>
              </a:rPr>
              <a:t>as a muscle </a:t>
            </a:r>
            <a:r>
              <a:rPr sz="2200" spc="-20" dirty="0">
                <a:latin typeface="Calibri"/>
                <a:cs typeface="Calibri"/>
              </a:rPr>
              <a:t>relaxant for  </a:t>
            </a:r>
            <a:r>
              <a:rPr sz="2200" spc="-10" dirty="0">
                <a:latin typeface="Calibri"/>
                <a:cs typeface="Calibri"/>
              </a:rPr>
              <a:t>treating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spasticity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Mechanism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action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Chemical: </a:t>
            </a:r>
            <a:r>
              <a:rPr sz="2000" spc="-15" dirty="0">
                <a:latin typeface="Calibri"/>
                <a:cs typeface="Calibri"/>
              </a:rPr>
              <a:t>facilitates </a:t>
            </a:r>
            <a:r>
              <a:rPr sz="2000" spc="-10" dirty="0">
                <a:latin typeface="Calibri"/>
                <a:cs typeface="Calibri"/>
              </a:rPr>
              <a:t>GABA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function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ts val="2395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Behavioral: </a:t>
            </a:r>
            <a:r>
              <a:rPr sz="2000" spc="-15" dirty="0">
                <a:latin typeface="Calibri"/>
                <a:cs typeface="Calibri"/>
              </a:rPr>
              <a:t>may </a:t>
            </a:r>
            <a:r>
              <a:rPr sz="2000" spc="-5" dirty="0">
                <a:latin typeface="Calibri"/>
                <a:cs typeface="Calibri"/>
              </a:rPr>
              <a:t>reduce anxiety/dysphoria of </a:t>
            </a:r>
            <a:r>
              <a:rPr sz="2000" spc="-10" dirty="0">
                <a:latin typeface="Calibri"/>
                <a:cs typeface="Calibri"/>
              </a:rPr>
              <a:t>post-withdrawal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state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ts val="2635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Pharmacology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ts val="2395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GABAb </a:t>
            </a:r>
            <a:r>
              <a:rPr sz="2000" spc="-10" dirty="0">
                <a:latin typeface="Calibri"/>
                <a:cs typeface="Calibri"/>
              </a:rPr>
              <a:t>receptor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agonist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ts val="2635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Dose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ts val="2395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10-20 mg</a:t>
            </a:r>
            <a:r>
              <a:rPr sz="2000" spc="-1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TID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ts val="2635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Evidence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5" dirty="0">
                <a:latin typeface="Calibri"/>
                <a:cs typeface="Calibri"/>
              </a:rPr>
              <a:t>efficacy: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mixed</a:t>
            </a:r>
            <a:endParaRPr sz="2200">
              <a:latin typeface="Calibri"/>
              <a:cs typeface="Calibri"/>
            </a:endParaRPr>
          </a:p>
          <a:p>
            <a:pPr marL="755650" marR="5080" lvl="1" indent="-285750">
              <a:lnSpc>
                <a:spcPct val="80000"/>
              </a:lnSpc>
              <a:spcBef>
                <a:spcPts val="484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Jonas </a:t>
            </a:r>
            <a:r>
              <a:rPr sz="2000" dirty="0">
                <a:latin typeface="Calibri"/>
                <a:cs typeface="Calibri"/>
              </a:rPr>
              <a:t>2014 </a:t>
            </a:r>
            <a:r>
              <a:rPr sz="2000" spc="-10" dirty="0">
                <a:latin typeface="Calibri"/>
                <a:cs typeface="Calibri"/>
              </a:rPr>
              <a:t>meta-analysis failed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find </a:t>
            </a:r>
            <a:r>
              <a:rPr sz="2000" spc="-25" dirty="0">
                <a:latin typeface="Calibri"/>
                <a:cs typeface="Calibri"/>
              </a:rPr>
              <a:t>efficacy, </a:t>
            </a:r>
            <a:r>
              <a:rPr sz="2000" dirty="0">
                <a:latin typeface="Calibri"/>
                <a:cs typeface="Calibri"/>
              </a:rPr>
              <a:t>but </a:t>
            </a:r>
            <a:r>
              <a:rPr sz="2000" spc="-15" dirty="0">
                <a:latin typeface="Calibri"/>
                <a:cs typeface="Calibri"/>
              </a:rPr>
              <a:t>several </a:t>
            </a:r>
            <a:r>
              <a:rPr sz="2000" spc="-10" dirty="0">
                <a:latin typeface="Calibri"/>
                <a:cs typeface="Calibri"/>
              </a:rPr>
              <a:t>controlled  </a:t>
            </a:r>
            <a:r>
              <a:rPr sz="2000" spc="-5" dirty="0">
                <a:latin typeface="Calibri"/>
                <a:cs typeface="Calibri"/>
              </a:rPr>
              <a:t>trials support use; </a:t>
            </a:r>
            <a:r>
              <a:rPr sz="2000" dirty="0">
                <a:latin typeface="Calibri"/>
                <a:cs typeface="Calibri"/>
              </a:rPr>
              <a:t>one </a:t>
            </a:r>
            <a:r>
              <a:rPr sz="2000" spc="-10" dirty="0">
                <a:latin typeface="Calibri"/>
                <a:cs typeface="Calibri"/>
              </a:rPr>
              <a:t>large controlled </a:t>
            </a:r>
            <a:r>
              <a:rPr sz="2000" spc="-5" dirty="0">
                <a:latin typeface="Calibri"/>
                <a:cs typeface="Calibri"/>
              </a:rPr>
              <a:t>trial </a:t>
            </a:r>
            <a:r>
              <a:rPr sz="2000" spc="-10" dirty="0">
                <a:latin typeface="Calibri"/>
                <a:cs typeface="Calibri"/>
              </a:rPr>
              <a:t>failed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show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benefit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ts val="263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Adverse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effects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Fatigue, </a:t>
            </a:r>
            <a:r>
              <a:rPr sz="2000" spc="-5" dirty="0">
                <a:latin typeface="Calibri"/>
                <a:cs typeface="Calibri"/>
              </a:rPr>
              <a:t>sedation, dizziness, </a:t>
            </a:r>
            <a:r>
              <a:rPr sz="2000" dirty="0">
                <a:latin typeface="Calibri"/>
                <a:cs typeface="Calibri"/>
              </a:rPr>
              <a:t>abdominal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pain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4594" rIns="0" bIns="0" rtlCol="0">
            <a:spAutoFit/>
          </a:bodyPr>
          <a:lstStyle/>
          <a:p>
            <a:pPr marL="2602230">
              <a:lnSpc>
                <a:spcPct val="100000"/>
              </a:lnSpc>
            </a:pPr>
            <a:r>
              <a:rPr sz="4400" spc="-10" dirty="0"/>
              <a:t>Baclofen,</a:t>
            </a:r>
            <a:r>
              <a:rPr sz="4400" spc="-125" dirty="0"/>
              <a:t> </a:t>
            </a:r>
            <a:r>
              <a:rPr sz="4400" dirty="0"/>
              <a:t>2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20520"/>
            <a:ext cx="7652384" cy="303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Predictors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effectiveness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None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established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Clinical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use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Can be used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patients </a:t>
            </a:r>
            <a:r>
              <a:rPr sz="2800" spc="-5" dirty="0">
                <a:latin typeface="Calibri"/>
                <a:cs typeface="Calibri"/>
              </a:rPr>
              <a:t>who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5" dirty="0">
                <a:latin typeface="Calibri"/>
                <a:cs typeface="Calibri"/>
              </a:rPr>
              <a:t>still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drinking</a:t>
            </a:r>
            <a:endParaRPr sz="2800">
              <a:latin typeface="Calibri"/>
              <a:cs typeface="Calibri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Renal </a:t>
            </a:r>
            <a:r>
              <a:rPr sz="2800" spc="-10" dirty="0">
                <a:latin typeface="Calibri"/>
                <a:cs typeface="Calibri"/>
              </a:rPr>
              <a:t>clearance, </a:t>
            </a:r>
            <a:r>
              <a:rPr sz="2800" spc="-5" dirty="0">
                <a:latin typeface="Calibri"/>
                <a:cs typeface="Calibri"/>
              </a:rPr>
              <a:t>so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spc="-5" dirty="0">
                <a:latin typeface="Calibri"/>
                <a:cs typeface="Calibri"/>
              </a:rPr>
              <a:t>be used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patients </a:t>
            </a:r>
            <a:r>
              <a:rPr sz="2800" spc="-5" dirty="0">
                <a:latin typeface="Calibri"/>
                <a:cs typeface="Calibri"/>
              </a:rPr>
              <a:t>with  </a:t>
            </a:r>
            <a:r>
              <a:rPr sz="2800" spc="-20" dirty="0">
                <a:latin typeface="Calibri"/>
                <a:cs typeface="Calibri"/>
              </a:rPr>
              <a:t>severe </a:t>
            </a:r>
            <a:r>
              <a:rPr sz="2800" spc="-15" dirty="0">
                <a:latin typeface="Calibri"/>
                <a:cs typeface="Calibri"/>
              </a:rPr>
              <a:t>liver </a:t>
            </a:r>
            <a:r>
              <a:rPr sz="2800" spc="-10" dirty="0">
                <a:latin typeface="Calibri"/>
                <a:cs typeface="Calibri"/>
              </a:rPr>
              <a:t>disease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829" rIns="0" bIns="0" rtlCol="0">
            <a:spAutoFit/>
          </a:bodyPr>
          <a:lstStyle/>
          <a:p>
            <a:pPr marL="1850389" marR="5080" indent="-6350">
              <a:lnSpc>
                <a:spcPct val="100000"/>
              </a:lnSpc>
            </a:pPr>
            <a:r>
              <a:rPr spc="-5" dirty="0"/>
              <a:t>Other </a:t>
            </a:r>
            <a:r>
              <a:rPr spc="-20" dirty="0"/>
              <a:t>Possible </a:t>
            </a:r>
            <a:r>
              <a:rPr spc="-25" dirty="0"/>
              <a:t>AUD  </a:t>
            </a:r>
            <a:r>
              <a:rPr spc="-10" dirty="0"/>
              <a:t>Ph</a:t>
            </a:r>
            <a:r>
              <a:rPr dirty="0"/>
              <a:t>a</a:t>
            </a:r>
            <a:r>
              <a:rPr spc="-10" dirty="0"/>
              <a:t>r</a:t>
            </a:r>
            <a:r>
              <a:rPr spc="-5" dirty="0"/>
              <a:t>m</a:t>
            </a:r>
            <a:r>
              <a:rPr dirty="0"/>
              <a:t>a</a:t>
            </a:r>
            <a:r>
              <a:rPr spc="-40" dirty="0"/>
              <a:t>c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</a:t>
            </a:r>
            <a:r>
              <a:rPr spc="-95" dirty="0"/>
              <a:t>r</a:t>
            </a:r>
            <a:r>
              <a:rPr dirty="0"/>
              <a:t>a</a:t>
            </a:r>
            <a:r>
              <a:rPr spc="-10" dirty="0"/>
              <a:t>p</a:t>
            </a:r>
            <a:r>
              <a:rPr spc="-15" dirty="0"/>
              <a:t>i</a:t>
            </a:r>
            <a:r>
              <a:rPr spc="-5" dirty="0"/>
              <a:t>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2077720"/>
            <a:ext cx="2533015" cy="1691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Ondansetron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Nalmefene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Varenicline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34340">
              <a:lnSpc>
                <a:spcPct val="100000"/>
              </a:lnSpc>
            </a:pPr>
            <a:r>
              <a:rPr spc="-5" dirty="0"/>
              <a:t>Is </a:t>
            </a:r>
            <a:r>
              <a:rPr spc="-15" dirty="0"/>
              <a:t>There </a:t>
            </a:r>
            <a:r>
              <a:rPr spc="-5" dirty="0"/>
              <a:t>a </a:t>
            </a:r>
            <a:r>
              <a:rPr spc="-35" dirty="0"/>
              <a:t>First </a:t>
            </a:r>
            <a:r>
              <a:rPr spc="-10" dirty="0"/>
              <a:t>Line  </a:t>
            </a:r>
            <a:r>
              <a:rPr spc="-15" dirty="0"/>
              <a:t>Medication </a:t>
            </a:r>
            <a:r>
              <a:rPr spc="-30" dirty="0"/>
              <a:t>for </a:t>
            </a:r>
            <a:r>
              <a:rPr spc="-15" dirty="0"/>
              <a:t>AUD?,</a:t>
            </a:r>
            <a:r>
              <a:rPr spc="-25" dirty="0"/>
              <a:t> </a:t>
            </a:r>
            <a:r>
              <a:rPr spc="-5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451608"/>
            <a:ext cx="290195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000" spc="-5" dirty="0">
                <a:latin typeface="Calibri"/>
                <a:cs typeface="Calibri"/>
              </a:rPr>
              <a:t>It</a:t>
            </a:r>
            <a:r>
              <a:rPr sz="4000" spc="-8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depends…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829" rIns="0" bIns="0" rtlCol="0">
            <a:spAutoFit/>
          </a:bodyPr>
          <a:lstStyle/>
          <a:p>
            <a:pPr marL="1448435" marR="5080" indent="434340">
              <a:lnSpc>
                <a:spcPct val="100000"/>
              </a:lnSpc>
            </a:pPr>
            <a:r>
              <a:rPr spc="-5" dirty="0"/>
              <a:t>Is </a:t>
            </a:r>
            <a:r>
              <a:rPr spc="-15" dirty="0"/>
              <a:t>There </a:t>
            </a:r>
            <a:r>
              <a:rPr spc="-5" dirty="0"/>
              <a:t>a </a:t>
            </a:r>
            <a:r>
              <a:rPr spc="-35" dirty="0"/>
              <a:t>First </a:t>
            </a:r>
            <a:r>
              <a:rPr spc="-10" dirty="0"/>
              <a:t>Line  </a:t>
            </a:r>
            <a:r>
              <a:rPr spc="-15" dirty="0"/>
              <a:t>Medication </a:t>
            </a:r>
            <a:r>
              <a:rPr spc="-30" dirty="0"/>
              <a:t>for </a:t>
            </a:r>
            <a:r>
              <a:rPr spc="-15" dirty="0"/>
              <a:t>AUD?,</a:t>
            </a:r>
            <a:r>
              <a:rPr spc="-25" dirty="0"/>
              <a:t> </a:t>
            </a:r>
            <a:r>
              <a:rPr spc="-5" dirty="0"/>
              <a:t>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127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/>
              <a:t>If</a:t>
            </a:r>
            <a:r>
              <a:rPr sz="3200" spc="-50" dirty="0"/>
              <a:t> </a:t>
            </a:r>
            <a:r>
              <a:rPr sz="3200" spc="-15" dirty="0">
                <a:solidFill>
                  <a:srgbClr val="FF0000"/>
                </a:solidFill>
              </a:rPr>
              <a:t>abstinent</a:t>
            </a:r>
            <a:r>
              <a:rPr sz="3200" spc="-15" dirty="0"/>
              <a:t>:</a:t>
            </a:r>
            <a:endParaRPr sz="3200"/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libri"/>
                <a:cs typeface="Calibri"/>
              </a:rPr>
              <a:t>Naltrexone </a:t>
            </a:r>
            <a:r>
              <a:rPr sz="2800" spc="-20" dirty="0">
                <a:latin typeface="Calibri"/>
                <a:cs typeface="Calibri"/>
              </a:rPr>
              <a:t>oral </a:t>
            </a: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XR-NTX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40" dirty="0">
                <a:latin typeface="Calibri"/>
                <a:cs typeface="Calibri"/>
              </a:rPr>
              <a:t>Topiramate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Acamprosate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Disulfiram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4594" rIns="0" bIns="0" rtlCol="0">
            <a:spAutoFit/>
          </a:bodyPr>
          <a:lstStyle/>
          <a:p>
            <a:pPr marL="2668905">
              <a:lnSpc>
                <a:spcPct val="100000"/>
              </a:lnSpc>
            </a:pPr>
            <a:r>
              <a:rPr sz="4400" spc="-5" dirty="0"/>
              <a:t>Objectives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20520"/>
            <a:ext cx="7971790" cy="3794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98044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Following </a:t>
            </a:r>
            <a:r>
              <a:rPr sz="3200" spc="-5" dirty="0">
                <a:latin typeface="Calibri"/>
                <a:cs typeface="Calibri"/>
              </a:rPr>
              <a:t>this </a:t>
            </a:r>
            <a:r>
              <a:rPr sz="3200" spc="-15" dirty="0">
                <a:latin typeface="Calibri"/>
                <a:cs typeface="Calibri"/>
              </a:rPr>
              <a:t>presentation, </a:t>
            </a:r>
            <a:r>
              <a:rPr sz="3200" spc="-5" dirty="0">
                <a:latin typeface="Calibri"/>
                <a:cs typeface="Calibri"/>
              </a:rPr>
              <a:t>participants  should be able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to:</a:t>
            </a:r>
            <a:endParaRPr sz="3200">
              <a:latin typeface="Calibri"/>
              <a:cs typeface="Calibri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Name the 4 </a:t>
            </a:r>
            <a:r>
              <a:rPr sz="2800" spc="-20" dirty="0">
                <a:latin typeface="Calibri"/>
                <a:cs typeface="Calibri"/>
              </a:rPr>
              <a:t>FDA-approved </a:t>
            </a:r>
            <a:r>
              <a:rPr sz="2800" spc="-5" dirty="0">
                <a:latin typeface="Calibri"/>
                <a:cs typeface="Calibri"/>
              </a:rPr>
              <a:t>and 2 other </a:t>
            </a:r>
            <a:r>
              <a:rPr sz="2800" spc="-15" dirty="0">
                <a:latin typeface="Calibri"/>
                <a:cs typeface="Calibri"/>
              </a:rPr>
              <a:t>efficacious  </a:t>
            </a:r>
            <a:r>
              <a:rPr sz="2800" spc="-10" dirty="0">
                <a:latin typeface="Calibri"/>
                <a:cs typeface="Calibri"/>
              </a:rPr>
              <a:t>medications </a:t>
            </a:r>
            <a:r>
              <a:rPr sz="2800" spc="-25" dirty="0">
                <a:latin typeface="Calibri"/>
                <a:cs typeface="Calibri"/>
              </a:rPr>
              <a:t>for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AUD</a:t>
            </a:r>
            <a:endParaRPr sz="2800">
              <a:latin typeface="Calibri"/>
              <a:cs typeface="Calibri"/>
            </a:endParaRPr>
          </a:p>
          <a:p>
            <a:pPr marL="756285" marR="1757680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Identify </a:t>
            </a:r>
            <a:r>
              <a:rPr sz="2800" spc="-20" dirty="0">
                <a:latin typeface="Calibri"/>
                <a:cs typeface="Calibri"/>
              </a:rPr>
              <a:t>adverse </a:t>
            </a:r>
            <a:r>
              <a:rPr sz="2800" spc="-25" dirty="0">
                <a:latin typeface="Calibri"/>
                <a:cs typeface="Calibri"/>
              </a:rPr>
              <a:t>effect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adherence  </a:t>
            </a:r>
            <a:r>
              <a:rPr sz="2800" spc="-15" dirty="0">
                <a:latin typeface="Calibri"/>
                <a:cs typeface="Calibri"/>
              </a:rPr>
              <a:t>characteristics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20" dirty="0">
                <a:latin typeface="Calibri"/>
                <a:cs typeface="Calibri"/>
              </a:rPr>
              <a:t>AUD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medications</a:t>
            </a:r>
            <a:endParaRPr sz="2800">
              <a:latin typeface="Calibri"/>
              <a:cs typeface="Calibri"/>
            </a:endParaRPr>
          </a:p>
          <a:p>
            <a:pPr marL="756285" marR="313690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Name which </a:t>
            </a:r>
            <a:r>
              <a:rPr sz="2800" spc="-20" dirty="0">
                <a:latin typeface="Calibri"/>
                <a:cs typeface="Calibri"/>
              </a:rPr>
              <a:t>AUD </a:t>
            </a:r>
            <a:r>
              <a:rPr sz="2800" spc="-10" dirty="0">
                <a:latin typeface="Calibri"/>
                <a:cs typeface="Calibri"/>
              </a:rPr>
              <a:t>medications can </a:t>
            </a:r>
            <a:r>
              <a:rPr sz="2800" spc="-5" dirty="0">
                <a:latin typeface="Calibri"/>
                <a:cs typeface="Calibri"/>
              </a:rPr>
              <a:t>be used with  which </a:t>
            </a:r>
            <a:r>
              <a:rPr sz="2800" spc="-10" dirty="0">
                <a:latin typeface="Calibri"/>
                <a:cs typeface="Calibri"/>
              </a:rPr>
              <a:t>specific </a:t>
            </a:r>
            <a:r>
              <a:rPr sz="2800" spc="-20" dirty="0">
                <a:latin typeface="Calibri"/>
                <a:cs typeface="Calibri"/>
              </a:rPr>
              <a:t>AUD </a:t>
            </a:r>
            <a:r>
              <a:rPr sz="2800" spc="-15" dirty="0">
                <a:latin typeface="Calibri"/>
                <a:cs typeface="Calibri"/>
              </a:rPr>
              <a:t>patient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populations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829" rIns="0" bIns="0" rtlCol="0">
            <a:spAutoFit/>
          </a:bodyPr>
          <a:lstStyle/>
          <a:p>
            <a:pPr marL="1448435" marR="5080" indent="434340">
              <a:lnSpc>
                <a:spcPct val="100000"/>
              </a:lnSpc>
            </a:pPr>
            <a:r>
              <a:rPr spc="-5" dirty="0"/>
              <a:t>Is </a:t>
            </a:r>
            <a:r>
              <a:rPr spc="-15" dirty="0"/>
              <a:t>There </a:t>
            </a:r>
            <a:r>
              <a:rPr spc="-5" dirty="0"/>
              <a:t>a </a:t>
            </a:r>
            <a:r>
              <a:rPr spc="-35" dirty="0"/>
              <a:t>First </a:t>
            </a:r>
            <a:r>
              <a:rPr spc="-10" dirty="0"/>
              <a:t>Line  </a:t>
            </a:r>
            <a:r>
              <a:rPr spc="-15" dirty="0"/>
              <a:t>Medication </a:t>
            </a:r>
            <a:r>
              <a:rPr spc="-30" dirty="0"/>
              <a:t>for </a:t>
            </a:r>
            <a:r>
              <a:rPr spc="-15" dirty="0"/>
              <a:t>AUD?,</a:t>
            </a:r>
            <a:r>
              <a:rPr spc="-25" dirty="0"/>
              <a:t> </a:t>
            </a:r>
            <a:r>
              <a:rPr spc="-5" dirty="0"/>
              <a:t>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127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/>
              <a:t>If </a:t>
            </a:r>
            <a:r>
              <a:rPr sz="3200" spc="-15" dirty="0">
                <a:solidFill>
                  <a:srgbClr val="FF0000"/>
                </a:solidFill>
              </a:rPr>
              <a:t>still</a:t>
            </a:r>
            <a:r>
              <a:rPr sz="3200" spc="-20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drinking</a:t>
            </a:r>
            <a:r>
              <a:rPr sz="3200" spc="-5" dirty="0"/>
              <a:t>:</a:t>
            </a:r>
            <a:endParaRPr sz="3200"/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Can’t </a:t>
            </a:r>
            <a:r>
              <a:rPr sz="2800" spc="-10" dirty="0">
                <a:latin typeface="Calibri"/>
                <a:cs typeface="Calibri"/>
              </a:rPr>
              <a:t>use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disulfiram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Choices:</a:t>
            </a:r>
            <a:endParaRPr sz="28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20" dirty="0">
                <a:latin typeface="Calibri"/>
                <a:cs typeface="Calibri"/>
              </a:rPr>
              <a:t>Naltrexone </a:t>
            </a:r>
            <a:r>
              <a:rPr sz="2400" spc="-15" dirty="0">
                <a:latin typeface="Calibri"/>
                <a:cs typeface="Calibri"/>
              </a:rPr>
              <a:t>oral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XR-NTX</a:t>
            </a:r>
            <a:endParaRPr sz="24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15" dirty="0">
                <a:latin typeface="Calibri"/>
                <a:cs typeface="Calibri"/>
              </a:rPr>
              <a:t>Acamprosate</a:t>
            </a:r>
            <a:endParaRPr sz="24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35" dirty="0">
                <a:latin typeface="Calibri"/>
                <a:cs typeface="Calibri"/>
              </a:rPr>
              <a:t>Topiramate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829" rIns="0" bIns="0" rtlCol="0">
            <a:spAutoFit/>
          </a:bodyPr>
          <a:lstStyle/>
          <a:p>
            <a:pPr marL="1448435" marR="5080" indent="434340">
              <a:lnSpc>
                <a:spcPct val="100000"/>
              </a:lnSpc>
            </a:pPr>
            <a:r>
              <a:rPr spc="-5" dirty="0"/>
              <a:t>Is </a:t>
            </a:r>
            <a:r>
              <a:rPr spc="-15" dirty="0"/>
              <a:t>There </a:t>
            </a:r>
            <a:r>
              <a:rPr spc="-5" dirty="0"/>
              <a:t>a </a:t>
            </a:r>
            <a:r>
              <a:rPr spc="-35" dirty="0"/>
              <a:t>First </a:t>
            </a:r>
            <a:r>
              <a:rPr spc="-10" dirty="0"/>
              <a:t>Line  </a:t>
            </a:r>
            <a:r>
              <a:rPr spc="-15" dirty="0"/>
              <a:t>Medication </a:t>
            </a:r>
            <a:r>
              <a:rPr spc="-30" dirty="0"/>
              <a:t>for </a:t>
            </a:r>
            <a:r>
              <a:rPr spc="-15" dirty="0"/>
              <a:t>AUD?,</a:t>
            </a:r>
            <a:r>
              <a:rPr spc="-25" dirty="0"/>
              <a:t> </a:t>
            </a:r>
            <a:r>
              <a:rPr spc="-5" dirty="0"/>
              <a:t>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127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/>
              <a:t>If </a:t>
            </a:r>
            <a:r>
              <a:rPr sz="3200" spc="-5" dirty="0">
                <a:solidFill>
                  <a:srgbClr val="FF0000"/>
                </a:solidFill>
              </a:rPr>
              <a:t>using</a:t>
            </a:r>
            <a:r>
              <a:rPr sz="3200" spc="-15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opioids</a:t>
            </a:r>
            <a:r>
              <a:rPr sz="3200" spc="-5" dirty="0"/>
              <a:t>:</a:t>
            </a:r>
            <a:endParaRPr sz="3200"/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Can’t </a:t>
            </a:r>
            <a:r>
              <a:rPr sz="2800" spc="-10" dirty="0">
                <a:latin typeface="Calibri"/>
                <a:cs typeface="Calibri"/>
              </a:rPr>
              <a:t>use </a:t>
            </a:r>
            <a:r>
              <a:rPr sz="2800" spc="-25" dirty="0">
                <a:latin typeface="Calibri"/>
                <a:cs typeface="Calibri"/>
              </a:rPr>
              <a:t>Naltrexone </a:t>
            </a:r>
            <a:r>
              <a:rPr sz="2800" spc="-20" dirty="0">
                <a:latin typeface="Calibri"/>
                <a:cs typeface="Calibri"/>
              </a:rPr>
              <a:t>oral </a:t>
            </a: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XR-NTX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Choices:</a:t>
            </a:r>
            <a:endParaRPr sz="28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15" dirty="0">
                <a:latin typeface="Calibri"/>
                <a:cs typeface="Calibri"/>
              </a:rPr>
              <a:t>Acamprosate</a:t>
            </a:r>
            <a:endParaRPr sz="24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10" dirty="0">
                <a:latin typeface="Calibri"/>
                <a:cs typeface="Calibri"/>
              </a:rPr>
              <a:t>Disulfiram</a:t>
            </a:r>
            <a:endParaRPr sz="24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35" dirty="0">
                <a:latin typeface="Calibri"/>
                <a:cs typeface="Calibri"/>
              </a:rPr>
              <a:t>Topiramate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829" rIns="0" bIns="0" rtlCol="0">
            <a:spAutoFit/>
          </a:bodyPr>
          <a:lstStyle/>
          <a:p>
            <a:pPr marL="1448435" marR="5080" indent="434340">
              <a:lnSpc>
                <a:spcPct val="100000"/>
              </a:lnSpc>
            </a:pPr>
            <a:r>
              <a:rPr spc="-5" dirty="0"/>
              <a:t>Is </a:t>
            </a:r>
            <a:r>
              <a:rPr spc="-15" dirty="0"/>
              <a:t>There </a:t>
            </a:r>
            <a:r>
              <a:rPr spc="-5" dirty="0"/>
              <a:t>a </a:t>
            </a:r>
            <a:r>
              <a:rPr spc="-35" dirty="0"/>
              <a:t>First </a:t>
            </a:r>
            <a:r>
              <a:rPr spc="-10" dirty="0"/>
              <a:t>Line  </a:t>
            </a:r>
            <a:r>
              <a:rPr spc="-15" dirty="0"/>
              <a:t>Medication </a:t>
            </a:r>
            <a:r>
              <a:rPr spc="-30" dirty="0"/>
              <a:t>for </a:t>
            </a:r>
            <a:r>
              <a:rPr spc="-15" dirty="0"/>
              <a:t>AUD?,</a:t>
            </a:r>
            <a:r>
              <a:rPr spc="-25" dirty="0"/>
              <a:t> </a:t>
            </a:r>
            <a:r>
              <a:rPr spc="-5"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0520"/>
            <a:ext cx="6127750" cy="421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If 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severe 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liver</a:t>
            </a:r>
            <a:r>
              <a:rPr sz="32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disease</a:t>
            </a:r>
            <a:r>
              <a:rPr sz="3200" spc="-5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Disulfiram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risky</a:t>
            </a:r>
            <a:endParaRPr sz="2800">
              <a:latin typeface="Calibri"/>
              <a:cs typeface="Calibri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libri"/>
                <a:cs typeface="Calibri"/>
              </a:rPr>
              <a:t>Naltrexone </a:t>
            </a:r>
            <a:r>
              <a:rPr sz="2800" spc="-20" dirty="0">
                <a:latin typeface="Calibri"/>
                <a:cs typeface="Calibri"/>
              </a:rPr>
              <a:t>oral </a:t>
            </a:r>
            <a:r>
              <a:rPr sz="2800" spc="-5" dirty="0">
                <a:latin typeface="Calibri"/>
                <a:cs typeface="Calibri"/>
              </a:rPr>
              <a:t>or XR-NTX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0" dirty="0">
                <a:latin typeface="Calibri"/>
                <a:cs typeface="Calibri"/>
              </a:rPr>
              <a:t>cause  </a:t>
            </a:r>
            <a:r>
              <a:rPr sz="2800" spc="-15" dirty="0">
                <a:latin typeface="Calibri"/>
                <a:cs typeface="Calibri"/>
              </a:rPr>
              <a:t>transaminitis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Choices:</a:t>
            </a:r>
            <a:endParaRPr sz="28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15" dirty="0">
                <a:latin typeface="Calibri"/>
                <a:cs typeface="Calibri"/>
              </a:rPr>
              <a:t>Acamprosate</a:t>
            </a:r>
            <a:endParaRPr sz="24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35" dirty="0">
                <a:latin typeface="Calibri"/>
                <a:cs typeface="Calibri"/>
              </a:rPr>
              <a:t>Topiramate</a:t>
            </a:r>
            <a:endParaRPr sz="24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5" dirty="0">
                <a:latin typeface="Calibri"/>
                <a:cs typeface="Calibri"/>
              </a:rPr>
              <a:t>Gabapentin</a:t>
            </a:r>
            <a:endParaRPr sz="24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10" dirty="0">
                <a:latin typeface="Calibri"/>
                <a:cs typeface="Calibri"/>
              </a:rPr>
              <a:t>Baclofen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829" rIns="0" bIns="0" rtlCol="0">
            <a:spAutoFit/>
          </a:bodyPr>
          <a:lstStyle/>
          <a:p>
            <a:pPr marL="1448435" marR="5080" indent="434340">
              <a:lnSpc>
                <a:spcPct val="100000"/>
              </a:lnSpc>
            </a:pPr>
            <a:r>
              <a:rPr spc="-5" dirty="0"/>
              <a:t>Is </a:t>
            </a:r>
            <a:r>
              <a:rPr spc="-15" dirty="0"/>
              <a:t>There </a:t>
            </a:r>
            <a:r>
              <a:rPr spc="-5" dirty="0"/>
              <a:t>a </a:t>
            </a:r>
            <a:r>
              <a:rPr spc="-35" dirty="0"/>
              <a:t>First </a:t>
            </a:r>
            <a:r>
              <a:rPr spc="-10" dirty="0"/>
              <a:t>Line  </a:t>
            </a:r>
            <a:r>
              <a:rPr spc="-15" dirty="0"/>
              <a:t>Medication </a:t>
            </a:r>
            <a:r>
              <a:rPr spc="-30" dirty="0"/>
              <a:t>for </a:t>
            </a:r>
            <a:r>
              <a:rPr spc="-15" dirty="0"/>
              <a:t>AUD?,</a:t>
            </a:r>
            <a:r>
              <a:rPr spc="-25" dirty="0"/>
              <a:t> </a:t>
            </a:r>
            <a:r>
              <a:rPr spc="-5" dirty="0"/>
              <a:t>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/>
              <a:t>If </a:t>
            </a:r>
            <a:r>
              <a:rPr sz="3200" spc="-15" dirty="0"/>
              <a:t>severe </a:t>
            </a:r>
            <a:r>
              <a:rPr sz="3200" spc="-10" dirty="0">
                <a:solidFill>
                  <a:srgbClr val="FF0000"/>
                </a:solidFill>
              </a:rPr>
              <a:t>renal</a:t>
            </a:r>
            <a:r>
              <a:rPr sz="3200" spc="-75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impairment</a:t>
            </a:r>
            <a:r>
              <a:rPr sz="3200" spc="-5" dirty="0"/>
              <a:t>:</a:t>
            </a:r>
            <a:endParaRPr sz="3200"/>
          </a:p>
          <a:p>
            <a:pPr marL="355600" indent="-342900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/>
              <a:t>These </a:t>
            </a:r>
            <a:r>
              <a:rPr sz="3200" spc="-15" dirty="0"/>
              <a:t>are </a:t>
            </a:r>
            <a:r>
              <a:rPr sz="3200" spc="-10" dirty="0"/>
              <a:t>renally </a:t>
            </a:r>
            <a:r>
              <a:rPr sz="3200" spc="-5" dirty="0"/>
              <a:t>cleared </a:t>
            </a:r>
            <a:r>
              <a:rPr sz="3200" dirty="0">
                <a:latin typeface="Wingdings"/>
                <a:cs typeface="Wingdings"/>
              </a:rPr>
              <a:t>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dirty="0"/>
              <a:t>cut </a:t>
            </a:r>
            <a:r>
              <a:rPr sz="3200" spc="-5" dirty="0"/>
              <a:t>dose in</a:t>
            </a:r>
            <a:r>
              <a:rPr sz="3200" spc="-95" dirty="0"/>
              <a:t> </a:t>
            </a:r>
            <a:r>
              <a:rPr sz="3200" spc="-5" dirty="0"/>
              <a:t>half</a:t>
            </a:r>
            <a:endParaRPr sz="32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32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40" dirty="0">
                <a:latin typeface="Calibri"/>
                <a:cs typeface="Calibri"/>
              </a:rPr>
              <a:t>Topiramate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Acamprosate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Gabapentin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Baclofen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/>
              <a:t>These </a:t>
            </a:r>
            <a:r>
              <a:rPr sz="3200" spc="-15" dirty="0"/>
              <a:t>are </a:t>
            </a:r>
            <a:r>
              <a:rPr sz="3200" spc="-10" dirty="0"/>
              <a:t>hepatically</a:t>
            </a:r>
            <a:r>
              <a:rPr sz="3200" spc="10" dirty="0"/>
              <a:t> </a:t>
            </a:r>
            <a:r>
              <a:rPr sz="3200" spc="-15" dirty="0"/>
              <a:t>metabolized</a:t>
            </a:r>
            <a:endParaRPr sz="3200"/>
          </a:p>
          <a:p>
            <a:pPr marL="756285" lvl="1" indent="-286385">
              <a:lnSpc>
                <a:spcPct val="100000"/>
              </a:lnSpc>
              <a:spcBef>
                <a:spcPts val="35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libri"/>
                <a:cs typeface="Calibri"/>
              </a:rPr>
              <a:t>Naltrexone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Disulfiram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501" y="-9804"/>
            <a:ext cx="7714996" cy="615553"/>
          </a:xfrm>
        </p:spPr>
        <p:txBody>
          <a:bodyPr/>
          <a:lstStyle/>
          <a:p>
            <a:r>
              <a:rPr lang="en-US" dirty="0" smtClean="0"/>
              <a:t>Case #1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990600"/>
            <a:ext cx="8072119" cy="600164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54 y/o male with </a:t>
            </a:r>
            <a:r>
              <a:rPr lang="en-US" dirty="0" err="1" smtClean="0"/>
              <a:t>hx</a:t>
            </a:r>
            <a:r>
              <a:rPr lang="en-US" dirty="0" smtClean="0"/>
              <a:t> of DM Type 2, A1c = 7.4, HTN refractory to medications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Increasing alcohol consumption after separation from wife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Binge drinks 8-10 standard drinks weekend days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AST 75, ALT 38, CBC normal, INR not elevated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CC: “I need to get this under control, I’m not ready to stop drinking yet though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Works as under the table in day labor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other questions would you have?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medication to choose?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7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501" y="-9804"/>
            <a:ext cx="7714996" cy="615553"/>
          </a:xfrm>
        </p:spPr>
        <p:txBody>
          <a:bodyPr/>
          <a:lstStyle/>
          <a:p>
            <a:r>
              <a:rPr lang="en-US" dirty="0" smtClean="0"/>
              <a:t>Case #2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856357"/>
            <a:ext cx="8072119" cy="600164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3</a:t>
            </a:r>
            <a:r>
              <a:rPr lang="en-US" dirty="0" smtClean="0"/>
              <a:t>6 y/o female – works 2 jobs to support family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Works in restaurant industry and retail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CC: “I need to stop, I’m ready to quit, it’s affecting my marriage, my husband just got sober and wants me to as well”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Drinking bottle of wine 4/7 nights/week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Has 2 minor children at home – abuse screen negative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Husband is with her at appointment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Labs – </a:t>
            </a:r>
            <a:r>
              <a:rPr lang="en-US" dirty="0" err="1" smtClean="0"/>
              <a:t>nl</a:t>
            </a:r>
            <a:r>
              <a:rPr lang="en-US" dirty="0" smtClean="0"/>
              <a:t> LFT, EKG normal, CBC normal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other questions do you have?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Which medication?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501" y="-9804"/>
            <a:ext cx="7714996" cy="615553"/>
          </a:xfrm>
        </p:spPr>
        <p:txBody>
          <a:bodyPr/>
          <a:lstStyle/>
          <a:p>
            <a:r>
              <a:rPr lang="en-US" dirty="0" smtClean="0"/>
              <a:t>Case #3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990600"/>
            <a:ext cx="8072119" cy="507831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65 y/o male / Drinks all day, every day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Homeless, multiple ED visits for intoxication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Limited support (no family, no sober friends)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CC: Chronic LBP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Medical Issues: DM, HTN, HCV-, HIV-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Labs: AST 120/ALT 90, CBC shows low platelets, INR 1.7, UDS + for cannabis, cocaine, - for others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PEX: Rosacea, hard shrunken liver, no e/o </a:t>
            </a:r>
            <a:r>
              <a:rPr lang="en-US" dirty="0" smtClean="0"/>
              <a:t>ascites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</a:t>
            </a:r>
            <a:r>
              <a:rPr lang="en-US" dirty="0" smtClean="0"/>
              <a:t>additional questions do you have?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Which medication to choose?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78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2819400"/>
            <a:ext cx="5314442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u="heavy" spc="-30" dirty="0" smtClean="0">
                <a:solidFill>
                  <a:srgbClr val="0000FF"/>
                </a:solidFill>
                <a:hlinkClick r:id="rId2"/>
              </a:rPr>
              <a:t>david@davidkanmd.com</a:t>
            </a:r>
            <a:br>
              <a:rPr lang="en-US" u="heavy" spc="-30" dirty="0" smtClean="0">
                <a:solidFill>
                  <a:srgbClr val="0000FF"/>
                </a:solidFill>
                <a:hlinkClick r:id="rId2"/>
              </a:rPr>
            </a:br>
            <a:r>
              <a:rPr lang="en-US" u="heavy" spc="-30" dirty="0" smtClean="0">
                <a:solidFill>
                  <a:srgbClr val="0000FF"/>
                </a:solidFill>
                <a:hlinkClick r:id="rId2"/>
              </a:rPr>
              <a:t>(925) 953-2833</a:t>
            </a:r>
            <a:endParaRPr u="heavy" spc="-30" dirty="0">
              <a:solidFill>
                <a:srgbClr val="0000FF"/>
              </a:solidFill>
              <a:hlinkClick r:id="rId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609600"/>
            <a:ext cx="27527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Questions?</a:t>
            </a:r>
            <a:endParaRPr lang="en-US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501" y="-9804"/>
            <a:ext cx="7714996" cy="615553"/>
          </a:xfrm>
        </p:spPr>
        <p:txBody>
          <a:bodyPr/>
          <a:lstStyle/>
          <a:p>
            <a:r>
              <a:rPr lang="en-US" dirty="0" smtClean="0"/>
              <a:t>Case #1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990600"/>
            <a:ext cx="8072119" cy="600164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54 y/o male with </a:t>
            </a:r>
            <a:r>
              <a:rPr lang="en-US" dirty="0" err="1" smtClean="0"/>
              <a:t>hx</a:t>
            </a:r>
            <a:r>
              <a:rPr lang="en-US" dirty="0" smtClean="0"/>
              <a:t> of DM Type 2, A1c = 7.4, HTN refractory to medications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Increasing alcohol consumption after separation from wife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Binge drinks 8-10 standard drinks weekend days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AST 75, ALT 38, CBC normal, INR not elevated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CC: “I need to get this under control, I’m not ready to stop drinking yet though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Works as under the table in day labor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other questions would you have?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medication to choose?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8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501" y="-9804"/>
            <a:ext cx="7714996" cy="615553"/>
          </a:xfrm>
        </p:spPr>
        <p:txBody>
          <a:bodyPr/>
          <a:lstStyle/>
          <a:p>
            <a:r>
              <a:rPr lang="en-US" dirty="0" smtClean="0"/>
              <a:t>Case #2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856357"/>
            <a:ext cx="8072119" cy="600164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3</a:t>
            </a:r>
            <a:r>
              <a:rPr lang="en-US" dirty="0" smtClean="0"/>
              <a:t>6 y/o female – works 2 jobs to support family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Works in restaurant industry and retail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CC: “I need to stop, I’m ready to quit, it’s affecting my marriage, my husband just got sober and wants me to as well”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Drinking bottle of wine 4/7 nights/week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Has 2 minor children at home – abuse screen negative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Husband is with her at appointment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Labs – </a:t>
            </a:r>
            <a:r>
              <a:rPr lang="en-US" dirty="0" err="1" smtClean="0"/>
              <a:t>nl</a:t>
            </a:r>
            <a:r>
              <a:rPr lang="en-US" dirty="0" smtClean="0"/>
              <a:t> LFT, EKG normal, CBC normal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other questions do you have?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Which medication?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9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501" y="-9804"/>
            <a:ext cx="7714996" cy="615553"/>
          </a:xfrm>
        </p:spPr>
        <p:txBody>
          <a:bodyPr/>
          <a:lstStyle/>
          <a:p>
            <a:r>
              <a:rPr lang="en-US" dirty="0" smtClean="0"/>
              <a:t>Case #3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990600"/>
            <a:ext cx="8072119" cy="5539978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65 y/o male / Drinks all day, every day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Homeless, multiple ED visits for intoxication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Limited support (no family, no sober friends)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CC: Chronic LBP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Medical Issues: DM, HTN, HCV-, HIV-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Labs: AST 120/ALT 90, CBC shows low platelets, INR 1.7, UDS + for cannabis, cocaine, - for others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PEX: Rosacea, hard shrunken liver, no e/o ascites, +SLR right side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additional questions do you have?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Which medication to choose?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3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534" y="272288"/>
            <a:ext cx="870966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Underutilization </a:t>
            </a:r>
            <a:r>
              <a:rPr spc="-5" dirty="0"/>
              <a:t>of </a:t>
            </a:r>
            <a:r>
              <a:rPr spc="-25" dirty="0"/>
              <a:t>AUD</a:t>
            </a:r>
            <a:r>
              <a:rPr spc="15" dirty="0"/>
              <a:t> </a:t>
            </a:r>
            <a:r>
              <a:rPr spc="-15" dirty="0"/>
              <a:t>Pharmacotherapy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49680"/>
            <a:ext cx="7975600" cy="34900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Alcohol </a:t>
            </a:r>
            <a:r>
              <a:rPr sz="2800" spc="-5" dirty="0">
                <a:latin typeface="Calibri"/>
                <a:cs typeface="Calibri"/>
              </a:rPr>
              <a:t>is one of </a:t>
            </a:r>
            <a:r>
              <a:rPr sz="2800" spc="-5" dirty="0">
                <a:solidFill>
                  <a:srgbClr val="00B050"/>
                </a:solidFill>
                <a:latin typeface="Calibri"/>
                <a:cs typeface="Calibri"/>
              </a:rPr>
              <a:t>only 3 </a:t>
            </a:r>
            <a:r>
              <a:rPr sz="2800" spc="-15" dirty="0">
                <a:solidFill>
                  <a:srgbClr val="00B050"/>
                </a:solidFill>
                <a:latin typeface="Calibri"/>
                <a:cs typeface="Calibri"/>
              </a:rPr>
              <a:t>substances </a:t>
            </a:r>
            <a:r>
              <a:rPr sz="2800" spc="-10" dirty="0">
                <a:latin typeface="Calibri"/>
                <a:cs typeface="Calibri"/>
              </a:rPr>
              <a:t>(others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tobacco </a:t>
            </a:r>
            <a:r>
              <a:rPr sz="2800" spc="-5" dirty="0">
                <a:latin typeface="Calibri"/>
                <a:cs typeface="Calibri"/>
              </a:rPr>
              <a:t>and  opioids) with </a:t>
            </a:r>
            <a:r>
              <a:rPr sz="2800" spc="-15" dirty="0">
                <a:solidFill>
                  <a:srgbClr val="00B050"/>
                </a:solidFill>
                <a:latin typeface="Calibri"/>
                <a:cs typeface="Calibri"/>
              </a:rPr>
              <a:t>FDA-approved </a:t>
            </a:r>
            <a:r>
              <a:rPr sz="2800" spc="-10" dirty="0">
                <a:latin typeface="Calibri"/>
                <a:cs typeface="Calibri"/>
              </a:rPr>
              <a:t>efficacious medications  </a:t>
            </a:r>
            <a:r>
              <a:rPr sz="2800" spc="-15" dirty="0">
                <a:latin typeface="Calibri"/>
                <a:cs typeface="Calibri"/>
              </a:rPr>
              <a:t>available</a:t>
            </a:r>
            <a:endParaRPr sz="2800" dirty="0">
              <a:latin typeface="Calibri"/>
              <a:cs typeface="Calibri"/>
            </a:endParaRPr>
          </a:p>
          <a:p>
            <a:pPr marL="355600" marR="803275" indent="-342900"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 smtClean="0">
                <a:latin typeface="Calibri"/>
                <a:cs typeface="Calibri"/>
              </a:rPr>
              <a:t>Reasons </a:t>
            </a:r>
            <a:r>
              <a:rPr sz="2800" spc="-30" dirty="0">
                <a:latin typeface="Calibri"/>
                <a:cs typeface="Calibri"/>
              </a:rPr>
              <a:t>unclear, </a:t>
            </a:r>
            <a:r>
              <a:rPr sz="2800" spc="-5" dirty="0">
                <a:latin typeface="Calibri"/>
                <a:cs typeface="Calibri"/>
              </a:rPr>
              <a:t>multiple,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5" dirty="0">
                <a:latin typeface="Calibri"/>
                <a:cs typeface="Calibri"/>
              </a:rPr>
              <a:t>include </a:t>
            </a:r>
            <a:r>
              <a:rPr sz="2800" spc="-10" dirty="0">
                <a:latin typeface="Calibri"/>
                <a:cs typeface="Calibri"/>
              </a:rPr>
              <a:t>perception </a:t>
            </a:r>
            <a:r>
              <a:rPr sz="2800" spc="-5" dirty="0">
                <a:latin typeface="Calibri"/>
                <a:cs typeface="Calibri"/>
              </a:rPr>
              <a:t>of  </a:t>
            </a:r>
            <a:r>
              <a:rPr sz="2800" spc="-15" dirty="0">
                <a:latin typeface="Calibri"/>
                <a:cs typeface="Calibri"/>
              </a:rPr>
              <a:t>ineffectiveness</a:t>
            </a:r>
            <a:endParaRPr sz="2800" dirty="0">
              <a:latin typeface="Calibri"/>
              <a:cs typeface="Calibri"/>
            </a:endParaRPr>
          </a:p>
          <a:p>
            <a:pPr marL="355600" marR="722630" indent="-342900">
              <a:spcBef>
                <a:spcPts val="5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only </a:t>
            </a:r>
            <a:r>
              <a:rPr sz="2800" spc="-10" dirty="0">
                <a:latin typeface="Calibri"/>
                <a:cs typeface="Calibri"/>
              </a:rPr>
              <a:t>8% </a:t>
            </a:r>
            <a:r>
              <a:rPr sz="2800" spc="-5" dirty="0">
                <a:latin typeface="Calibri"/>
                <a:cs typeface="Calibri"/>
              </a:rPr>
              <a:t>of adults in the </a:t>
            </a:r>
            <a:r>
              <a:rPr sz="2800" spc="-10" dirty="0">
                <a:latin typeface="Calibri"/>
                <a:cs typeface="Calibri"/>
              </a:rPr>
              <a:t>US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25" dirty="0">
                <a:latin typeface="Calibri"/>
                <a:cs typeface="Calibri"/>
              </a:rPr>
              <a:t>AUD </a:t>
            </a:r>
            <a:r>
              <a:rPr sz="2800" spc="-15" dirty="0">
                <a:latin typeface="Calibri"/>
                <a:cs typeface="Calibri"/>
              </a:rPr>
              <a:t>are treated </a:t>
            </a:r>
            <a:r>
              <a:rPr sz="2800" spc="-5" dirty="0">
                <a:latin typeface="Calibri"/>
                <a:cs typeface="Calibri"/>
              </a:rPr>
              <a:t>with  </a:t>
            </a:r>
            <a:r>
              <a:rPr sz="2800" spc="-10" dirty="0">
                <a:latin typeface="Calibri"/>
                <a:cs typeface="Calibri"/>
              </a:rPr>
              <a:t>medications</a:t>
            </a:r>
            <a:endParaRPr sz="2800" dirty="0">
              <a:latin typeface="Calibri"/>
              <a:cs typeface="Calibri"/>
            </a:endParaRPr>
          </a:p>
          <a:p>
            <a:pPr marL="355600"/>
            <a:r>
              <a:rPr sz="1050" spc="-10" dirty="0">
                <a:latin typeface="Calibri"/>
                <a:cs typeface="Calibri"/>
              </a:rPr>
              <a:t>(SAMHSA. </a:t>
            </a:r>
            <a:r>
              <a:rPr sz="1050" i="1" spc="-5" dirty="0">
                <a:latin typeface="Calibri"/>
                <a:cs typeface="Calibri"/>
              </a:rPr>
              <a:t>Results </a:t>
            </a:r>
            <a:r>
              <a:rPr sz="1050" i="1" spc="-10" dirty="0">
                <a:latin typeface="Calibri"/>
                <a:cs typeface="Calibri"/>
              </a:rPr>
              <a:t>from </a:t>
            </a:r>
            <a:r>
              <a:rPr sz="1050" i="1" spc="-5" dirty="0">
                <a:latin typeface="Calibri"/>
                <a:cs typeface="Calibri"/>
              </a:rPr>
              <a:t>the </a:t>
            </a:r>
            <a:r>
              <a:rPr sz="1050" i="1" spc="-10" dirty="0">
                <a:latin typeface="Calibri"/>
                <a:cs typeface="Calibri"/>
              </a:rPr>
              <a:t>2012 </a:t>
            </a:r>
            <a:r>
              <a:rPr sz="1050" i="1" spc="-5" dirty="0">
                <a:latin typeface="Calibri"/>
                <a:cs typeface="Calibri"/>
              </a:rPr>
              <a:t>National Survey on </a:t>
            </a:r>
            <a:r>
              <a:rPr sz="1050" i="1" spc="-10" dirty="0">
                <a:latin typeface="Calibri"/>
                <a:cs typeface="Calibri"/>
              </a:rPr>
              <a:t>Drug Use </a:t>
            </a:r>
            <a:r>
              <a:rPr sz="1050" i="1" spc="-5" dirty="0">
                <a:latin typeface="Calibri"/>
                <a:cs typeface="Calibri"/>
              </a:rPr>
              <a:t>and</a:t>
            </a:r>
            <a:r>
              <a:rPr sz="1050" i="1" spc="125" dirty="0">
                <a:latin typeface="Calibri"/>
                <a:cs typeface="Calibri"/>
              </a:rPr>
              <a:t> </a:t>
            </a:r>
            <a:r>
              <a:rPr sz="1050" i="1" spc="-5" dirty="0">
                <a:latin typeface="Calibri"/>
                <a:cs typeface="Calibri"/>
              </a:rPr>
              <a:t>Health:</a:t>
            </a:r>
            <a:endParaRPr sz="1050" dirty="0">
              <a:latin typeface="Calibri"/>
              <a:cs typeface="Calibri"/>
            </a:endParaRPr>
          </a:p>
          <a:p>
            <a:pPr marL="354965"/>
            <a:r>
              <a:rPr sz="1050" i="1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://www.samhsa.gov/data/NSDUH/2012SummNatFindDetTables/Index.aspx</a:t>
            </a:r>
            <a:r>
              <a:rPr sz="1050" spc="-5" dirty="0">
                <a:latin typeface="Calibri"/>
                <a:cs typeface="Calibri"/>
              </a:rPr>
              <a:t>. </a:t>
            </a:r>
            <a:r>
              <a:rPr sz="1050" spc="-10" dirty="0">
                <a:latin typeface="Calibri"/>
                <a:cs typeface="Calibri"/>
              </a:rPr>
              <a:t>Accessed July </a:t>
            </a:r>
            <a:r>
              <a:rPr sz="1050" spc="-5" dirty="0">
                <a:latin typeface="Calibri"/>
                <a:cs typeface="Calibri"/>
              </a:rPr>
              <a:t>15,</a:t>
            </a:r>
            <a:r>
              <a:rPr sz="1050" spc="125" dirty="0">
                <a:latin typeface="Calibri"/>
                <a:cs typeface="Calibri"/>
              </a:rPr>
              <a:t> </a:t>
            </a:r>
            <a:r>
              <a:rPr sz="1050" spc="-10" dirty="0">
                <a:latin typeface="Calibri"/>
                <a:cs typeface="Calibri"/>
              </a:rPr>
              <a:t>2014</a:t>
            </a:r>
            <a:r>
              <a:rPr sz="1050" spc="-10" dirty="0" smtClean="0">
                <a:latin typeface="Calibri"/>
                <a:cs typeface="Calibri"/>
              </a:rPr>
              <a:t>.</a:t>
            </a:r>
            <a:endParaRPr sz="105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6775" y="204025"/>
            <a:ext cx="4869815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1840" marR="5080" indent="-739775">
              <a:lnSpc>
                <a:spcPct val="100000"/>
              </a:lnSpc>
            </a:pPr>
            <a:r>
              <a:rPr spc="-25" dirty="0"/>
              <a:t>AUD </a:t>
            </a:r>
            <a:r>
              <a:rPr spc="-15" dirty="0"/>
              <a:t>Pharmacotherapy:  </a:t>
            </a:r>
            <a:r>
              <a:rPr spc="-5" dirty="0"/>
              <a:t>Some </a:t>
            </a:r>
            <a:r>
              <a:rPr spc="-40" dirty="0"/>
              <a:t>Key</a:t>
            </a:r>
            <a:r>
              <a:rPr spc="-75" dirty="0"/>
              <a:t> </a:t>
            </a:r>
            <a:r>
              <a:rPr spc="-5" dirty="0"/>
              <a:t>Issues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9908"/>
            <a:ext cx="7947659" cy="329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700" spc="-15" dirty="0">
                <a:latin typeface="Calibri"/>
                <a:cs typeface="Calibri"/>
              </a:rPr>
              <a:t>AUD </a:t>
            </a:r>
            <a:r>
              <a:rPr sz="2700" spc="-10" dirty="0">
                <a:solidFill>
                  <a:srgbClr val="00B050"/>
                </a:solidFill>
                <a:latin typeface="Calibri"/>
                <a:cs typeface="Calibri"/>
              </a:rPr>
              <a:t>patients </a:t>
            </a:r>
            <a:r>
              <a:rPr sz="2700" spc="-15" dirty="0">
                <a:solidFill>
                  <a:srgbClr val="00B050"/>
                </a:solidFill>
                <a:latin typeface="Calibri"/>
                <a:cs typeface="Calibri"/>
              </a:rPr>
              <a:t>are</a:t>
            </a:r>
            <a:r>
              <a:rPr sz="2700" spc="-5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00B050"/>
                </a:solidFill>
                <a:latin typeface="Calibri"/>
                <a:cs typeface="Calibri"/>
              </a:rPr>
              <a:t>heterogeneous</a:t>
            </a:r>
            <a:endParaRPr sz="2700" dirty="0">
              <a:latin typeface="Calibri"/>
              <a:cs typeface="Calibri"/>
            </a:endParaRPr>
          </a:p>
          <a:p>
            <a:pPr marL="756285" marR="317500" lvl="1" indent="-286385">
              <a:lnSpc>
                <a:spcPct val="80000"/>
              </a:lnSpc>
              <a:spcBef>
                <a:spcPts val="585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400" spc="-5" dirty="0" smtClean="0">
                <a:latin typeface="Calibri"/>
                <a:cs typeface="Calibri"/>
              </a:rPr>
              <a:t>Alcoholism probably better described as the </a:t>
            </a:r>
            <a:r>
              <a:rPr lang="en-US" sz="2400" spc="-5" dirty="0" err="1" smtClean="0">
                <a:latin typeface="Calibri"/>
                <a:cs typeface="Calibri"/>
              </a:rPr>
              <a:t>Alcoholisms</a:t>
            </a:r>
            <a:endParaRPr sz="2000" dirty="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14"/>
              </a:spcBef>
              <a:buFont typeface="Arial"/>
              <a:buChar char="•"/>
            </a:pPr>
            <a:endParaRPr sz="20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700" spc="-20" dirty="0">
                <a:latin typeface="Calibri"/>
                <a:cs typeface="Calibri"/>
              </a:rPr>
              <a:t>Different </a:t>
            </a:r>
            <a:r>
              <a:rPr sz="2700" spc="-15" dirty="0">
                <a:latin typeface="Calibri"/>
                <a:cs typeface="Calibri"/>
              </a:rPr>
              <a:t>AUD </a:t>
            </a:r>
            <a:r>
              <a:rPr sz="2700" spc="-10" dirty="0">
                <a:latin typeface="Calibri"/>
                <a:cs typeface="Calibri"/>
              </a:rPr>
              <a:t>medications </a:t>
            </a:r>
            <a:r>
              <a:rPr sz="2700" spc="-15" dirty="0">
                <a:latin typeface="Calibri"/>
                <a:cs typeface="Calibri"/>
              </a:rPr>
              <a:t>present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different</a:t>
            </a:r>
            <a:endParaRPr sz="27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adverse </a:t>
            </a:r>
            <a:r>
              <a:rPr sz="2400" spc="-20" dirty="0">
                <a:latin typeface="Calibri"/>
                <a:cs typeface="Calibri"/>
              </a:rPr>
              <a:t>effect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profiles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risk/benefit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ratios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adherence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challenges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costs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4434" y="203708"/>
            <a:ext cx="777494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Alcohol’s </a:t>
            </a:r>
            <a:r>
              <a:rPr spc="-10" dirty="0"/>
              <a:t>Neuropharmacologic</a:t>
            </a:r>
            <a:r>
              <a:rPr dirty="0"/>
              <a:t> </a:t>
            </a:r>
            <a:r>
              <a:rPr spc="-40" dirty="0"/>
              <a:t>Effects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36676"/>
            <a:ext cx="8001000" cy="5799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2945" marR="506730" indent="-1388745">
              <a:lnSpc>
                <a:spcPct val="100000"/>
              </a:lnSpc>
            </a:pPr>
            <a:r>
              <a:rPr sz="1200" spc="-5" dirty="0">
                <a:solidFill>
                  <a:srgbClr val="1F497D"/>
                </a:solidFill>
                <a:latin typeface="Calibri"/>
                <a:cs typeface="Calibri"/>
              </a:rPr>
              <a:t>Anton et </a:t>
            </a:r>
            <a:r>
              <a:rPr sz="1200" dirty="0">
                <a:solidFill>
                  <a:srgbClr val="1F497D"/>
                </a:solidFill>
                <a:latin typeface="Calibri"/>
                <a:cs typeface="Calibri"/>
              </a:rPr>
              <a:t>al . 2014 </a:t>
            </a:r>
            <a:r>
              <a:rPr sz="1200" spc="-5" dirty="0">
                <a:solidFill>
                  <a:srgbClr val="1F497D"/>
                </a:solidFill>
                <a:latin typeface="Calibri"/>
                <a:cs typeface="Calibri"/>
              </a:rPr>
              <a:t>Pharmacologic treatment </a:t>
            </a:r>
            <a:r>
              <a:rPr sz="1200" dirty="0">
                <a:solidFill>
                  <a:srgbClr val="1F497D"/>
                </a:solidFill>
                <a:latin typeface="Calibri"/>
                <a:cs typeface="Calibri"/>
              </a:rPr>
              <a:t>of </a:t>
            </a:r>
            <a:r>
              <a:rPr sz="1200" spc="-5" dirty="0">
                <a:solidFill>
                  <a:srgbClr val="1F497D"/>
                </a:solidFill>
                <a:latin typeface="Calibri"/>
                <a:cs typeface="Calibri"/>
              </a:rPr>
              <a:t>alcoholism. Ch </a:t>
            </a:r>
            <a:r>
              <a:rPr sz="1200" dirty="0">
                <a:solidFill>
                  <a:srgbClr val="1F497D"/>
                </a:solidFill>
                <a:latin typeface="Calibri"/>
                <a:cs typeface="Calibri"/>
              </a:rPr>
              <a:t>30 in </a:t>
            </a:r>
            <a:r>
              <a:rPr sz="1200" i="1" spc="-5" dirty="0">
                <a:solidFill>
                  <a:srgbClr val="1F497D"/>
                </a:solidFill>
                <a:latin typeface="Calibri"/>
                <a:cs typeface="Calibri"/>
              </a:rPr>
              <a:t>Handbook of Clinical Neurology</a:t>
            </a:r>
            <a:r>
              <a:rPr sz="1200" spc="-5" dirty="0">
                <a:solidFill>
                  <a:srgbClr val="1F497D"/>
                </a:solidFill>
                <a:latin typeface="Calibri"/>
                <a:cs typeface="Calibri"/>
              </a:rPr>
              <a:t>. </a:t>
            </a:r>
            <a:r>
              <a:rPr sz="1200" dirty="0">
                <a:solidFill>
                  <a:srgbClr val="1F497D"/>
                </a:solidFill>
                <a:latin typeface="Calibri"/>
                <a:cs typeface="Calibri"/>
              </a:rPr>
              <a:t>125 </a:t>
            </a:r>
            <a:r>
              <a:rPr sz="1200" spc="-10" dirty="0">
                <a:solidFill>
                  <a:srgbClr val="1F497D"/>
                </a:solidFill>
                <a:latin typeface="Calibri"/>
                <a:cs typeface="Calibri"/>
              </a:rPr>
              <a:t>(3</a:t>
            </a:r>
            <a:r>
              <a:rPr sz="1200" spc="-15" baseline="24305" dirty="0">
                <a:solidFill>
                  <a:srgbClr val="1F497D"/>
                </a:solidFill>
                <a:latin typeface="Calibri"/>
                <a:cs typeface="Calibri"/>
              </a:rPr>
              <a:t>rd </a:t>
            </a:r>
            <a:r>
              <a:rPr sz="1200" spc="-5" dirty="0">
                <a:solidFill>
                  <a:srgbClr val="1F497D"/>
                </a:solidFill>
                <a:latin typeface="Calibri"/>
                <a:cs typeface="Calibri"/>
              </a:rPr>
              <a:t>Ed)  Alcohol </a:t>
            </a:r>
            <a:r>
              <a:rPr sz="1200" dirty="0">
                <a:solidFill>
                  <a:srgbClr val="1F497D"/>
                </a:solidFill>
                <a:latin typeface="Calibri"/>
                <a:cs typeface="Calibri"/>
              </a:rPr>
              <a:t>and the Nervous </a:t>
            </a:r>
            <a:r>
              <a:rPr sz="1200" spc="-10" dirty="0">
                <a:solidFill>
                  <a:srgbClr val="1F497D"/>
                </a:solidFill>
                <a:latin typeface="Calibri"/>
                <a:cs typeface="Calibri"/>
              </a:rPr>
              <a:t>System,  </a:t>
            </a:r>
            <a:r>
              <a:rPr sz="1200" spc="-5" dirty="0">
                <a:solidFill>
                  <a:srgbClr val="1F497D"/>
                </a:solidFill>
                <a:latin typeface="Calibri"/>
                <a:cs typeface="Calibri"/>
              </a:rPr>
              <a:t>Sullivan </a:t>
            </a:r>
            <a:r>
              <a:rPr sz="1200" dirty="0">
                <a:solidFill>
                  <a:srgbClr val="1F497D"/>
                </a:solidFill>
                <a:latin typeface="Calibri"/>
                <a:cs typeface="Calibri"/>
              </a:rPr>
              <a:t>EV &amp; </a:t>
            </a:r>
            <a:r>
              <a:rPr sz="1200" spc="-10" dirty="0">
                <a:solidFill>
                  <a:srgbClr val="1F497D"/>
                </a:solidFill>
                <a:latin typeface="Calibri"/>
                <a:cs typeface="Calibri"/>
              </a:rPr>
              <a:t>Pfefferbaum </a:t>
            </a:r>
            <a:r>
              <a:rPr sz="1200" dirty="0">
                <a:solidFill>
                  <a:srgbClr val="1F497D"/>
                </a:solidFill>
                <a:latin typeface="Calibri"/>
                <a:cs typeface="Calibri"/>
              </a:rPr>
              <a:t>A</a:t>
            </a:r>
            <a:r>
              <a:rPr sz="1200" spc="-45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1F497D"/>
                </a:solidFill>
                <a:latin typeface="Calibri"/>
                <a:cs typeface="Calibri"/>
              </a:rPr>
              <a:t>Eds.</a:t>
            </a:r>
            <a:endParaRPr sz="1200">
              <a:latin typeface="Calibri"/>
              <a:cs typeface="Calibri"/>
            </a:endParaRPr>
          </a:p>
          <a:p>
            <a:pPr marL="355600" marR="297815" indent="-342900">
              <a:lnSpc>
                <a:spcPts val="2110"/>
              </a:lnSpc>
              <a:spcBef>
                <a:spcPts val="98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20" dirty="0">
                <a:solidFill>
                  <a:srgbClr val="00B050"/>
                </a:solidFill>
                <a:latin typeface="Calibri"/>
                <a:cs typeface="Calibri"/>
              </a:rPr>
              <a:t>Elevates DA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NAcc </a:t>
            </a:r>
            <a:r>
              <a:rPr sz="2200" spc="-10" dirty="0">
                <a:latin typeface="Wingdings"/>
                <a:cs typeface="Wingdings"/>
              </a:rPr>
              <a:t></a:t>
            </a:r>
            <a:r>
              <a:rPr sz="2200" spc="-10" dirty="0">
                <a:latin typeface="Calibri"/>
                <a:cs typeface="Calibri"/>
              </a:rPr>
              <a:t>salient </a:t>
            </a:r>
            <a:r>
              <a:rPr sz="2200" spc="-20" dirty="0">
                <a:latin typeface="Calibri"/>
                <a:cs typeface="Calibri"/>
              </a:rPr>
              <a:t>attention, </a:t>
            </a:r>
            <a:r>
              <a:rPr sz="2200" spc="-15" dirty="0">
                <a:latin typeface="Calibri"/>
                <a:cs typeface="Calibri"/>
              </a:rPr>
              <a:t>reinforcement, brain  </a:t>
            </a:r>
            <a:r>
              <a:rPr sz="2200" spc="-25" dirty="0">
                <a:latin typeface="Calibri"/>
                <a:cs typeface="Calibri"/>
              </a:rPr>
              <a:t>reward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Font typeface="Arial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solidFill>
                  <a:srgbClr val="00B050"/>
                </a:solidFill>
                <a:latin typeface="Calibri"/>
                <a:cs typeface="Calibri"/>
              </a:rPr>
              <a:t>Opioid </a:t>
            </a:r>
            <a:r>
              <a:rPr sz="2200" spc="-10" dirty="0">
                <a:latin typeface="Calibri"/>
                <a:cs typeface="Calibri"/>
              </a:rPr>
              <a:t>(Beta-endorphin) release</a:t>
            </a:r>
            <a:r>
              <a:rPr sz="2200" spc="-10" dirty="0">
                <a:latin typeface="Wingdings"/>
                <a:cs typeface="Wingdings"/>
              </a:rPr>
              <a:t>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Calibri"/>
                <a:cs typeface="Calibri"/>
              </a:rPr>
              <a:t>DA </a:t>
            </a:r>
            <a:r>
              <a:rPr sz="2200" spc="-10" dirty="0">
                <a:latin typeface="Calibri"/>
                <a:cs typeface="Calibri"/>
              </a:rPr>
              <a:t>release 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NAcc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7"/>
              </a:spcBef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354965" marR="5080" indent="-342265">
              <a:lnSpc>
                <a:spcPts val="211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solidFill>
                  <a:srgbClr val="00B050"/>
                </a:solidFill>
                <a:latin typeface="Calibri"/>
                <a:cs typeface="Calibri"/>
              </a:rPr>
              <a:t>GABA</a:t>
            </a:r>
            <a:r>
              <a:rPr sz="2200" spc="-15" dirty="0">
                <a:latin typeface="Calibri"/>
                <a:cs typeface="Calibri"/>
              </a:rPr>
              <a:t>ergic </a:t>
            </a:r>
            <a:r>
              <a:rPr sz="2200" spc="-20" dirty="0">
                <a:latin typeface="Calibri"/>
                <a:cs typeface="Calibri"/>
              </a:rPr>
              <a:t>effects </a:t>
            </a:r>
            <a:r>
              <a:rPr sz="2200" spc="-5" dirty="0">
                <a:latin typeface="Calibri"/>
                <a:cs typeface="Calibri"/>
              </a:rPr>
              <a:t>during </a:t>
            </a:r>
            <a:r>
              <a:rPr sz="2200" spc="-15" dirty="0">
                <a:latin typeface="Calibri"/>
                <a:cs typeface="Calibri"/>
              </a:rPr>
              <a:t>intoxication; </a:t>
            </a:r>
            <a:r>
              <a:rPr sz="2200" spc="-10" dirty="0">
                <a:latin typeface="Calibri"/>
                <a:cs typeface="Calibri"/>
              </a:rPr>
              <a:t>downregulation </a:t>
            </a:r>
            <a:r>
              <a:rPr sz="2200" spc="-15" dirty="0">
                <a:latin typeface="Calibri"/>
                <a:cs typeface="Calibri"/>
              </a:rPr>
              <a:t>after </a:t>
            </a:r>
            <a:r>
              <a:rPr sz="2200" spc="-10" dirty="0">
                <a:latin typeface="Calibri"/>
                <a:cs typeface="Calibri"/>
              </a:rPr>
              <a:t>chronic  </a:t>
            </a:r>
            <a:r>
              <a:rPr sz="2200" spc="-5" dirty="0">
                <a:latin typeface="Calibri"/>
                <a:cs typeface="Calibri"/>
              </a:rPr>
              <a:t>use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55600" marR="1140460" indent="-342900">
              <a:lnSpc>
                <a:spcPts val="211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solidFill>
                  <a:srgbClr val="00B050"/>
                </a:solidFill>
                <a:latin typeface="Calibri"/>
                <a:cs typeface="Calibri"/>
              </a:rPr>
              <a:t>Glutamate </a:t>
            </a:r>
            <a:r>
              <a:rPr sz="2200" spc="-10" dirty="0">
                <a:latin typeface="Calibri"/>
                <a:cs typeface="Calibri"/>
              </a:rPr>
              <a:t>upregulation </a:t>
            </a:r>
            <a:r>
              <a:rPr sz="2200" spc="-5" dirty="0">
                <a:latin typeface="Calibri"/>
                <a:cs typeface="Calibri"/>
              </a:rPr>
              <a:t>with </a:t>
            </a:r>
            <a:r>
              <a:rPr sz="2200" spc="-10" dirty="0">
                <a:latin typeface="Calibri"/>
                <a:cs typeface="Calibri"/>
              </a:rPr>
              <a:t>chronic </a:t>
            </a:r>
            <a:r>
              <a:rPr sz="2200" spc="-5" dirty="0">
                <a:latin typeface="Calibri"/>
                <a:cs typeface="Calibri"/>
              </a:rPr>
              <a:t>use, </a:t>
            </a:r>
            <a:r>
              <a:rPr sz="2200" spc="-10" dirty="0">
                <a:latin typeface="Calibri"/>
                <a:cs typeface="Calibri"/>
              </a:rPr>
              <a:t>increase </a:t>
            </a:r>
            <a:r>
              <a:rPr sz="2200" spc="-5" dirty="0">
                <a:latin typeface="Calibri"/>
                <a:cs typeface="Calibri"/>
              </a:rPr>
              <a:t>during  </a:t>
            </a:r>
            <a:r>
              <a:rPr sz="2200" spc="-15" dirty="0">
                <a:latin typeface="Calibri"/>
                <a:cs typeface="Calibri"/>
              </a:rPr>
              <a:t>withdrawal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Font typeface="Arial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Other neurochemical </a:t>
            </a:r>
            <a:r>
              <a:rPr sz="2200" spc="-20" dirty="0">
                <a:latin typeface="Calibri"/>
                <a:cs typeface="Calibri"/>
              </a:rPr>
              <a:t>effects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include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nicotinic cholinergic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receptors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5-HT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NA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Cannabinoid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Nociceptin-orphanin/ORL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9934</TotalTime>
  <Words>2513</Words>
  <Application>Microsoft Macintosh PowerPoint</Application>
  <PresentationFormat>On-screen Show (4:3)</PresentationFormat>
  <Paragraphs>388</Paragraphs>
  <Slides>37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1_Office Theme</vt:lpstr>
      <vt:lpstr>Pharmacotherapy of Alcohol Use Disorders  in 2015:</vt:lpstr>
      <vt:lpstr>STANDARDS FOR COMMERCIAL SUPPORT</vt:lpstr>
      <vt:lpstr>Objectives</vt:lpstr>
      <vt:lpstr>Case #1</vt:lpstr>
      <vt:lpstr>Case #2</vt:lpstr>
      <vt:lpstr>Case #3</vt:lpstr>
      <vt:lpstr>Underutilization of AUD Pharmacotherapy</vt:lpstr>
      <vt:lpstr>AUD Pharmacotherapy:  Some Key Issues</vt:lpstr>
      <vt:lpstr>Alcohol’s Neuropharmacologic Effects</vt:lpstr>
      <vt:lpstr>Efficacious AUD Pharmacotherapies</vt:lpstr>
      <vt:lpstr>Some Patient Groups with Clinical  Relevance</vt:lpstr>
      <vt:lpstr>Possible Predictors</vt:lpstr>
      <vt:lpstr>Disulfiram, 1</vt:lpstr>
      <vt:lpstr>Disulfiram, 2</vt:lpstr>
      <vt:lpstr>Acamprosate, 1</vt:lpstr>
      <vt:lpstr>Acamprosate, 2</vt:lpstr>
      <vt:lpstr>Naltrexone, 1</vt:lpstr>
      <vt:lpstr>Naltrexone, 2</vt:lpstr>
      <vt:lpstr>Naltrexone, 3</vt:lpstr>
      <vt:lpstr>Topiramate, 1</vt:lpstr>
      <vt:lpstr>Topiramate, 2: Evidence for Efficacy (Blodgett et al. 2014 A Meta-analysis of topiramate’s effects for individuals with alcohol use disorders. Alcoholism Clin Exp Research.)</vt:lpstr>
      <vt:lpstr>Topiramate, 3</vt:lpstr>
      <vt:lpstr>Gabapentin, 1</vt:lpstr>
      <vt:lpstr>Gabapentin, 2</vt:lpstr>
      <vt:lpstr>Baclofen, 1</vt:lpstr>
      <vt:lpstr>Baclofen, 2</vt:lpstr>
      <vt:lpstr>Other Possible AUD  Pharmacotherapies</vt:lpstr>
      <vt:lpstr>Is There a First Line  Medication for AUD?, 1</vt:lpstr>
      <vt:lpstr>Is There a First Line  Medication for AUD?, 2</vt:lpstr>
      <vt:lpstr>Is There a First Line  Medication for AUD?, 3</vt:lpstr>
      <vt:lpstr>Is There a First Line  Medication for AUD?, 4</vt:lpstr>
      <vt:lpstr>Is There a First Line  Medication for AUD?, 5</vt:lpstr>
      <vt:lpstr>Is There a First Line  Medication for AUD?, 6</vt:lpstr>
      <vt:lpstr>Case #1</vt:lpstr>
      <vt:lpstr>Case #2</vt:lpstr>
      <vt:lpstr>Case #3</vt:lpstr>
      <vt:lpstr>david@davidkanmd.com (925) 953-2833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Pharmacotherapy  of Alcohol Use Disorders, 2014: What is the First Line Medication?</dc:title>
  <dc:creator>vhasfcbatkis</dc:creator>
  <cp:lastModifiedBy>David Kan</cp:lastModifiedBy>
  <cp:revision>9</cp:revision>
  <dcterms:created xsi:type="dcterms:W3CDTF">2015-11-02T19:04:02Z</dcterms:created>
  <dcterms:modified xsi:type="dcterms:W3CDTF">2015-12-09T23:33:29Z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2015-10-27T00:00:00Z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2015-11-02T00:00:00Z</vt:filetime>
  </property>
  <property fmtid="{D5CDD505-2E9C-101B-9397-08002B2CF9AE}" pid="5" name="_AdHocReviewCycleID">
    <vt:i4>-752516879</vt:i4>
  </property>
  <property fmtid="{D5CDD505-2E9C-101B-9397-08002B2CF9AE}" pid="6" name="_NewReviewCycle">
    <vt:lpwstr/>
  </property>
  <property fmtid="{D5CDD505-2E9C-101B-9397-08002B2CF9AE}" pid="7" name="_EmailSubject">
    <vt:lpwstr>Slides for 12/3</vt:lpwstr>
  </property>
  <property fmtid="{D5CDD505-2E9C-101B-9397-08002B2CF9AE}" pid="8" name="_AuthorEmail">
    <vt:lpwstr>ccangelosi@lifelongmedical.org</vt:lpwstr>
  </property>
  <property fmtid="{D5CDD505-2E9C-101B-9397-08002B2CF9AE}" pid="9" name="_AuthorEmailDisplayName">
    <vt:lpwstr>Carrie Cangelosi, LCSW</vt:lpwstr>
  </property>
</Properties>
</file>