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6" r:id="rId3"/>
    <p:sldId id="257" r:id="rId4"/>
    <p:sldId id="300" r:id="rId5"/>
    <p:sldId id="301" r:id="rId6"/>
    <p:sldId id="267" r:id="rId7"/>
    <p:sldId id="278" r:id="rId8"/>
    <p:sldId id="261" r:id="rId9"/>
    <p:sldId id="263" r:id="rId10"/>
    <p:sldId id="262" r:id="rId11"/>
    <p:sldId id="264" r:id="rId12"/>
    <p:sldId id="268" r:id="rId13"/>
    <p:sldId id="272" r:id="rId14"/>
    <p:sldId id="269" r:id="rId15"/>
    <p:sldId id="271" r:id="rId16"/>
    <p:sldId id="273" r:id="rId17"/>
    <p:sldId id="274" r:id="rId18"/>
    <p:sldId id="294" r:id="rId19"/>
    <p:sldId id="275" r:id="rId20"/>
    <p:sldId id="292" r:id="rId21"/>
    <p:sldId id="291" r:id="rId22"/>
    <p:sldId id="288" r:id="rId23"/>
    <p:sldId id="277" r:id="rId24"/>
    <p:sldId id="279" r:id="rId25"/>
    <p:sldId id="280" r:id="rId26"/>
    <p:sldId id="293" r:id="rId27"/>
    <p:sldId id="281" r:id="rId28"/>
    <p:sldId id="283" r:id="rId29"/>
    <p:sldId id="284" r:id="rId30"/>
    <p:sldId id="295" r:id="rId31"/>
    <p:sldId id="302" r:id="rId32"/>
    <p:sldId id="303" r:id="rId33"/>
    <p:sldId id="304" r:id="rId34"/>
    <p:sldId id="299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44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014B3-8960-224A-AD90-6E74257FC7BA}" type="datetimeFigureOut">
              <a:rPr lang="en-US" smtClean="0"/>
              <a:t>4/30/15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3FC37-5FBF-2F41-B127-5E9E002E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396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B88E7-C9DD-4B47-AE23-C7638BDE9FA6}" type="datetimeFigureOut">
              <a:rPr lang="en-US" smtClean="0"/>
              <a:t>4/30/15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5442-FAD2-A748-B305-0B24AA3D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1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5442-FAD2-A748-B305-0B24AA3D3B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4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FA7F-F617-0D48-9C18-9CF4DA129237}" type="datetime1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5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F95-CF56-2C46-894C-E943E1B3C296}" type="datetime1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3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B565-F33E-B541-81FC-80D65D766D68}" type="datetime1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2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C18F-AA02-B440-AB90-D678AF1C52CE}" type="datetime1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7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498C-95C1-E147-928B-0D155B93F885}" type="datetime1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1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5DD-99FA-5440-A8C4-76C577071FB3}" type="datetime1">
              <a:rPr lang="en-US" smtClean="0"/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5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26262-7B67-9B4D-B023-390D38DFE940}" type="datetime1">
              <a:rPr lang="en-US" smtClean="0"/>
              <a:t>4/30/15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9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B129-290B-2545-8FC9-523C8C09A37F}" type="datetime1">
              <a:rPr lang="en-US" smtClean="0"/>
              <a:t>4/30/15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4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7C71-020B-A24F-8A51-11D4145C57FD}" type="datetime1">
              <a:rPr lang="en-US" smtClean="0"/>
              <a:t>4/30/15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D3CF-50F9-D444-A6AC-A1607B9FF3C7}" type="datetime1">
              <a:rPr lang="en-US" smtClean="0"/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6ACA-4AD4-6043-A2D7-A7E31E432F05}" type="datetime1">
              <a:rPr lang="en-US" smtClean="0"/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B37F-A196-DE46-8EF0-36647BF08706}" type="datetime1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620A8-39D3-6F4D-A472-C84B6A60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avidkanmd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thewhizzinator.com/whiz14.htm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whizzinator.com/images/model1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7141"/>
            <a:ext cx="7772400" cy="1470025"/>
          </a:xfrm>
        </p:spPr>
        <p:txBody>
          <a:bodyPr/>
          <a:lstStyle/>
          <a:p>
            <a:r>
              <a:rPr lang="en-US" dirty="0" smtClean="0"/>
              <a:t>Alcohol and Drug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7167"/>
            <a:ext cx="6400800" cy="31501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American Association of </a:t>
            </a:r>
            <a:br>
              <a:rPr lang="en-US" dirty="0" smtClean="0"/>
            </a:br>
            <a:r>
              <a:rPr lang="en-US" dirty="0" smtClean="0"/>
              <a:t>Matrimonial Lawyers</a:t>
            </a:r>
          </a:p>
          <a:p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/>
              <a:t>Kan, MD</a:t>
            </a:r>
          </a:p>
          <a:p>
            <a:r>
              <a:rPr lang="en-US" dirty="0">
                <a:hlinkClick r:id="rId2"/>
              </a:rPr>
              <a:t>www.davidkanmd.com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May 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1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 and Divorce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Allegations</a:t>
            </a:r>
          </a:p>
          <a:p>
            <a:pPr lvl="1"/>
            <a:r>
              <a:rPr lang="en-US" dirty="0" smtClean="0"/>
              <a:t>Historical SUD with Relapse</a:t>
            </a:r>
          </a:p>
          <a:p>
            <a:pPr lvl="1"/>
            <a:r>
              <a:rPr lang="en-US" dirty="0" smtClean="0"/>
              <a:t>Prescription drug abuse </a:t>
            </a:r>
          </a:p>
          <a:p>
            <a:pPr lvl="1"/>
            <a:r>
              <a:rPr lang="en-US" dirty="0" smtClean="0"/>
              <a:t>Admission of SUD but minimized</a:t>
            </a:r>
          </a:p>
          <a:p>
            <a:pPr lvl="1"/>
            <a:r>
              <a:rPr lang="en-US" dirty="0" smtClean="0"/>
              <a:t>Discovered in Child Custody/Other </a:t>
            </a:r>
            <a:r>
              <a:rPr lang="en-US" dirty="0" err="1" smtClean="0"/>
              <a:t>evalautions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ASAM Patient Placement Criteria</a:t>
            </a:r>
          </a:p>
          <a:p>
            <a:pPr lvl="1"/>
            <a:r>
              <a:rPr lang="en-US" dirty="0" smtClean="0"/>
              <a:t>Different levels of care</a:t>
            </a:r>
          </a:p>
          <a:p>
            <a:pPr lvl="1"/>
            <a:r>
              <a:rPr lang="en-US" dirty="0" smtClean="0"/>
              <a:t>Screening to inpatient hospitalization</a:t>
            </a:r>
          </a:p>
          <a:p>
            <a:pPr lvl="1"/>
            <a:r>
              <a:rPr lang="en-US" dirty="0" smtClean="0"/>
              <a:t>Level of care based on criteria</a:t>
            </a:r>
          </a:p>
          <a:p>
            <a:pPr lvl="2"/>
            <a:r>
              <a:rPr lang="en-US" dirty="0" smtClean="0"/>
              <a:t>Patient factors</a:t>
            </a:r>
          </a:p>
          <a:p>
            <a:pPr lvl="2"/>
            <a:r>
              <a:rPr lang="en-US" dirty="0" smtClean="0"/>
              <a:t>Health factors</a:t>
            </a:r>
          </a:p>
          <a:p>
            <a:r>
              <a:rPr lang="en-US" dirty="0" smtClean="0"/>
              <a:t>Patients need to accept recommendation</a:t>
            </a:r>
          </a:p>
          <a:p>
            <a:r>
              <a:rPr lang="en-US" dirty="0" smtClean="0"/>
              <a:t>Only 30% of patients ever receive treatment</a:t>
            </a:r>
          </a:p>
          <a:p>
            <a:r>
              <a:rPr lang="en-US" dirty="0" smtClean="0"/>
              <a:t>Less than 10% get Medication-Assisted Treatment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6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test in Medicine that is face valid</a:t>
            </a:r>
          </a:p>
          <a:p>
            <a:r>
              <a:rPr lang="en-US" dirty="0" smtClean="0"/>
              <a:t>Done correctly, it is what it is.</a:t>
            </a:r>
          </a:p>
          <a:p>
            <a:r>
              <a:rPr lang="en-US" dirty="0" smtClean="0"/>
              <a:t>But what is it?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4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of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Alcohol</a:t>
            </a:r>
          </a:p>
          <a:p>
            <a:r>
              <a:rPr lang="en-US" dirty="0" smtClean="0"/>
              <a:t>Marijuana</a:t>
            </a:r>
          </a:p>
          <a:p>
            <a:r>
              <a:rPr lang="en-US" dirty="0" smtClean="0"/>
              <a:t>Benzodiazepines (Xanax, Clonazepam, Valium)</a:t>
            </a:r>
          </a:p>
          <a:p>
            <a:r>
              <a:rPr lang="en-US" dirty="0" smtClean="0"/>
              <a:t>Opioids – Prescribed and Not</a:t>
            </a:r>
          </a:p>
          <a:p>
            <a:r>
              <a:rPr lang="en-US" dirty="0" smtClean="0"/>
              <a:t>Cocaine </a:t>
            </a:r>
          </a:p>
          <a:p>
            <a:r>
              <a:rPr lang="en-US" dirty="0" smtClean="0"/>
              <a:t>Stimulants – Prescribed and Not</a:t>
            </a:r>
          </a:p>
          <a:p>
            <a:r>
              <a:rPr lang="en-US" dirty="0" smtClean="0"/>
              <a:t>Many others</a:t>
            </a:r>
          </a:p>
          <a:p>
            <a:pPr lvl="1"/>
            <a:r>
              <a:rPr lang="en-US" dirty="0" smtClean="0"/>
              <a:t>Muscle Relaxants, Sleeping meds “Z-drugs”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 Matrix</a:t>
            </a:r>
          </a:p>
          <a:p>
            <a:pPr lvl="1"/>
            <a:r>
              <a:rPr lang="en-US" dirty="0" smtClean="0"/>
              <a:t>Urine – most common</a:t>
            </a:r>
          </a:p>
          <a:p>
            <a:pPr lvl="1"/>
            <a:r>
              <a:rPr lang="en-US" dirty="0" smtClean="0"/>
              <a:t>Blood – here and now</a:t>
            </a:r>
          </a:p>
          <a:p>
            <a:pPr lvl="1"/>
            <a:r>
              <a:rPr lang="en-US" dirty="0" smtClean="0"/>
              <a:t>Hair – then and there</a:t>
            </a:r>
          </a:p>
          <a:p>
            <a:pPr lvl="1"/>
            <a:r>
              <a:rPr lang="en-US" dirty="0" smtClean="0"/>
              <a:t>Sweat – measurement over time</a:t>
            </a:r>
          </a:p>
          <a:p>
            <a:pPr lvl="1"/>
            <a:r>
              <a:rPr lang="en-US" dirty="0" smtClean="0"/>
              <a:t>Breath – her and now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1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Screening vs. Confirmation</a:t>
            </a:r>
          </a:p>
          <a:p>
            <a:r>
              <a:rPr lang="en-US" dirty="0" smtClean="0"/>
              <a:t>Screening – Wide Net</a:t>
            </a:r>
          </a:p>
          <a:p>
            <a:pPr lvl="1"/>
            <a:r>
              <a:rPr lang="en-US" dirty="0" smtClean="0"/>
              <a:t>Enzyme Linked </a:t>
            </a:r>
            <a:r>
              <a:rPr lang="en-US" dirty="0" err="1" smtClean="0"/>
              <a:t>Immunosorbant</a:t>
            </a:r>
            <a:r>
              <a:rPr lang="en-US" dirty="0" smtClean="0"/>
              <a:t> Assay (ELISA)</a:t>
            </a:r>
          </a:p>
          <a:p>
            <a:pPr lvl="1"/>
            <a:r>
              <a:rPr lang="en-US" dirty="0" smtClean="0"/>
              <a:t>Higher rates of false positives</a:t>
            </a:r>
          </a:p>
          <a:p>
            <a:pPr lvl="1"/>
            <a:r>
              <a:rPr lang="en-US" dirty="0" smtClean="0"/>
              <a:t>Wide net</a:t>
            </a:r>
          </a:p>
          <a:p>
            <a:r>
              <a:rPr lang="en-US" dirty="0" smtClean="0"/>
              <a:t>Confirmation</a:t>
            </a:r>
          </a:p>
          <a:p>
            <a:pPr lvl="1"/>
            <a:r>
              <a:rPr lang="en-US" dirty="0" smtClean="0"/>
              <a:t>Same specimen</a:t>
            </a:r>
            <a:endParaRPr lang="en-US" dirty="0"/>
          </a:p>
          <a:p>
            <a:pPr lvl="1"/>
            <a:r>
              <a:rPr lang="en-US" dirty="0" smtClean="0"/>
              <a:t>Gas Chromatography/Mass Spectroscopy (GC-MS)</a:t>
            </a:r>
          </a:p>
          <a:p>
            <a:pPr lvl="1"/>
            <a:r>
              <a:rPr lang="en-US" dirty="0" smtClean="0"/>
              <a:t>Specificity is mixed blessing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Confirmatory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 and Key Analogy</a:t>
            </a:r>
          </a:p>
          <a:p>
            <a:r>
              <a:rPr lang="en-US" dirty="0" smtClean="0"/>
              <a:t>What is being tested?</a:t>
            </a:r>
          </a:p>
          <a:p>
            <a:r>
              <a:rPr lang="en-US" dirty="0" smtClean="0"/>
              <a:t>Different panels test different set of drugs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Shortest to Longest</a:t>
            </a:r>
          </a:p>
          <a:p>
            <a:pPr lvl="1"/>
            <a:r>
              <a:rPr lang="en-US" dirty="0" smtClean="0"/>
              <a:t>Breath</a:t>
            </a:r>
          </a:p>
          <a:p>
            <a:pPr lvl="1"/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Saliva</a:t>
            </a:r>
          </a:p>
          <a:p>
            <a:pPr lvl="1"/>
            <a:r>
              <a:rPr lang="en-US" dirty="0" smtClean="0"/>
              <a:t>Urine</a:t>
            </a:r>
          </a:p>
          <a:p>
            <a:pPr lvl="1"/>
            <a:r>
              <a:rPr lang="en-US" dirty="0" smtClean="0"/>
              <a:t>Hair/Nails</a:t>
            </a:r>
          </a:p>
          <a:p>
            <a:r>
              <a:rPr lang="en-US" dirty="0" smtClean="0"/>
              <a:t>Sweat variable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6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Windows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0" y="1581567"/>
            <a:ext cx="8957615" cy="439561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6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Relying on Drug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Custody</a:t>
            </a:r>
          </a:p>
          <a:p>
            <a:r>
              <a:rPr lang="en-US" dirty="0" smtClean="0"/>
              <a:t>Wrong test ordered</a:t>
            </a:r>
          </a:p>
          <a:p>
            <a:r>
              <a:rPr lang="en-US" dirty="0" smtClean="0"/>
              <a:t>Medications blinding results</a:t>
            </a:r>
          </a:p>
          <a:p>
            <a:r>
              <a:rPr lang="en-US" dirty="0" smtClean="0"/>
              <a:t>Randomness, or the lack thereof</a:t>
            </a:r>
          </a:p>
          <a:p>
            <a:r>
              <a:rPr lang="en-US" dirty="0" smtClean="0"/>
              <a:t>False Positives do exist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8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Psychiatrist in private practice</a:t>
            </a:r>
          </a:p>
          <a:p>
            <a:r>
              <a:rPr lang="en-US" dirty="0" smtClean="0"/>
              <a:t>Forensic Fellowship</a:t>
            </a:r>
          </a:p>
          <a:p>
            <a:pPr lvl="1"/>
            <a:r>
              <a:rPr lang="en-US" dirty="0" smtClean="0"/>
              <a:t>But I’m not an attorney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2190750" y="6508750"/>
            <a:ext cx="4762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2190750" y="6508750"/>
            <a:ext cx="4762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1080" name="Picture 8" descr="model1.jpg (15530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81" y="2228525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1" name="Picture 9" descr="color-whites.jpg (2364 bytes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0"/>
            <a:ext cx="11366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2" name="Picture 10" descr="color-white.jpg (2483 bytes)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0"/>
            <a:ext cx="1135063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3" name="Picture 11" descr="color-tan.jpg (2755 bytes)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19800"/>
            <a:ext cx="1135063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4" name="Picture 12" descr="color-brown.jpg (2739 bytes)">
            <a:hlinkClick r:id="rId4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19800"/>
            <a:ext cx="1135063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5" name="Picture 13" descr="color-black.jpg (2324 bytes)">
            <a:hlinkClick r:id="rId4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19800"/>
            <a:ext cx="1133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6" name="Rectangle 14"/>
          <p:cNvSpPr>
            <a:spLocks noChangeArrowheads="1"/>
          </p:cNvSpPr>
          <p:nvPr/>
        </p:nvSpPr>
        <p:spPr bwMode="auto">
          <a:xfrm>
            <a:off x="3209925" y="1600200"/>
            <a:ext cx="3927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ja-JP" altLang="en-US" b="1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b="1" dirty="0">
                <a:solidFill>
                  <a:schemeClr val="tx2"/>
                </a:solidFill>
              </a:rPr>
              <a:t>THE ORIGINAL WHIZZINATOR</a:t>
            </a:r>
            <a:r>
              <a:rPr lang="ja-JP" altLang="en-US" b="1" dirty="0">
                <a:solidFill>
                  <a:schemeClr val="tx2"/>
                </a:solidFill>
                <a:latin typeface="Arial"/>
              </a:rPr>
              <a:t>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73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“Beating the Test”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best way is to “study”</a:t>
            </a:r>
          </a:p>
          <a:p>
            <a:r>
              <a:rPr lang="en-US" dirty="0" smtClean="0"/>
              <a:t>Adulterated Specimen</a:t>
            </a:r>
          </a:p>
          <a:p>
            <a:pPr lvl="1"/>
            <a:r>
              <a:rPr lang="en-US" dirty="0" smtClean="0"/>
              <a:t>Additives</a:t>
            </a:r>
          </a:p>
          <a:p>
            <a:r>
              <a:rPr lang="en-US" dirty="0" smtClean="0"/>
              <a:t>Substitution</a:t>
            </a:r>
          </a:p>
          <a:p>
            <a:pPr lvl="1"/>
            <a:r>
              <a:rPr lang="en-US" dirty="0" smtClean="0"/>
              <a:t>Many technologies available</a:t>
            </a:r>
          </a:p>
          <a:p>
            <a:pPr lvl="1"/>
            <a:r>
              <a:rPr lang="en-US" dirty="0" smtClean="0"/>
              <a:t>Usually require advance preparation</a:t>
            </a:r>
          </a:p>
          <a:p>
            <a:pPr lvl="2"/>
            <a:r>
              <a:rPr lang="en-US" dirty="0" smtClean="0"/>
              <a:t>Acquisition of fake urine</a:t>
            </a:r>
          </a:p>
          <a:p>
            <a:r>
              <a:rPr lang="en-US" dirty="0" smtClean="0"/>
              <a:t>Dilution</a:t>
            </a:r>
          </a:p>
          <a:p>
            <a:pPr lvl="1"/>
            <a:r>
              <a:rPr lang="en-US" dirty="0" smtClean="0"/>
              <a:t>Water, diuretics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28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Specimen Validity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Adulterated Specimen</a:t>
            </a:r>
            <a:r>
              <a:rPr lang="en-US" dirty="0"/>
              <a:t>—The pH is less than 3 </a:t>
            </a:r>
            <a:r>
              <a:rPr lang="en-US" dirty="0" smtClean="0"/>
              <a:t>or greater </a:t>
            </a:r>
            <a:r>
              <a:rPr lang="en-US" dirty="0"/>
              <a:t>than or equal to 11; the </a:t>
            </a:r>
            <a:r>
              <a:rPr lang="en-US" dirty="0" smtClean="0"/>
              <a:t>nitrite concentration </a:t>
            </a:r>
            <a:r>
              <a:rPr lang="en-US" dirty="0"/>
              <a:t>is greater than or equal to </a:t>
            </a:r>
            <a:r>
              <a:rPr lang="en-US" dirty="0" smtClean="0"/>
              <a:t>500 mcg</a:t>
            </a:r>
            <a:r>
              <a:rPr lang="en-US" dirty="0"/>
              <a:t>/mL; chromium, halogen, </a:t>
            </a:r>
            <a:r>
              <a:rPr lang="en-US" dirty="0" err="1"/>
              <a:t>glutaraldehyde</a:t>
            </a:r>
            <a:r>
              <a:rPr lang="en-US" dirty="0" smtClean="0"/>
              <a:t>, pyridine </a:t>
            </a:r>
            <a:r>
              <a:rPr lang="en-US" dirty="0"/>
              <a:t>or a surfactant are detected at or </a:t>
            </a:r>
            <a:r>
              <a:rPr lang="en-US" dirty="0" smtClean="0"/>
              <a:t>above DHHS </a:t>
            </a:r>
            <a:r>
              <a:rPr lang="en-US" dirty="0"/>
              <a:t>established cut-offs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Substituted specimen</a:t>
            </a:r>
            <a:r>
              <a:rPr lang="en-US" dirty="0"/>
              <a:t>—</a:t>
            </a:r>
            <a:r>
              <a:rPr lang="en-US" dirty="0" err="1"/>
              <a:t>Creatinine</a:t>
            </a:r>
            <a:r>
              <a:rPr lang="en-US" dirty="0"/>
              <a:t> less than </a:t>
            </a:r>
            <a:r>
              <a:rPr lang="en-US" dirty="0" smtClean="0"/>
              <a:t>2 mg</a:t>
            </a:r>
            <a:r>
              <a:rPr lang="en-US" dirty="0"/>
              <a:t>/</a:t>
            </a:r>
            <a:r>
              <a:rPr lang="en-US" dirty="0" err="1"/>
              <a:t>dL</a:t>
            </a:r>
            <a:r>
              <a:rPr lang="en-US" dirty="0"/>
              <a:t> and Specific Gravity less than or equal </a:t>
            </a:r>
            <a:r>
              <a:rPr lang="en-US" dirty="0" smtClean="0"/>
              <a:t>to 1.0010 </a:t>
            </a:r>
            <a:r>
              <a:rPr lang="en-US" dirty="0"/>
              <a:t>or greater than or equal to </a:t>
            </a:r>
            <a:r>
              <a:rPr lang="en-US" dirty="0" smtClean="0"/>
              <a:t>1.0200 </a:t>
            </a:r>
          </a:p>
          <a:p>
            <a:endParaRPr lang="en-US" dirty="0" smtClean="0"/>
          </a:p>
          <a:p>
            <a:r>
              <a:rPr lang="en-US" b="1" dirty="0" smtClean="0"/>
              <a:t>Dilute </a:t>
            </a:r>
            <a:r>
              <a:rPr lang="en-US" b="1" dirty="0"/>
              <a:t>Specimen</a:t>
            </a:r>
            <a:r>
              <a:rPr lang="en-US" dirty="0"/>
              <a:t>—</a:t>
            </a:r>
            <a:r>
              <a:rPr lang="en-US" dirty="0" err="1"/>
              <a:t>Creatinine</a:t>
            </a:r>
            <a:r>
              <a:rPr lang="en-US" dirty="0"/>
              <a:t> greater than </a:t>
            </a:r>
            <a:r>
              <a:rPr lang="en-US" dirty="0" smtClean="0"/>
              <a:t>or equal </a:t>
            </a:r>
            <a:r>
              <a:rPr lang="en-US" dirty="0"/>
              <a:t>to 2 mg/</a:t>
            </a:r>
            <a:r>
              <a:rPr lang="en-US" dirty="0" err="1"/>
              <a:t>dL</a:t>
            </a:r>
            <a:r>
              <a:rPr lang="en-US" dirty="0"/>
              <a:t>, but less than 20 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and Specific </a:t>
            </a:r>
            <a:r>
              <a:rPr lang="en-US" dirty="0"/>
              <a:t>Gravity is greater than 1.0010, but </a:t>
            </a:r>
            <a:r>
              <a:rPr lang="en-US" dirty="0" smtClean="0"/>
              <a:t>less than 1.0030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Invalid Specimen</a:t>
            </a:r>
            <a:r>
              <a:rPr lang="en-US" dirty="0"/>
              <a:t>—Inconsistent </a:t>
            </a:r>
            <a:r>
              <a:rPr lang="en-US" dirty="0" err="1"/>
              <a:t>creatinine</a:t>
            </a:r>
            <a:r>
              <a:rPr lang="en-US" dirty="0"/>
              <a:t> </a:t>
            </a:r>
            <a:r>
              <a:rPr lang="en-US" dirty="0" smtClean="0"/>
              <a:t>and Specific </a:t>
            </a:r>
            <a:r>
              <a:rPr lang="en-US" dirty="0"/>
              <a:t>Gravity results are obtained; pH 3-4.5 </a:t>
            </a:r>
            <a:r>
              <a:rPr lang="en-US" dirty="0" smtClean="0"/>
              <a:t>or 9</a:t>
            </a:r>
            <a:r>
              <a:rPr lang="en-US" dirty="0"/>
              <a:t>-11; nitrite 200-499; possible presence of </a:t>
            </a:r>
            <a:r>
              <a:rPr lang="en-US" dirty="0" smtClean="0"/>
              <a:t>other adulterants </a:t>
            </a:r>
            <a:r>
              <a:rPr lang="en-US" dirty="0"/>
              <a:t>or </a:t>
            </a:r>
            <a:r>
              <a:rPr lang="en-US" dirty="0" err="1" smtClean="0"/>
              <a:t>interferants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2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Drug of Abuse</a:t>
            </a:r>
          </a:p>
          <a:p>
            <a:r>
              <a:rPr lang="en-US" dirty="0" smtClean="0"/>
              <a:t>&gt;80% of US Population has had one drink in last year</a:t>
            </a:r>
          </a:p>
          <a:p>
            <a:r>
              <a:rPr lang="en-US" dirty="0" smtClean="0"/>
              <a:t>Alcoholism</a:t>
            </a:r>
          </a:p>
          <a:p>
            <a:pPr lvl="1"/>
            <a:r>
              <a:rPr lang="en-US" dirty="0" smtClean="0"/>
              <a:t>60% variance genetic</a:t>
            </a:r>
          </a:p>
          <a:p>
            <a:pPr lvl="1"/>
            <a:r>
              <a:rPr lang="en-US" dirty="0" smtClean="0"/>
              <a:t>Inborn tolerance to alcohol</a:t>
            </a:r>
          </a:p>
          <a:p>
            <a:pPr lvl="1"/>
            <a:r>
              <a:rPr lang="en-US" dirty="0" smtClean="0"/>
              <a:t>Loss of control</a:t>
            </a:r>
          </a:p>
          <a:p>
            <a:pPr lvl="1"/>
            <a:r>
              <a:rPr lang="en-US" dirty="0" smtClean="0"/>
              <a:t>Level of intoxication linear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Biomarkers of Alcohol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Breath/Blood</a:t>
            </a:r>
          </a:p>
          <a:p>
            <a:pPr lvl="1"/>
            <a:r>
              <a:rPr lang="en-US" dirty="0" smtClean="0"/>
              <a:t>Level of impairment based upon level</a:t>
            </a:r>
          </a:p>
          <a:p>
            <a:r>
              <a:rPr lang="en-US" dirty="0" smtClean="0"/>
              <a:t>Indirect Biomarkers (Blood)</a:t>
            </a:r>
          </a:p>
          <a:p>
            <a:pPr lvl="1"/>
            <a:r>
              <a:rPr lang="en-US" dirty="0" smtClean="0"/>
              <a:t>Liver Function Tests</a:t>
            </a:r>
          </a:p>
          <a:p>
            <a:pPr lvl="1"/>
            <a:r>
              <a:rPr lang="en-US" dirty="0" smtClean="0"/>
              <a:t>End Stage Liver Disease</a:t>
            </a:r>
          </a:p>
          <a:p>
            <a:pPr lvl="2"/>
            <a:r>
              <a:rPr lang="en-US" dirty="0" err="1" smtClean="0"/>
              <a:t>Pseudonormalization</a:t>
            </a:r>
            <a:endParaRPr lang="en-US" dirty="0" smtClean="0"/>
          </a:p>
          <a:p>
            <a:pPr lvl="2"/>
            <a:r>
              <a:rPr lang="en-US" dirty="0" smtClean="0"/>
              <a:t>Low Platelets</a:t>
            </a:r>
          </a:p>
          <a:p>
            <a:pPr lvl="2"/>
            <a:r>
              <a:rPr lang="en-US" dirty="0" smtClean="0"/>
              <a:t>Slowed Clotting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4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Biomarkers of Alcohol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Breath</a:t>
            </a:r>
          </a:p>
          <a:p>
            <a:pPr lvl="1"/>
            <a:r>
              <a:rPr lang="en-US" dirty="0" smtClean="0"/>
              <a:t>Here and now</a:t>
            </a:r>
          </a:p>
          <a:p>
            <a:pPr lvl="1"/>
            <a:r>
              <a:rPr lang="en-US" dirty="0" err="1" smtClean="0"/>
              <a:t>Soberlink</a:t>
            </a:r>
            <a:endParaRPr lang="en-US" dirty="0" smtClean="0"/>
          </a:p>
          <a:p>
            <a:pPr lvl="2"/>
            <a:r>
              <a:rPr lang="en-US" dirty="0" smtClean="0"/>
              <a:t>Good for random testing</a:t>
            </a:r>
          </a:p>
          <a:p>
            <a:pPr lvl="2"/>
            <a:r>
              <a:rPr lang="en-US" dirty="0" smtClean="0"/>
              <a:t>Takes Picture</a:t>
            </a:r>
          </a:p>
          <a:p>
            <a:r>
              <a:rPr lang="en-US" dirty="0" smtClean="0"/>
              <a:t>Hair</a:t>
            </a:r>
          </a:p>
          <a:p>
            <a:pPr lvl="1"/>
            <a:r>
              <a:rPr lang="en-US" dirty="0" smtClean="0"/>
              <a:t>EtG/EtS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4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5-04-02 at 6.25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0" y="0"/>
            <a:ext cx="608280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86261" y="6033184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Biomarkers in AUD</a:t>
            </a:r>
            <a:br>
              <a:rPr lang="en-US" dirty="0" smtClean="0"/>
            </a:br>
            <a:r>
              <a:rPr lang="en-US" dirty="0" smtClean="0"/>
              <a:t>SAMHSA 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19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Symptoms of Alcoholism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Rosacea </a:t>
            </a:r>
          </a:p>
          <a:p>
            <a:r>
              <a:rPr lang="en-US" dirty="0" smtClean="0"/>
              <a:t>Tremor in AM</a:t>
            </a:r>
          </a:p>
          <a:p>
            <a:r>
              <a:rPr lang="en-US" dirty="0" smtClean="0"/>
              <a:t>Alcohol on Breath</a:t>
            </a:r>
          </a:p>
          <a:p>
            <a:r>
              <a:rPr lang="en-US" dirty="0" smtClean="0"/>
              <a:t>Swollen/Shrunken liver</a:t>
            </a:r>
          </a:p>
          <a:p>
            <a:r>
              <a:rPr lang="en-US" dirty="0" smtClean="0"/>
              <a:t>Spider </a:t>
            </a:r>
            <a:r>
              <a:rPr lang="en-US" dirty="0" err="1" smtClean="0"/>
              <a:t>Angiomata</a:t>
            </a:r>
            <a:endParaRPr lang="en-US" dirty="0" smtClean="0"/>
          </a:p>
          <a:p>
            <a:r>
              <a:rPr lang="en-US" dirty="0" smtClean="0"/>
              <a:t>Jaundice</a:t>
            </a:r>
          </a:p>
          <a:p>
            <a:r>
              <a:rPr lang="en-US" dirty="0" smtClean="0"/>
              <a:t>Hemorrhoids</a:t>
            </a:r>
          </a:p>
          <a:p>
            <a:r>
              <a:rPr lang="en-US" dirty="0" smtClean="0"/>
              <a:t>Incoordination/Confusion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168" y="1207578"/>
            <a:ext cx="2709517" cy="1853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118" y="5146485"/>
            <a:ext cx="2136599" cy="1608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168" y="3271519"/>
            <a:ext cx="2667477" cy="175263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Drug Testing </a:t>
            </a:r>
          </a:p>
          <a:p>
            <a:pPr lvl="1"/>
            <a:r>
              <a:rPr lang="en-US" dirty="0" smtClean="0"/>
              <a:t>Maintains sobriety</a:t>
            </a:r>
          </a:p>
          <a:p>
            <a:pPr lvl="1"/>
            <a:r>
              <a:rPr lang="en-US" dirty="0" smtClean="0"/>
              <a:t>Does not stop use</a:t>
            </a:r>
          </a:p>
          <a:p>
            <a:r>
              <a:rPr lang="en-US" dirty="0" smtClean="0"/>
              <a:t>Randomness</a:t>
            </a:r>
          </a:p>
          <a:p>
            <a:pPr lvl="1"/>
            <a:r>
              <a:rPr lang="en-US" b="1" dirty="0" smtClean="0"/>
              <a:t>Critical </a:t>
            </a:r>
            <a:r>
              <a:rPr lang="en-US" dirty="0" smtClean="0"/>
              <a:t>to validity</a:t>
            </a:r>
          </a:p>
          <a:p>
            <a:pPr lvl="1"/>
            <a:r>
              <a:rPr lang="en-US" b="1" i="1" u="sng" dirty="0" smtClean="0"/>
              <a:t>More impact than frequency</a:t>
            </a:r>
          </a:p>
          <a:p>
            <a:r>
              <a:rPr lang="en-US" dirty="0" smtClean="0"/>
              <a:t>“Monitor”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</a:p>
          <a:p>
            <a:pPr lvl="1"/>
            <a:r>
              <a:rPr lang="en-US" dirty="0" smtClean="0"/>
              <a:t>Removes adversarial nature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Alcohol </a:t>
            </a:r>
          </a:p>
          <a:p>
            <a:pPr lvl="1"/>
            <a:r>
              <a:rPr lang="en-US" dirty="0" err="1" smtClean="0"/>
              <a:t>Soberlink</a:t>
            </a:r>
            <a:endParaRPr lang="en-US" dirty="0" smtClean="0"/>
          </a:p>
          <a:p>
            <a:pPr lvl="1"/>
            <a:r>
              <a:rPr lang="en-US" dirty="0" smtClean="0"/>
              <a:t>Useful for current impairment</a:t>
            </a:r>
          </a:p>
          <a:p>
            <a:pPr lvl="1"/>
            <a:r>
              <a:rPr lang="en-US" dirty="0" smtClean="0"/>
              <a:t>EtG/EtS</a:t>
            </a:r>
          </a:p>
          <a:p>
            <a:pPr lvl="2"/>
            <a:r>
              <a:rPr lang="en-US" dirty="0" smtClean="0"/>
              <a:t>Problem with high sensitivity</a:t>
            </a:r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</a:t>
            </a:r>
            <a:r>
              <a:rPr lang="en-US" dirty="0" smtClean="0"/>
              <a:t>“Experts”</a:t>
            </a:r>
          </a:p>
          <a:p>
            <a:r>
              <a:rPr lang="en-US" dirty="0" smtClean="0"/>
              <a:t>Substance Use Disorders </a:t>
            </a:r>
          </a:p>
          <a:p>
            <a:r>
              <a:rPr lang="en-US" dirty="0" smtClean="0"/>
              <a:t>Divorce</a:t>
            </a:r>
          </a:p>
          <a:p>
            <a:r>
              <a:rPr lang="en-US" dirty="0" smtClean="0"/>
              <a:t>Drug Testing / Monitoring</a:t>
            </a:r>
          </a:p>
          <a:p>
            <a:r>
              <a:rPr lang="en-US" dirty="0" smtClean="0"/>
              <a:t>Assessment of Substance Use Disorders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8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Cannabis</a:t>
            </a:r>
          </a:p>
          <a:p>
            <a:pPr lvl="1"/>
            <a:r>
              <a:rPr lang="en-US" dirty="0" err="1" smtClean="0"/>
              <a:t>Creatinine</a:t>
            </a:r>
            <a:r>
              <a:rPr lang="en-US" dirty="0" smtClean="0"/>
              <a:t> normalization</a:t>
            </a:r>
          </a:p>
          <a:p>
            <a:r>
              <a:rPr lang="en-US" dirty="0" smtClean="0"/>
              <a:t>Prescription Medications</a:t>
            </a:r>
          </a:p>
          <a:p>
            <a:pPr lvl="1"/>
            <a:r>
              <a:rPr lang="en-US" dirty="0" smtClean="0"/>
              <a:t>Huge challenge</a:t>
            </a:r>
          </a:p>
          <a:p>
            <a:pPr lvl="1"/>
            <a:r>
              <a:rPr lang="en-US" dirty="0" smtClean="0"/>
              <a:t>Functional Restoration vs. Relief from suffering</a:t>
            </a:r>
          </a:p>
          <a:p>
            <a:pPr lvl="1"/>
            <a:r>
              <a:rPr lang="en-US" dirty="0" smtClean="0"/>
              <a:t>DOJ CURES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4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Interview</a:t>
            </a:r>
          </a:p>
          <a:p>
            <a:pPr lvl="1"/>
            <a:r>
              <a:rPr lang="en-US" dirty="0" smtClean="0"/>
              <a:t>Focused Assessment</a:t>
            </a:r>
          </a:p>
          <a:p>
            <a:pPr lvl="1"/>
            <a:r>
              <a:rPr lang="en-US" dirty="0" smtClean="0"/>
              <a:t>Could take several hours face to face</a:t>
            </a:r>
          </a:p>
          <a:p>
            <a:pPr lvl="1"/>
            <a:r>
              <a:rPr lang="en-US" dirty="0" smtClean="0"/>
              <a:t>Assess for other Psych </a:t>
            </a:r>
          </a:p>
          <a:p>
            <a:r>
              <a:rPr lang="en-US" dirty="0" smtClean="0"/>
              <a:t>Medical Records</a:t>
            </a:r>
          </a:p>
          <a:p>
            <a:r>
              <a:rPr lang="en-US" dirty="0" smtClean="0"/>
              <a:t>Collateral Interviews</a:t>
            </a:r>
          </a:p>
          <a:p>
            <a:r>
              <a:rPr lang="en-US" dirty="0" smtClean="0"/>
              <a:t>Drug Testing</a:t>
            </a:r>
          </a:p>
          <a:p>
            <a:r>
              <a:rPr lang="en-US" dirty="0" smtClean="0"/>
              <a:t>Psychological Testing – limited use by self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5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Addicted individual has incentive to conceal</a:t>
            </a:r>
          </a:p>
          <a:p>
            <a:pPr lvl="1"/>
            <a:r>
              <a:rPr lang="en-US" dirty="0" smtClean="0"/>
              <a:t>Many DSM-5 criteria require self-disclosure</a:t>
            </a:r>
          </a:p>
          <a:p>
            <a:r>
              <a:rPr lang="en-US" dirty="0" smtClean="0"/>
              <a:t>“Denial” may just be the truth</a:t>
            </a:r>
          </a:p>
          <a:p>
            <a:r>
              <a:rPr lang="en-US" dirty="0" smtClean="0"/>
              <a:t>Recreational use does exist and is more common than addiction</a:t>
            </a:r>
          </a:p>
          <a:p>
            <a:r>
              <a:rPr lang="en-US" dirty="0" smtClean="0"/>
              <a:t>Laboratory assessment important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DUI Offenders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More than 80% of DUI offenders have a significant problem in </a:t>
            </a:r>
            <a:r>
              <a:rPr lang="en-US" dirty="0" smtClean="0"/>
              <a:t>their relationship </a:t>
            </a:r>
            <a:r>
              <a:rPr lang="en-US" dirty="0"/>
              <a:t>with alcohol and/or other drugs </a:t>
            </a:r>
            <a:r>
              <a:rPr lang="en-US" baseline="30000" dirty="0" smtClean="0"/>
              <a:t>1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 </a:t>
            </a:r>
            <a:r>
              <a:rPr lang="en-US" dirty="0"/>
              <a:t>five-year follow-</a:t>
            </a:r>
            <a:r>
              <a:rPr lang="en-US" dirty="0" smtClean="0"/>
              <a:t>up study </a:t>
            </a:r>
            <a:r>
              <a:rPr lang="en-US" dirty="0"/>
              <a:t>of convicted DUI offenders 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85</a:t>
            </a:r>
            <a:r>
              <a:rPr lang="en-US" dirty="0"/>
              <a:t>% of the </a:t>
            </a:r>
            <a:r>
              <a:rPr lang="en-US" dirty="0" smtClean="0"/>
              <a:t>female offenders and 91</a:t>
            </a:r>
            <a:r>
              <a:rPr lang="en-US" dirty="0"/>
              <a:t>% of the male offenders met lifetime criteria </a:t>
            </a:r>
            <a:r>
              <a:rPr lang="en-US" dirty="0" smtClean="0"/>
              <a:t>for alcohol </a:t>
            </a:r>
            <a:r>
              <a:rPr lang="en-US" dirty="0"/>
              <a:t>abuse or alcohol dependence 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32</a:t>
            </a:r>
            <a:r>
              <a:rPr lang="en-US" dirty="0"/>
              <a:t>% of females </a:t>
            </a:r>
            <a:r>
              <a:rPr lang="en-US" dirty="0" smtClean="0"/>
              <a:t>and 38</a:t>
            </a:r>
            <a:r>
              <a:rPr lang="en-US" dirty="0"/>
              <a:t>% of males met lifetime criteria for a non-alcohol related </a:t>
            </a:r>
            <a:r>
              <a:rPr lang="en-US" dirty="0" smtClean="0"/>
              <a:t>substance use disorder 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5316" y="5827642"/>
            <a:ext cx="66771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 Timken</a:t>
            </a:r>
            <a:r>
              <a:rPr lang="en-US" sz="1400" dirty="0"/>
              <a:t>, 1999; </a:t>
            </a:r>
            <a:r>
              <a:rPr lang="en-US" sz="1400" dirty="0" err="1"/>
              <a:t>Lapham</a:t>
            </a:r>
            <a:r>
              <a:rPr lang="en-US" sz="1400" dirty="0" err="1" smtClean="0"/>
              <a:t>,et</a:t>
            </a:r>
            <a:r>
              <a:rPr lang="en-US" sz="1400" dirty="0" smtClean="0"/>
              <a:t> </a:t>
            </a:r>
            <a:r>
              <a:rPr lang="en-US" sz="1400" dirty="0"/>
              <a:t>al., 2001; </a:t>
            </a:r>
            <a:r>
              <a:rPr lang="en-US" sz="1400" dirty="0" err="1"/>
              <a:t>Brinkmann</a:t>
            </a:r>
            <a:r>
              <a:rPr lang="en-US" sz="1400" dirty="0"/>
              <a:t>, </a:t>
            </a:r>
            <a:r>
              <a:rPr lang="en-US" sz="1400" dirty="0" err="1"/>
              <a:t>Beike</a:t>
            </a:r>
            <a:r>
              <a:rPr lang="en-US" sz="1400" dirty="0"/>
              <a:t>, </a:t>
            </a:r>
            <a:r>
              <a:rPr lang="en-US" sz="1400" dirty="0" err="1"/>
              <a:t>Köhler</a:t>
            </a:r>
            <a:r>
              <a:rPr lang="en-US" sz="1400" dirty="0"/>
              <a:t>, </a:t>
            </a:r>
            <a:r>
              <a:rPr lang="en-US" sz="1400" dirty="0" err="1"/>
              <a:t>Heinecke</a:t>
            </a:r>
            <a:r>
              <a:rPr lang="en-US" sz="1400" dirty="0"/>
              <a:t>, &amp; </a:t>
            </a:r>
            <a:r>
              <a:rPr lang="en-US" sz="1400" dirty="0" err="1"/>
              <a:t>Bajanowski</a:t>
            </a:r>
            <a:r>
              <a:rPr lang="en-US" sz="1400" dirty="0"/>
              <a:t>,</a:t>
            </a:r>
          </a:p>
          <a:p>
            <a:r>
              <a:rPr lang="en-US" sz="1400" dirty="0"/>
              <a:t>2002; See </a:t>
            </a:r>
            <a:r>
              <a:rPr lang="en-US" sz="1400" dirty="0" err="1"/>
              <a:t>Lapham</a:t>
            </a:r>
            <a:r>
              <a:rPr lang="en-US" sz="1400" dirty="0"/>
              <a:t>, et al, 2004 for a </a:t>
            </a:r>
            <a:r>
              <a:rPr lang="en-US" sz="1400" dirty="0" smtClean="0"/>
              <a:t>review </a:t>
            </a:r>
          </a:p>
          <a:p>
            <a:r>
              <a:rPr lang="en-US" sz="1400" dirty="0" smtClean="0"/>
              <a:t>2. </a:t>
            </a:r>
            <a:r>
              <a:rPr lang="en-US" sz="1400" dirty="0" err="1" smtClean="0"/>
              <a:t>Lapham</a:t>
            </a:r>
            <a:r>
              <a:rPr lang="en-US" sz="1400" dirty="0"/>
              <a:t>, Smith, </a:t>
            </a:r>
            <a:r>
              <a:rPr lang="en-US" sz="1400" dirty="0" err="1"/>
              <a:t>C’de</a:t>
            </a:r>
            <a:r>
              <a:rPr lang="en-US" sz="1400" dirty="0"/>
              <a:t> Baca, Chang, Skipper, Baum, </a:t>
            </a:r>
            <a:r>
              <a:rPr lang="en-US" sz="1400" dirty="0" smtClean="0"/>
              <a:t>&amp; Hunt</a:t>
            </a:r>
            <a:r>
              <a:rPr lang="en-US" sz="1400" dirty="0"/>
              <a:t>, </a:t>
            </a:r>
            <a:r>
              <a:rPr lang="en-US" sz="1400" dirty="0" smtClean="0"/>
              <a:t>2001. 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65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Abstinence vs. Moderation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05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roads to recovery</a:t>
            </a:r>
          </a:p>
          <a:p>
            <a:r>
              <a:rPr lang="en-US" dirty="0" smtClean="0"/>
              <a:t>Medication Assisted Treatment (MAT)</a:t>
            </a:r>
          </a:p>
          <a:p>
            <a:pPr lvl="1"/>
            <a:r>
              <a:rPr lang="en-US" dirty="0" err="1" smtClean="0"/>
              <a:t>Antabuse</a:t>
            </a:r>
            <a:r>
              <a:rPr lang="en-US" dirty="0" smtClean="0"/>
              <a:t> – makes you sick if you drink</a:t>
            </a:r>
          </a:p>
          <a:p>
            <a:pPr lvl="1"/>
            <a:r>
              <a:rPr lang="en-US" dirty="0" smtClean="0"/>
              <a:t>Naltrexone/Topiramate – reduces cravings and drinking</a:t>
            </a:r>
          </a:p>
          <a:p>
            <a:pPr lvl="1"/>
            <a:r>
              <a:rPr lang="en-US" dirty="0" err="1" smtClean="0"/>
              <a:t>Acamprosate</a:t>
            </a:r>
            <a:r>
              <a:rPr lang="en-US" dirty="0" smtClean="0"/>
              <a:t> – reduces relapses – unsure why</a:t>
            </a:r>
          </a:p>
          <a:p>
            <a:pPr lvl="1"/>
            <a:r>
              <a:rPr lang="en-US" dirty="0" smtClean="0"/>
              <a:t>Can test for presence of medication</a:t>
            </a:r>
          </a:p>
          <a:p>
            <a:pPr lvl="1"/>
            <a:r>
              <a:rPr lang="en-US" dirty="0" smtClean="0"/>
              <a:t>Courts should weigh this but as part of a comprehensive plan of treatment and monitoring</a:t>
            </a:r>
          </a:p>
          <a:p>
            <a:r>
              <a:rPr lang="en-US" dirty="0" smtClean="0"/>
              <a:t>Alcoholics Anonymous</a:t>
            </a:r>
          </a:p>
          <a:p>
            <a:pPr lvl="1"/>
            <a:r>
              <a:rPr lang="en-US" dirty="0" smtClean="0"/>
              <a:t>Dose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2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Alcohol and Drug Testing </a:t>
            </a:r>
            <a:br>
              <a:rPr lang="en-US" dirty="0" smtClean="0"/>
            </a:b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Cutoffs Arbitrary</a:t>
            </a:r>
          </a:p>
          <a:p>
            <a:r>
              <a:rPr lang="en-US" dirty="0" smtClean="0"/>
              <a:t>+ Drug test does not always mean addiction</a:t>
            </a:r>
          </a:p>
          <a:p>
            <a:r>
              <a:rPr lang="en-US" dirty="0" smtClean="0"/>
              <a:t>Drug test means little without full assessment</a:t>
            </a:r>
          </a:p>
          <a:p>
            <a:r>
              <a:rPr lang="en-US" dirty="0" smtClean="0"/>
              <a:t>The best use of testing is to prevent relapse</a:t>
            </a:r>
          </a:p>
          <a:p>
            <a:pPr lvl="1"/>
            <a:r>
              <a:rPr lang="en-US" dirty="0" smtClean="0"/>
              <a:t>Randomness, randomness, randomness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“Experts”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811"/>
            <a:ext cx="8229600" cy="5429663"/>
          </a:xfrm>
        </p:spPr>
        <p:txBody>
          <a:bodyPr>
            <a:normAutofit/>
          </a:bodyPr>
          <a:lstStyle/>
          <a:p>
            <a:r>
              <a:rPr lang="en-US" dirty="0" smtClean="0"/>
              <a:t>Credentials, Knowledge, Certifications</a:t>
            </a:r>
          </a:p>
          <a:p>
            <a:pPr lvl="1"/>
            <a:r>
              <a:rPr lang="en-US" dirty="0" smtClean="0"/>
              <a:t>Psychiatrist</a:t>
            </a:r>
          </a:p>
          <a:p>
            <a:pPr lvl="2"/>
            <a:r>
              <a:rPr lang="en-US" dirty="0" smtClean="0"/>
              <a:t>Forensic Psychiatry Subspecialty Board</a:t>
            </a:r>
          </a:p>
          <a:p>
            <a:pPr lvl="1"/>
            <a:r>
              <a:rPr lang="en-US" dirty="0" smtClean="0"/>
              <a:t>Substance Abuse Specialists</a:t>
            </a:r>
          </a:p>
          <a:p>
            <a:pPr lvl="2"/>
            <a:r>
              <a:rPr lang="en-US" dirty="0" smtClean="0"/>
              <a:t>American Society of Addiction Medicine (ASAM) 1980-2008</a:t>
            </a:r>
          </a:p>
          <a:p>
            <a:pPr lvl="2"/>
            <a:r>
              <a:rPr lang="en-US" dirty="0" smtClean="0"/>
              <a:t>American Board of Addiction Medicine (ABAM) 2008-present (Includes non-psychiatrists)</a:t>
            </a:r>
          </a:p>
          <a:p>
            <a:pPr lvl="2"/>
            <a:r>
              <a:rPr lang="en-US" dirty="0" smtClean="0"/>
              <a:t>Many non-MD specialists</a:t>
            </a:r>
          </a:p>
          <a:p>
            <a:pPr lvl="3"/>
            <a:r>
              <a:rPr lang="en-US" dirty="0" smtClean="0"/>
              <a:t>Psychologists Division 50</a:t>
            </a:r>
          </a:p>
          <a:p>
            <a:pPr lvl="3"/>
            <a:r>
              <a:rPr lang="en-US" dirty="0" smtClean="0"/>
              <a:t>CAADAC</a:t>
            </a:r>
          </a:p>
          <a:p>
            <a:pPr lvl="2"/>
            <a:r>
              <a:rPr lang="en-US" dirty="0" smtClean="0"/>
              <a:t>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8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Review Officer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Knowledgeable about Substance Abuse</a:t>
            </a:r>
          </a:p>
          <a:p>
            <a:r>
              <a:rPr lang="en-US" dirty="0" smtClean="0"/>
              <a:t>Certification and Continuing Education</a:t>
            </a:r>
          </a:p>
          <a:p>
            <a:r>
              <a:rPr lang="en-US" dirty="0" smtClean="0"/>
              <a:t>Qualified to interpret drug tests</a:t>
            </a:r>
          </a:p>
          <a:p>
            <a:r>
              <a:rPr lang="en-US" dirty="0" smtClean="0"/>
              <a:t>Lab Verifies and MRO Confirms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8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 Use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Problematic Use</a:t>
            </a:r>
          </a:p>
          <a:p>
            <a:r>
              <a:rPr lang="en-US" dirty="0" smtClean="0"/>
              <a:t>Substance Use Disorder (DSM-5)</a:t>
            </a:r>
          </a:p>
          <a:p>
            <a:pPr lvl="1"/>
            <a:r>
              <a:rPr lang="en-US" dirty="0" smtClean="0"/>
              <a:t>Mild </a:t>
            </a:r>
          </a:p>
          <a:p>
            <a:pPr lvl="1"/>
            <a:r>
              <a:rPr lang="en-US" dirty="0" smtClean="0"/>
              <a:t>Moderate</a:t>
            </a:r>
          </a:p>
          <a:p>
            <a:pPr lvl="1"/>
            <a:r>
              <a:rPr lang="en-US" dirty="0" smtClean="0"/>
              <a:t>Severe</a:t>
            </a:r>
          </a:p>
          <a:p>
            <a:r>
              <a:rPr lang="en-US" dirty="0" smtClean="0"/>
              <a:t>Addiction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6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vs. Chronic Disease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b="1" dirty="0"/>
              <a:t>Acute Disease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Short-Term Disorder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Severe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Sudden in Onset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Single, Time-limited intervention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Examples: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Common Cold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Broken Bone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b="1" dirty="0"/>
              <a:t>Chronic Disease</a:t>
            </a:r>
          </a:p>
          <a:p>
            <a:r>
              <a:rPr lang="en-US" sz="2400" dirty="0"/>
              <a:t>Long-Term Disorder</a:t>
            </a:r>
          </a:p>
          <a:p>
            <a:r>
              <a:rPr lang="en-US" sz="2400" dirty="0"/>
              <a:t>Periods of relapse and remission</a:t>
            </a:r>
          </a:p>
          <a:p>
            <a:r>
              <a:rPr lang="en-US" sz="2400" dirty="0"/>
              <a:t>Requires ongoing rather than acute care</a:t>
            </a:r>
          </a:p>
          <a:p>
            <a:r>
              <a:rPr lang="en-US" sz="2400" i="1" dirty="0"/>
              <a:t>Examples:</a:t>
            </a:r>
            <a:endParaRPr lang="en-US" sz="2400" dirty="0"/>
          </a:p>
          <a:p>
            <a:pPr lvl="1"/>
            <a:r>
              <a:rPr lang="en-US" sz="2000" dirty="0"/>
              <a:t>Diabetes</a:t>
            </a:r>
          </a:p>
          <a:p>
            <a:pPr lvl="1"/>
            <a:r>
              <a:rPr lang="en-US" sz="2000" dirty="0"/>
              <a:t>Hypertension</a:t>
            </a:r>
          </a:p>
          <a:p>
            <a:pPr lvl="1"/>
            <a:r>
              <a:rPr lang="en-US" sz="3200" b="1" i="1" dirty="0" smtClean="0"/>
              <a:t>Addiction</a:t>
            </a:r>
            <a:endParaRPr lang="en-US" sz="3200" b="1" i="1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Substance Use Disorders (SUD)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Prevalence </a:t>
            </a:r>
          </a:p>
          <a:p>
            <a:pPr lvl="1"/>
            <a:r>
              <a:rPr lang="en-US" dirty="0" smtClean="0"/>
              <a:t>Alcohol - 1 in 12 </a:t>
            </a:r>
          </a:p>
          <a:p>
            <a:pPr lvl="1"/>
            <a:r>
              <a:rPr lang="en-US" dirty="0" smtClean="0"/>
              <a:t>Other Drugs – 8% (Cannabis majority)</a:t>
            </a:r>
          </a:p>
          <a:p>
            <a:r>
              <a:rPr lang="en-US" dirty="0" smtClean="0"/>
              <a:t>Clinical Course</a:t>
            </a:r>
          </a:p>
          <a:p>
            <a:pPr lvl="1"/>
            <a:r>
              <a:rPr lang="en-US" dirty="0" smtClean="0"/>
              <a:t>Relapsing / Remitting</a:t>
            </a:r>
          </a:p>
          <a:p>
            <a:r>
              <a:rPr lang="en-US" dirty="0" smtClean="0"/>
              <a:t>Great mimicker of Psychiatric Disorders</a:t>
            </a:r>
          </a:p>
          <a:p>
            <a:pPr lvl="1"/>
            <a:r>
              <a:rPr lang="en-US" dirty="0" smtClean="0"/>
              <a:t>Alcohol and Anxiety</a:t>
            </a:r>
          </a:p>
          <a:p>
            <a:pPr lvl="1"/>
            <a:r>
              <a:rPr lang="en-US" dirty="0" smtClean="0"/>
              <a:t>Cocaine and Methamphetamine and Mood Disorders</a:t>
            </a:r>
          </a:p>
          <a:p>
            <a:r>
              <a:rPr lang="en-US" dirty="0" smtClean="0"/>
              <a:t>Co-occurring Disorders are very common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SUD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Spectrum of assessment and treatment</a:t>
            </a:r>
            <a:endParaRPr lang="en-US" dirty="0"/>
          </a:p>
          <a:p>
            <a:pPr lvl="1"/>
            <a:r>
              <a:rPr lang="en-US" dirty="0" smtClean="0"/>
              <a:t>Screening and Brief Intervention</a:t>
            </a:r>
            <a:endParaRPr lang="en-US" dirty="0"/>
          </a:p>
          <a:p>
            <a:pPr lvl="2"/>
            <a:r>
              <a:rPr lang="en-US" dirty="0" smtClean="0"/>
              <a:t>Delivered by Primary Care Provider</a:t>
            </a:r>
          </a:p>
          <a:p>
            <a:pPr lvl="1"/>
            <a:r>
              <a:rPr lang="en-US" dirty="0" smtClean="0"/>
              <a:t>Treatment Seeking</a:t>
            </a:r>
          </a:p>
          <a:p>
            <a:pPr lvl="2"/>
            <a:r>
              <a:rPr lang="en-US" dirty="0" smtClean="0"/>
              <a:t>Liver </a:t>
            </a:r>
          </a:p>
          <a:p>
            <a:pPr lvl="2"/>
            <a:r>
              <a:rPr lang="en-US" dirty="0" smtClean="0"/>
              <a:t>Lover</a:t>
            </a:r>
          </a:p>
          <a:p>
            <a:pPr lvl="2"/>
            <a:r>
              <a:rPr lang="en-US" dirty="0" smtClean="0"/>
              <a:t>Livelihood</a:t>
            </a:r>
          </a:p>
          <a:p>
            <a:pPr lvl="2"/>
            <a:r>
              <a:rPr lang="en-US" dirty="0" smtClean="0"/>
              <a:t>Law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20A8-39D3-6F4D-A472-C84B6A60A1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5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6996</TotalTime>
  <Words>1198</Words>
  <Application>Microsoft Macintosh PowerPoint</Application>
  <PresentationFormat>On-screen Show (4:3)</PresentationFormat>
  <Paragraphs>295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Alcohol and Drug Testing</vt:lpstr>
      <vt:lpstr>Disclosures</vt:lpstr>
      <vt:lpstr>Introduction</vt:lpstr>
      <vt:lpstr>Working with “Experts”</vt:lpstr>
      <vt:lpstr>Medical Review Officer</vt:lpstr>
      <vt:lpstr>Substance Use Definitions</vt:lpstr>
      <vt:lpstr>Acute vs. Chronic Disease Model</vt:lpstr>
      <vt:lpstr>Substance Use Disorders (SUD)</vt:lpstr>
      <vt:lpstr>Clinical SUD Presentation</vt:lpstr>
      <vt:lpstr>SUD and Divorce</vt:lpstr>
      <vt:lpstr>SUD Treatment</vt:lpstr>
      <vt:lpstr>Drug Testing</vt:lpstr>
      <vt:lpstr>Drugs of Abuse</vt:lpstr>
      <vt:lpstr>Drug Testing</vt:lpstr>
      <vt:lpstr>Drug Testing</vt:lpstr>
      <vt:lpstr>Confirmatory Testing</vt:lpstr>
      <vt:lpstr>Detection Windows</vt:lpstr>
      <vt:lpstr>Detection Windows</vt:lpstr>
      <vt:lpstr>Problems with Relying on Drug Testing</vt:lpstr>
      <vt:lpstr>Detection</vt:lpstr>
      <vt:lpstr>“Beating the Test”</vt:lpstr>
      <vt:lpstr>Specimen Validity Testing</vt:lpstr>
      <vt:lpstr>Alcohol</vt:lpstr>
      <vt:lpstr>Biomarkers of Alcohol Use</vt:lpstr>
      <vt:lpstr>Biomarkers of Alcohol Use</vt:lpstr>
      <vt:lpstr>PowerPoint Presentation</vt:lpstr>
      <vt:lpstr>Physical Symptoms of Alcoholism</vt:lpstr>
      <vt:lpstr>Monitoring</vt:lpstr>
      <vt:lpstr>Ongoing Monitoring</vt:lpstr>
      <vt:lpstr>Ongoing Monitoring</vt:lpstr>
      <vt:lpstr>SUD Assessment</vt:lpstr>
      <vt:lpstr>Assessment</vt:lpstr>
      <vt:lpstr>DUI Offenders</vt:lpstr>
      <vt:lpstr>Abstinence vs. Moderation</vt:lpstr>
      <vt:lpstr>Alcohol and Drug Testing  Conclusions</vt:lpstr>
    </vt:vector>
  </TitlesOfParts>
  <Company>UCSF Dept. of Psychiatry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Testing in Divorce Litigation</dc:title>
  <dc:creator>David Kan</dc:creator>
  <cp:lastModifiedBy>David Kan</cp:lastModifiedBy>
  <cp:revision>32</cp:revision>
  <dcterms:created xsi:type="dcterms:W3CDTF">2015-01-02T14:43:00Z</dcterms:created>
  <dcterms:modified xsi:type="dcterms:W3CDTF">2015-04-30T14:03:22Z</dcterms:modified>
</cp:coreProperties>
</file>