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323" r:id="rId4"/>
    <p:sldId id="259" r:id="rId5"/>
    <p:sldId id="302" r:id="rId6"/>
    <p:sldId id="326" r:id="rId7"/>
    <p:sldId id="328" r:id="rId8"/>
    <p:sldId id="298" r:id="rId9"/>
    <p:sldId id="299" r:id="rId10"/>
    <p:sldId id="318" r:id="rId11"/>
    <p:sldId id="292" r:id="rId12"/>
    <p:sldId id="295" r:id="rId13"/>
    <p:sldId id="333" r:id="rId14"/>
    <p:sldId id="280" r:id="rId15"/>
    <p:sldId id="281" r:id="rId16"/>
    <p:sldId id="312" r:id="rId17"/>
    <p:sldId id="260" r:id="rId18"/>
    <p:sldId id="297" r:id="rId19"/>
    <p:sldId id="329" r:id="rId20"/>
    <p:sldId id="301" r:id="rId21"/>
    <p:sldId id="316" r:id="rId22"/>
    <p:sldId id="319" r:id="rId23"/>
    <p:sldId id="264" r:id="rId24"/>
    <p:sldId id="266" r:id="rId25"/>
    <p:sldId id="265" r:id="rId26"/>
    <p:sldId id="309" r:id="rId27"/>
    <p:sldId id="267" r:id="rId28"/>
    <p:sldId id="268" r:id="rId29"/>
    <p:sldId id="269" r:id="rId30"/>
    <p:sldId id="290" r:id="rId31"/>
    <p:sldId id="313" r:id="rId32"/>
    <p:sldId id="291" r:id="rId33"/>
    <p:sldId id="314" r:id="rId34"/>
    <p:sldId id="330" r:id="rId35"/>
    <p:sldId id="303" r:id="rId36"/>
    <p:sldId id="304" r:id="rId37"/>
    <p:sldId id="305" r:id="rId38"/>
    <p:sldId id="306" r:id="rId39"/>
    <p:sldId id="307" r:id="rId40"/>
    <p:sldId id="308" r:id="rId41"/>
    <p:sldId id="320" r:id="rId42"/>
    <p:sldId id="262" r:id="rId43"/>
    <p:sldId id="324" r:id="rId44"/>
    <p:sldId id="325" r:id="rId45"/>
    <p:sldId id="293" r:id="rId46"/>
    <p:sldId id="296" r:id="rId47"/>
    <p:sldId id="315" r:id="rId48"/>
    <p:sldId id="322" r:id="rId49"/>
    <p:sldId id="271" r:id="rId50"/>
    <p:sldId id="272" r:id="rId51"/>
    <p:sldId id="321" r:id="rId52"/>
    <p:sldId id="273" r:id="rId53"/>
    <p:sldId id="331" r:id="rId54"/>
    <p:sldId id="311" r:id="rId55"/>
    <p:sldId id="332" r:id="rId56"/>
    <p:sldId id="261" r:id="rId57"/>
    <p:sldId id="334" r:id="rId58"/>
    <p:sldId id="27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20" autoAdjust="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-47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6E0AA-BF54-7641-A4B5-0C390670D6BD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24DAB-C6D4-EB4B-BAE8-C0269E31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38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B1628-FDA0-8240-9F68-84D187D0E4A2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903F5-B86F-3045-87C0-542AEE70E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194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Artist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08874C2F-86D0-BA43-8E50-7E7597E2C891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(10/20/15 21:08) -----</a:t>
            </a:r>
          </a:p>
          <a:p>
            <a:pPr eaLnBrk="1" hangingPunct="1"/>
            <a:r>
              <a:rPr lang="en-US"/>
              <a:t>INcreasing rates of experimentation amongst youth and consequent trouble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Diphenhydramine</a:t>
            </a:r>
          </a:p>
          <a:p>
            <a:r>
              <a:rPr lang="en-US"/>
              <a:t>Allergic reactions </a:t>
            </a:r>
          </a:p>
          <a:p>
            <a:r>
              <a:rPr lang="en-US"/>
              <a:t>however it shows up in a number of OTC medications (sleepers)</a:t>
            </a:r>
          </a:p>
          <a:p>
            <a:r>
              <a:rPr lang="en-US"/>
              <a:t>Patients commonly unaware they are taking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Dopamine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46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Doxylamine - Rhabdo at higher doses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8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Stimulants - drugs of youth although older populations affected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24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2014 MTF 2010-2014</a:t>
            </a:r>
          </a:p>
          <a:p>
            <a:r>
              <a:rPr lang="en-US"/>
              <a:t>And amphetamines speeds ahead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75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Kids have some rate of prescribing but all kinds of access</a:t>
            </a:r>
          </a:p>
          <a:p>
            <a:r>
              <a:rPr lang="en-US"/>
              <a:t>Look at that - I want to be back in high school</a:t>
            </a:r>
          </a:p>
          <a:p>
            <a:r>
              <a:rPr lang="en-US"/>
              <a:t>Diversion is the frequent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8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Dose recommendations</a:t>
            </a:r>
          </a:p>
          <a:p>
            <a:r>
              <a:rPr lang="en-US"/>
              <a:t>Guide data for maximums is pretty poor</a:t>
            </a:r>
          </a:p>
          <a:p>
            <a:r>
              <a:rPr lang="en-US"/>
              <a:t>Risk benefit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Diversion is cheap - free mostly</a:t>
            </a:r>
          </a:p>
          <a:p>
            <a:r>
              <a:rPr lang="en-US"/>
              <a:t>6/10 prescriptions diverted</a:t>
            </a:r>
          </a:p>
          <a:p>
            <a:r>
              <a:rPr lang="en-US"/>
              <a:t>Risk factors:</a:t>
            </a:r>
          </a:p>
          <a:p>
            <a:r>
              <a:rPr lang="en-US"/>
              <a:t>	Conduct problems</a:t>
            </a:r>
          </a:p>
          <a:p>
            <a:r>
              <a:rPr lang="en-US"/>
              <a:t>	Cannabis use disorder</a:t>
            </a:r>
          </a:p>
          <a:p>
            <a:r>
              <a:rPr lang="en-US"/>
              <a:t>Wait! you can go back to high school!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Risk Factors</a:t>
            </a:r>
          </a:p>
          <a:p>
            <a:r>
              <a:rPr lang="en-US"/>
              <a:t>Poor achievement</a:t>
            </a:r>
          </a:p>
          <a:p>
            <a:r>
              <a:rPr lang="en-US"/>
              <a:t>Co-occurrence</a:t>
            </a:r>
          </a:p>
          <a:p>
            <a:r>
              <a:rPr lang="en-US"/>
              <a:t>Fraternity/Sorority membership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3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(10/20/15 21:08) -----</a:t>
            </a:r>
          </a:p>
          <a:p>
            <a:r>
              <a:rPr lang="en-US" dirty="0"/>
              <a:t>Bryan Lewis Saunders is an artist from WAshington DC On March 30, 1995, Saunders began drawing at least one self-portrait every day for the rest of his life. For weeks, in 2001, Saunders conducted an experiment in which he ingested or inhaled a different intoxicant every day then self portrait</a:t>
            </a:r>
          </a:p>
          <a:p>
            <a:endParaRPr lang="en-US" dirty="0"/>
          </a:p>
          <a:p>
            <a:r>
              <a:rPr lang="en-US" dirty="0"/>
              <a:t>Remember the face and body habitus.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6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Transcript in student health - recommend it highly</a:t>
            </a:r>
          </a:p>
          <a:p>
            <a:r>
              <a:rPr lang="en-US"/>
              <a:t>GPA drops</a:t>
            </a:r>
          </a:p>
          <a:p>
            <a:r>
              <a:rPr lang="en-US"/>
              <a:t>Diversion potential</a:t>
            </a:r>
          </a:p>
          <a:p>
            <a:r>
              <a:rPr lang="en-US"/>
              <a:t>Drug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5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Indications and dose ranges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53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Same family as bath salts</a:t>
            </a:r>
          </a:p>
          <a:p>
            <a:r>
              <a:rPr lang="en-US"/>
              <a:t>Amphetamine a minor metabolite</a:t>
            </a:r>
          </a:p>
          <a:p>
            <a:r>
              <a:rPr lang="en-US"/>
              <a:t>Stimulant effects</a:t>
            </a:r>
          </a:p>
          <a:p>
            <a:r>
              <a:rPr lang="en-US"/>
              <a:t>QTc/QRS prolongation refractory to Sodium Bicarb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79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Wakefulness improving agent</a:t>
            </a:r>
          </a:p>
          <a:p>
            <a:r>
              <a:rPr lang="en-US"/>
              <a:t>Often used to combat sedative effects of opioids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0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Block dopamine transporters</a:t>
            </a:r>
          </a:p>
          <a:p>
            <a:r>
              <a:rPr lang="en-US"/>
              <a:t>Health care professionals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2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Gabapentin</a:t>
            </a:r>
          </a:p>
          <a:p>
            <a:r>
              <a:rPr lang="en-US"/>
              <a:t>Let's put it in the water - when I was a resident</a:t>
            </a:r>
          </a:p>
          <a:p>
            <a:r>
              <a:rPr lang="en-US"/>
              <a:t>Indications are for pain and seizure</a:t>
            </a:r>
          </a:p>
          <a:p>
            <a:r>
              <a:rPr lang="en-US"/>
              <a:t>Looks like GABA</a:t>
            </a:r>
          </a:p>
          <a:p>
            <a:r>
              <a:rPr lang="en-US"/>
              <a:t>? halt formation of synapsis?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4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Like gabapentin but at 1/2-14 the dose</a:t>
            </a:r>
          </a:p>
          <a:p>
            <a:r>
              <a:rPr lang="en-US"/>
              <a:t>More rapid oral absorption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01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Not much fun at lower doses</a:t>
            </a:r>
          </a:p>
          <a:p>
            <a:r>
              <a:rPr lang="en-US"/>
              <a:t>Hx of drug abuse</a:t>
            </a:r>
          </a:p>
          <a:p>
            <a:r>
              <a:rPr lang="en-US"/>
              <a:t>Combined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2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Correctional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82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Good for much and thusly used for much</a:t>
            </a:r>
          </a:p>
          <a:p>
            <a:r>
              <a:rPr lang="en-US"/>
              <a:t>Sedative unlike any other (clinical experience)</a:t>
            </a:r>
          </a:p>
          <a:p>
            <a:r>
              <a:rPr lang="en-US"/>
              <a:t>Significant risks - metabolic syndromes, 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The amount of prescription use has increased. Map well onto pharmaceutical marketing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8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Replaces heroin in cocaine-heroin speedball</a:t>
            </a:r>
          </a:p>
          <a:p>
            <a:r>
              <a:rPr lang="en-US"/>
              <a:t>malingered for in 1/3 of county jail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1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Polysubstance abuse - tautalogical?</a:t>
            </a:r>
          </a:p>
          <a:p>
            <a:r>
              <a:rPr lang="en-US"/>
              <a:t>Feigned psychosis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42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TCA - few antidepressants work better</a:t>
            </a:r>
          </a:p>
          <a:p>
            <a:r>
              <a:rPr lang="en-US"/>
              <a:t>Tertiary  amines</a:t>
            </a:r>
          </a:p>
          <a:p>
            <a:r>
              <a:rPr lang="en-US"/>
              <a:t>Broad effect spectrums </a:t>
            </a:r>
          </a:p>
          <a:p>
            <a:r>
              <a:rPr lang="en-US"/>
              <a:t>Cardiotoxicity is greatest risk - LD50 is low!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29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Whippits</a:t>
            </a:r>
          </a:p>
          <a:p>
            <a:r>
              <a:rPr lang="en-US"/>
              <a:t>Chronic heavy use seizure and myelopathy through B12 deactivation - B12 levels normal on labs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8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24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Muscle Relaxants</a:t>
            </a:r>
          </a:p>
          <a:p>
            <a:r>
              <a:rPr lang="en-US"/>
              <a:t>Acute pain indication - not chronic!</a:t>
            </a:r>
          </a:p>
          <a:p>
            <a:r>
              <a:rPr lang="en-US"/>
              <a:t>Meprobamate</a:t>
            </a:r>
          </a:p>
          <a:p>
            <a:r>
              <a:rPr lang="en-US"/>
              <a:t>clinically looks like drunkeness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41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Withdrawal can be severe with higher doses</a:t>
            </a:r>
          </a:p>
          <a:p>
            <a:r>
              <a:rPr lang="en-US"/>
              <a:t>Bezoar</a:t>
            </a:r>
          </a:p>
          <a:p>
            <a:r>
              <a:rPr lang="en-US"/>
              <a:t>Asians - in San Francisco - freq. those that turn red with drinking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3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Approved for muscle spasm</a:t>
            </a:r>
          </a:p>
          <a:p>
            <a:r>
              <a:rPr lang="en-US"/>
              <a:t>Norepinephrine and serotonin receptor</a:t>
            </a:r>
          </a:p>
          <a:p>
            <a:r>
              <a:rPr lang="en-US"/>
              <a:t>Chemically and mechanistically similar to amitryptaline</a:t>
            </a:r>
          </a:p>
          <a:p>
            <a:r>
              <a:rPr lang="en-US"/>
              <a:t>Potentiates opioids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34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You may feel like you are trapped and about to be arrested after this talk as you think about your prescribing patterns.</a:t>
            </a:r>
          </a:p>
          <a:p>
            <a:endParaRPr lang="en-US"/>
          </a:p>
          <a:p>
            <a:r>
              <a:rPr lang="en-US"/>
              <a:t>READ SLIDE</a:t>
            </a:r>
          </a:p>
          <a:p>
            <a:endParaRPr lang="en-US"/>
          </a:p>
          <a:p>
            <a:r>
              <a:rPr lang="en-US"/>
              <a:t>But there's good news - now that you know, here's what you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4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Therapeutic alliance</a:t>
            </a:r>
          </a:p>
          <a:p>
            <a:endParaRPr lang="en-US"/>
          </a:p>
          <a:p>
            <a:r>
              <a:rPr lang="en-US"/>
              <a:t>SUD history significant - understand abuse potential is not always amongst the most common offenders</a:t>
            </a:r>
          </a:p>
          <a:p>
            <a:endParaRPr lang="en-US"/>
          </a:p>
          <a:p>
            <a:r>
              <a:rPr lang="en-US"/>
              <a:t>At the same time understand that any medication is a trial - more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56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Culled from clinical experiences, and a review of the literature. </a:t>
            </a:r>
          </a:p>
          <a:p>
            <a:r>
              <a:rPr lang="en-US"/>
              <a:t>Youth experiment - perception is that Rx is safer</a:t>
            </a:r>
          </a:p>
          <a:p>
            <a:r>
              <a:rPr lang="en-US"/>
              <a:t>Prisons - unfortunate rates of incarceration</a:t>
            </a:r>
          </a:p>
          <a:p>
            <a:r>
              <a:rPr lang="en-US"/>
              <a:t>Health Care Professionals -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93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Universal precautions</a:t>
            </a:r>
          </a:p>
          <a:p>
            <a:r>
              <a:rPr lang="en-US"/>
              <a:t>-same concept of HIV - all fluids at risk </a:t>
            </a:r>
          </a:p>
          <a:p>
            <a:r>
              <a:rPr lang="en-US"/>
              <a:t>-Set and Setting - big in addiction - set and setting of prescriber heavily mediates prescribing practices</a:t>
            </a:r>
          </a:p>
          <a:p>
            <a:r>
              <a:rPr lang="en-US"/>
              <a:t>-Think back to patient who kept getting refills of X - was this because X muscle relaxant really more abusable tha Y opioid - or maybe the MD would notice less</a:t>
            </a:r>
          </a:p>
          <a:p>
            <a:r>
              <a:rPr lang="en-US"/>
              <a:t>-Understand that out medications have risks just like surgery - yet surgeon may be more explicitly review them?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Anybody recognize that on the right - shout it out!</a:t>
            </a:r>
          </a:p>
          <a:p>
            <a:r>
              <a:rPr lang="en-US"/>
              <a:t>Purple Drank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7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Format I will be using for many of my slides</a:t>
            </a:r>
          </a:p>
          <a:p>
            <a:r>
              <a:rPr lang="en-US"/>
              <a:t>I know you can read - tell me if I'm going too fast</a:t>
            </a:r>
          </a:p>
          <a:p>
            <a:r>
              <a:rPr lang="en-US"/>
              <a:t>I will highlight the clinical pearls and takeaways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5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Tends to get mixed with opioids, alcohol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(10/20/15 21:08) -----</a:t>
            </a:r>
          </a:p>
          <a:p>
            <a:r>
              <a:rPr lang="en-US"/>
              <a:t>NMDA receptor antagonist at higher doses</a:t>
            </a:r>
          </a:p>
          <a:p>
            <a:r>
              <a:rPr lang="en-US"/>
              <a:t>PCP like effects</a:t>
            </a:r>
          </a:p>
          <a:p>
            <a:r>
              <a:rPr lang="en-US"/>
              <a:t>Many stimulant effects but also slurred speech, ataxia, nystagmus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903F5-B86F-3045-87C0-542AEE70EB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80EF3E1-AC98-5845-91B8-5AE378CB01EC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(10/20/15 21:08) -----</a:t>
            </a:r>
          </a:p>
          <a:p>
            <a:pPr eaLnBrk="1" hangingPunct="1"/>
            <a:r>
              <a:rPr lang="en-US"/>
              <a:t>6-10mg/ml</a:t>
            </a:r>
          </a:p>
          <a:p>
            <a:pPr eaLnBrk="1" hangingPunct="1"/>
            <a:r>
              <a:rPr lang="en-US"/>
              <a:t>Tpical bottle 120ml</a:t>
            </a:r>
          </a:p>
          <a:p>
            <a:pPr eaLnBrk="1" hangingPunct="1"/>
            <a:r>
              <a:rPr lang="en-US"/>
              <a:t>=1200mg in 4 oz bottle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B1993-02C7-2F43-A10F-4534F0C19F7B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EEAB-C361-EB4F-8F28-16850444E996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CC8EB-1799-F44A-9317-3215852335C1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B795-D1E3-E14F-B174-A25C8FD92F28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D6FC3-2100-8C4D-A903-9835B22B8E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2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66F-BF98-D044-B416-92F6EC38B136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78C0-8E72-8D44-8C14-BA6E32B11A11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5C8-87C3-D549-99DA-C0CBB75F4F41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FDFF-66C8-844B-925B-CB1E6FAE9912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4C1A-A541-DE40-8CAC-4EBEFCEDA976}" type="datetime1">
              <a:rPr lang="en-US" smtClean="0"/>
              <a:t>10/20/15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9F6B-D865-E84F-8BC9-1574A6543A18}" type="datetime1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81DB-292B-B644-AE9A-FE8134BD2D43}" type="datetime1">
              <a:rPr lang="en-US" smtClean="0"/>
              <a:t>10/20/15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87BC-AA5A-174D-AAC2-49059ECC374B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F0278C0-8E72-8D44-8C14-BA6E32B11A11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davidkanmd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Other Drugs…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David Kan, MD</a:t>
            </a:r>
          </a:p>
          <a:p>
            <a:r>
              <a:rPr lang="en-US" dirty="0" smtClean="0">
                <a:hlinkClick r:id="rId3"/>
              </a:rPr>
              <a:t>www.davidkanmd.com</a:t>
            </a:r>
            <a:endParaRPr lang="en-US" dirty="0" smtClean="0"/>
          </a:p>
          <a:p>
            <a:r>
              <a:rPr lang="en-US" dirty="0" smtClean="0"/>
              <a:t>(925) 953-2833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3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6337" y="5439032"/>
            <a:ext cx="319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 bottles of cough syrup</a:t>
            </a:r>
          </a:p>
          <a:p>
            <a:r>
              <a:rPr lang="en-US" sz="2000" dirty="0" smtClean="0"/>
              <a:t>Artist: Bryan Lewis Saunders</a:t>
            </a:r>
          </a:p>
          <a:p>
            <a:r>
              <a:rPr lang="en-US" sz="2000" dirty="0" smtClean="0"/>
              <a:t>(Used with artist permission)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85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Promethazine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Phenothiazine – sedation and weak antipsychotic</a:t>
            </a:r>
          </a:p>
          <a:p>
            <a:r>
              <a:rPr lang="en-US" dirty="0" smtClean="0"/>
              <a:t>FDA Approved</a:t>
            </a:r>
          </a:p>
          <a:p>
            <a:pPr lvl="1"/>
            <a:r>
              <a:rPr lang="en-US" dirty="0" smtClean="0"/>
              <a:t>Allergic conditions – 6.25-12.5mg TID</a:t>
            </a:r>
          </a:p>
          <a:p>
            <a:pPr lvl="1"/>
            <a:r>
              <a:rPr lang="en-US" dirty="0" smtClean="0"/>
              <a:t>Nausea/Vomiting – 12.5-25mg q 4-6h</a:t>
            </a:r>
          </a:p>
          <a:p>
            <a:pPr lvl="1"/>
            <a:r>
              <a:rPr lang="en-US" dirty="0" smtClean="0"/>
              <a:t>Motion sickness – 25mg BID</a:t>
            </a:r>
          </a:p>
          <a:p>
            <a:pPr lvl="1"/>
            <a:r>
              <a:rPr lang="en-US" dirty="0" smtClean="0"/>
              <a:t>Sedation 25-50mg IM/IV</a:t>
            </a:r>
          </a:p>
          <a:p>
            <a:r>
              <a:rPr lang="en-US" dirty="0" smtClean="0"/>
              <a:t>High rates of abuse in Opioid Use disorders</a:t>
            </a:r>
          </a:p>
          <a:p>
            <a:pPr lvl="1"/>
            <a:r>
              <a:rPr lang="en-US" dirty="0" smtClean="0"/>
              <a:t>Methadone maintenance – 26% (15% had </a:t>
            </a:r>
            <a:r>
              <a:rPr lang="en-US" dirty="0" err="1" smtClean="0"/>
              <a:t>rx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Opioid IDU – 17%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0849" y="6033184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Shapiro, J Addiction Medicine, 2013</a:t>
            </a:r>
          </a:p>
          <a:p>
            <a:r>
              <a:rPr lang="en-US" dirty="0" err="1" smtClean="0"/>
              <a:t>Laskowski</a:t>
            </a:r>
            <a:r>
              <a:rPr lang="en-US" dirty="0" smtClean="0"/>
              <a:t>, Emergency Medicine,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Promethazine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Identified in 14.2% of methadone toxicity fatalities (Kentucky 2000-2004)</a:t>
            </a:r>
          </a:p>
          <a:p>
            <a:r>
              <a:rPr lang="en-US" dirty="0" smtClean="0"/>
              <a:t>2.5% fatal overdose cases (Seattle 1998-2004)</a:t>
            </a:r>
          </a:p>
          <a:p>
            <a:r>
              <a:rPr lang="en-US" dirty="0" smtClean="0"/>
              <a:t>Potentiates high of methadone</a:t>
            </a:r>
          </a:p>
          <a:p>
            <a:r>
              <a:rPr lang="en-US" dirty="0" smtClean="0"/>
              <a:t>Risks</a:t>
            </a:r>
          </a:p>
          <a:p>
            <a:pPr lvl="1"/>
            <a:r>
              <a:rPr lang="en-US" dirty="0" smtClean="0"/>
              <a:t>Apnea and respiratory depression</a:t>
            </a:r>
          </a:p>
          <a:p>
            <a:pPr lvl="1"/>
            <a:r>
              <a:rPr lang="en-US" dirty="0" smtClean="0"/>
              <a:t>Injection site reactions</a:t>
            </a:r>
          </a:p>
          <a:p>
            <a:pPr lvl="1"/>
            <a:r>
              <a:rPr lang="en-US" dirty="0" smtClean="0"/>
              <a:t>Neuroleptic effects (including NMS)</a:t>
            </a:r>
          </a:p>
          <a:p>
            <a:pPr lvl="1"/>
            <a:r>
              <a:rPr lang="en-US" dirty="0" err="1" smtClean="0"/>
              <a:t>Coingestion</a:t>
            </a:r>
            <a:r>
              <a:rPr lang="en-US" dirty="0" smtClean="0"/>
              <a:t> – codeine +/- alcohol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2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Dextromethorphan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OTC Cough Suppressant</a:t>
            </a:r>
          </a:p>
          <a:p>
            <a:r>
              <a:rPr lang="en-US" dirty="0"/>
              <a:t>Cough 10-20mg q4H, TDNTE 120mg/day</a:t>
            </a:r>
          </a:p>
          <a:p>
            <a:r>
              <a:rPr lang="en-US" dirty="0"/>
              <a:t>Pharmacology: Suppresses medullary cough center, NMDA receptor antagonist at higher doses</a:t>
            </a:r>
          </a:p>
          <a:p>
            <a:r>
              <a:rPr lang="en-US" dirty="0"/>
              <a:t>Street names</a:t>
            </a:r>
          </a:p>
          <a:p>
            <a:pPr lvl="1"/>
            <a:r>
              <a:rPr lang="en-US" dirty="0"/>
              <a:t>"</a:t>
            </a:r>
            <a:r>
              <a:rPr lang="en-US" dirty="0" err="1"/>
              <a:t>tussin</a:t>
            </a:r>
            <a:r>
              <a:rPr lang="en-US" dirty="0"/>
              <a:t>," "</a:t>
            </a:r>
            <a:r>
              <a:rPr lang="en-US" dirty="0" err="1"/>
              <a:t>robo</a:t>
            </a:r>
            <a:r>
              <a:rPr lang="en-US" dirty="0"/>
              <a:t>," "</a:t>
            </a:r>
            <a:r>
              <a:rPr lang="en-US" dirty="0" err="1"/>
              <a:t>dex</a:t>
            </a:r>
            <a:r>
              <a:rPr lang="en-US" dirty="0"/>
              <a:t>," "triple C's," and "skittles." </a:t>
            </a:r>
          </a:p>
          <a:p>
            <a:r>
              <a:rPr lang="en-US" dirty="0" err="1"/>
              <a:t>Euphoriant</a:t>
            </a:r>
            <a:r>
              <a:rPr lang="en-US" dirty="0"/>
              <a:t> Effects</a:t>
            </a:r>
          </a:p>
          <a:p>
            <a:pPr lvl="1"/>
            <a:r>
              <a:rPr lang="en-US" dirty="0"/>
              <a:t>Heightened perceptual awareness, altered time perception, and visual hallucinations </a:t>
            </a:r>
          </a:p>
          <a:p>
            <a:r>
              <a:rPr lang="en-US" dirty="0"/>
              <a:t>Clinical Presentation</a:t>
            </a:r>
          </a:p>
          <a:p>
            <a:pPr lvl="1"/>
            <a:r>
              <a:rPr lang="en-US" dirty="0" err="1" smtClean="0"/>
              <a:t>Hyperexcitability</a:t>
            </a:r>
            <a:r>
              <a:rPr lang="en-US" dirty="0"/>
              <a:t>, lethargy, ataxia, slurred speech, sweating, hypertension, and/or </a:t>
            </a:r>
            <a:r>
              <a:rPr lang="en-US" dirty="0" err="1"/>
              <a:t>nystagmus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0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214313"/>
            <a:ext cx="7793037" cy="146208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Dextromethorphan</a:t>
            </a:r>
            <a:endParaRPr lang="en-US" sz="4000" dirty="0"/>
          </a:p>
        </p:txBody>
      </p:sp>
      <p:graphicFrame>
        <p:nvGraphicFramePr>
          <p:cNvPr id="18125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73356214"/>
              </p:ext>
            </p:extLst>
          </p:nvPr>
        </p:nvGraphicFramePr>
        <p:xfrm>
          <a:off x="685800" y="2057400"/>
          <a:ext cx="7772400" cy="4390391"/>
        </p:xfrm>
        <a:graphic>
          <a:graphicData uri="http://schemas.openxmlformats.org/drawingml/2006/table">
            <a:tbl>
              <a:tblPr/>
              <a:tblGrid>
                <a:gridCol w="1984375"/>
                <a:gridCol w="1984375"/>
                <a:gridCol w="380365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Plateau 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Dose (mg)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Behavioral Effects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100–200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Mild stimulation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nd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200–400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Euphoria and hallucinations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rd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300– 600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Distorted visual perceptions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Loss of motor coordination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4th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500-1500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Dissociative sedation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5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+mn-lt"/>
              </a:rPr>
              <a:t>Dextromethorphan</a:t>
            </a:r>
            <a:endParaRPr lang="en-US" dirty="0">
              <a:latin typeface="+mn-lt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800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Monitoring the Future Study </a:t>
            </a:r>
            <a:r>
              <a:rPr lang="en-US" sz="2400" dirty="0" smtClean="0"/>
              <a:t>2012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Reporting non-medical use in last year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3% </a:t>
            </a:r>
            <a:r>
              <a:rPr lang="en-US" sz="2000" dirty="0"/>
              <a:t>of 8</a:t>
            </a:r>
            <a:r>
              <a:rPr lang="en-US" sz="2000" baseline="30000" dirty="0"/>
              <a:t>th</a:t>
            </a:r>
            <a:r>
              <a:rPr lang="en-US" sz="2000" dirty="0"/>
              <a:t> Graders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4.7% </a:t>
            </a:r>
            <a:r>
              <a:rPr lang="en-US" sz="2000" dirty="0"/>
              <a:t>of 10</a:t>
            </a:r>
            <a:r>
              <a:rPr lang="en-US" sz="2000" baseline="30000" dirty="0"/>
              <a:t>th</a:t>
            </a:r>
            <a:r>
              <a:rPr lang="en-US" sz="2000" dirty="0"/>
              <a:t> Graders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5.6% </a:t>
            </a:r>
            <a:r>
              <a:rPr lang="en-US" sz="2000" dirty="0"/>
              <a:t>of 12</a:t>
            </a:r>
            <a:r>
              <a:rPr lang="en-US" sz="2000" baseline="30000" dirty="0"/>
              <a:t>th</a:t>
            </a:r>
            <a:r>
              <a:rPr lang="en-US" sz="2000" dirty="0"/>
              <a:t> Graders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Retrospective </a:t>
            </a:r>
            <a:r>
              <a:rPr lang="en-US" sz="2400" dirty="0"/>
              <a:t>California Poison Control System Study 1999-2004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10x increase in DXM abuse in all 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15x increase in DXM in adolescents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CPCS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2004 – 1382 DXM abuse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75% between 9-17 y/o, Median age 16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646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Diphenhydramine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FDA approval</a:t>
            </a:r>
          </a:p>
          <a:p>
            <a:pPr lvl="1"/>
            <a:r>
              <a:rPr lang="en-US" dirty="0"/>
              <a:t>Allergy </a:t>
            </a:r>
            <a:r>
              <a:rPr lang="en-US" dirty="0" err="1"/>
              <a:t>sx</a:t>
            </a:r>
            <a:r>
              <a:rPr lang="en-US" dirty="0"/>
              <a:t> – 25-50mg q4-6PRN – TDNTE 300mg/day </a:t>
            </a:r>
          </a:p>
          <a:p>
            <a:pPr lvl="1"/>
            <a:r>
              <a:rPr lang="en-US" dirty="0"/>
              <a:t>Allergic </a:t>
            </a:r>
            <a:r>
              <a:rPr lang="en-US" dirty="0" err="1"/>
              <a:t>Rxc</a:t>
            </a:r>
            <a:r>
              <a:rPr lang="en-US" dirty="0"/>
              <a:t> mod-severe – 25-50mg – TDNTE 300mg/day</a:t>
            </a:r>
          </a:p>
          <a:p>
            <a:pPr lvl="1"/>
            <a:r>
              <a:rPr lang="en-US" dirty="0"/>
              <a:t>Extrapyramidal </a:t>
            </a:r>
            <a:r>
              <a:rPr lang="en-US" dirty="0" err="1"/>
              <a:t>Sx</a:t>
            </a:r>
            <a:r>
              <a:rPr lang="en-US" dirty="0"/>
              <a:t> – 25-50mg q6-8 – TDNTE 300mg/day</a:t>
            </a:r>
          </a:p>
          <a:p>
            <a:pPr lvl="1"/>
            <a:r>
              <a:rPr lang="en-US" dirty="0"/>
              <a:t>Insomnia, short-term – 25-50mg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prn</a:t>
            </a:r>
            <a:endParaRPr lang="en-US" dirty="0"/>
          </a:p>
          <a:p>
            <a:pPr lvl="1"/>
            <a:r>
              <a:rPr lang="en-US" dirty="0"/>
              <a:t>Motion Sickness prevention – 25-50mg </a:t>
            </a:r>
            <a:r>
              <a:rPr lang="en-US" dirty="0" err="1"/>
              <a:t>po</a:t>
            </a:r>
            <a:r>
              <a:rPr lang="en-US" dirty="0"/>
              <a:t> q 4-6</a:t>
            </a:r>
          </a:p>
          <a:p>
            <a:pPr lvl="1"/>
            <a:r>
              <a:rPr lang="en-US" dirty="0"/>
              <a:t>Sedation 25-50mg </a:t>
            </a:r>
            <a:r>
              <a:rPr lang="en-US" dirty="0" err="1"/>
              <a:t>po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IM/IV dosing 33% greater Total dose/day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8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Diphenhydramine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H1 Receptor antagonist</a:t>
            </a:r>
          </a:p>
          <a:p>
            <a:pPr lvl="1"/>
            <a:r>
              <a:rPr lang="en-US" dirty="0" smtClean="0"/>
              <a:t>Central anticholinergic effects at higher doses</a:t>
            </a:r>
          </a:p>
          <a:p>
            <a:r>
              <a:rPr lang="en-US" dirty="0" smtClean="0"/>
              <a:t>Sedating effects at low dose</a:t>
            </a:r>
          </a:p>
          <a:p>
            <a:r>
              <a:rPr lang="en-US" dirty="0" smtClean="0"/>
              <a:t>Higher doses (300mg+)</a:t>
            </a:r>
          </a:p>
          <a:p>
            <a:pPr lvl="1"/>
            <a:r>
              <a:rPr lang="en-US" dirty="0" smtClean="0"/>
              <a:t>Euphoric High</a:t>
            </a:r>
          </a:p>
          <a:p>
            <a:pPr lvl="1"/>
            <a:r>
              <a:rPr lang="en-US" dirty="0" smtClean="0"/>
              <a:t>Hallucinations</a:t>
            </a:r>
          </a:p>
          <a:p>
            <a:r>
              <a:rPr lang="en-US" dirty="0" smtClean="0"/>
              <a:t>Increased Dopamine in </a:t>
            </a:r>
            <a:r>
              <a:rPr lang="en-US" dirty="0" err="1" smtClean="0"/>
              <a:t>NAc</a:t>
            </a:r>
            <a:endParaRPr lang="en-US" dirty="0" smtClean="0"/>
          </a:p>
          <a:p>
            <a:r>
              <a:rPr lang="en-US" dirty="0" smtClean="0"/>
              <a:t>Adolescents at risk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849" y="6126163"/>
            <a:ext cx="814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Halpert</a:t>
            </a:r>
            <a:r>
              <a:rPr lang="en-US" dirty="0" smtClean="0"/>
              <a:t>, AG., Neuroscience and Behavioral Reviews. 26,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4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Doxylamine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FDA Approval - OTC</a:t>
            </a:r>
          </a:p>
          <a:p>
            <a:pPr lvl="1"/>
            <a:r>
              <a:rPr lang="en-US" dirty="0" smtClean="0"/>
              <a:t>Insomnia – 25-50mg PO PRN</a:t>
            </a:r>
          </a:p>
          <a:p>
            <a:pPr lvl="1"/>
            <a:r>
              <a:rPr lang="en-US" dirty="0" smtClean="0"/>
              <a:t>Allergy – 12.5mg q 4-6</a:t>
            </a:r>
          </a:p>
          <a:p>
            <a:r>
              <a:rPr lang="en-US" dirty="0" smtClean="0"/>
              <a:t>H1 receptor antagonist</a:t>
            </a:r>
          </a:p>
          <a:p>
            <a:pPr lvl="1"/>
            <a:r>
              <a:rPr lang="en-US" dirty="0" smtClean="0"/>
              <a:t>Central anticholinergic effects at higher doses</a:t>
            </a:r>
          </a:p>
          <a:p>
            <a:r>
              <a:rPr lang="en-US" dirty="0" smtClean="0"/>
              <a:t>Similar to Diphenhydramine BUT</a:t>
            </a:r>
          </a:p>
          <a:p>
            <a:pPr lvl="1"/>
            <a:r>
              <a:rPr lang="en-US" dirty="0" smtClean="0"/>
              <a:t>Risk of Rhabdomyolysis at higher doses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6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234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     Stimulants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0829"/>
            <a:ext cx="2951320" cy="2969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759" y="3145856"/>
            <a:ext cx="2558430" cy="3210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608" y="2695501"/>
            <a:ext cx="2091093" cy="348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19921"/>
          <a:stretch/>
        </p:blipFill>
        <p:spPr>
          <a:xfrm>
            <a:off x="4711838" y="143390"/>
            <a:ext cx="3200400" cy="26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5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600201"/>
            <a:ext cx="8042276" cy="4343400"/>
          </a:xfrm>
        </p:spPr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9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484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20 y/o female graduate student – seen in student health with complaints of difficulty focusing and declining grades</a:t>
            </a:r>
          </a:p>
          <a:p>
            <a:r>
              <a:rPr lang="en-US" dirty="0" smtClean="0"/>
              <a:t>Reports </a:t>
            </a:r>
            <a:r>
              <a:rPr lang="en-US" dirty="0" err="1" smtClean="0"/>
              <a:t>hx</a:t>
            </a:r>
            <a:r>
              <a:rPr lang="en-US" dirty="0" smtClean="0"/>
              <a:t> of ADHD. Prescribed mixed amphetamine salts 30mg in AM and 20mg at 2PM</a:t>
            </a:r>
          </a:p>
          <a:p>
            <a:r>
              <a:rPr lang="en-US" dirty="0" smtClean="0"/>
              <a:t>Requested an increase in stimulant dose to help with focus</a:t>
            </a:r>
          </a:p>
          <a:p>
            <a:r>
              <a:rPr lang="en-US" dirty="0" smtClean="0"/>
              <a:t>Presents as underweight, agitated, irritable</a:t>
            </a:r>
          </a:p>
          <a:p>
            <a:r>
              <a:rPr lang="en-US" dirty="0" smtClean="0"/>
              <a:t>CURES report shows 2 prescribers prescribing ~160mg of mixed amphetamine salts a day</a:t>
            </a:r>
          </a:p>
          <a:p>
            <a:r>
              <a:rPr lang="en-US" dirty="0" smtClean="0"/>
              <a:t>Exam shows evidence of chronic picking, blue-boggy mucosa in nares, 5’4”, 100lbs – BMI = 17</a:t>
            </a:r>
          </a:p>
          <a:p>
            <a:r>
              <a:rPr lang="en-US" dirty="0" smtClean="0"/>
              <a:t>UDS - + for amphetamine, </a:t>
            </a:r>
            <a:r>
              <a:rPr lang="en-US" dirty="0" err="1" smtClean="0"/>
              <a:t>dextroamphetamine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0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48" y="0"/>
            <a:ext cx="476852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0266" y="5349919"/>
            <a:ext cx="3454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10mg of mixed amphetamine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salts</a:t>
            </a:r>
            <a:endParaRPr lang="en-US" b="1" dirty="0"/>
          </a:p>
          <a:p>
            <a:r>
              <a:rPr lang="en-US" dirty="0" smtClean="0"/>
              <a:t>Artist: Bryan Lewis Saunders</a:t>
            </a:r>
          </a:p>
          <a:p>
            <a:r>
              <a:rPr lang="en-US" dirty="0" smtClean="0"/>
              <a:t>(Used with artist permission)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7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6337" y="5026931"/>
            <a:ext cx="3190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Methylphenidate Snorted </a:t>
            </a:r>
            <a:br>
              <a:rPr lang="en-US" sz="2000" b="1" dirty="0"/>
            </a:br>
            <a:r>
              <a:rPr lang="en-US" sz="2000" b="1" dirty="0"/>
              <a:t>(dose unknown)</a:t>
            </a:r>
          </a:p>
          <a:p>
            <a:r>
              <a:rPr lang="en-US" sz="2000" dirty="0" smtClean="0"/>
              <a:t>Artist: Bryan Lewis Saunders</a:t>
            </a:r>
          </a:p>
          <a:p>
            <a:r>
              <a:rPr lang="en-US" sz="2000" dirty="0" smtClean="0"/>
              <a:t>(Used with artist permission)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20" y="0"/>
            <a:ext cx="460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Top Drugs Used in 8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and 12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Graders</a:t>
            </a:r>
            <a:br>
              <a:rPr lang="en-US" sz="3200" dirty="0" smtClean="0"/>
            </a:br>
            <a:r>
              <a:rPr lang="en-US" sz="3200" dirty="0" smtClean="0"/>
              <a:t>Past Year Use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3994" b="-23994"/>
          <a:stretch/>
        </p:blipFill>
        <p:spPr>
          <a:xfrm>
            <a:off x="0" y="16459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 5 Year Drug Use in 12</a:t>
            </a:r>
            <a:r>
              <a:rPr lang="en-US" baseline="30000" dirty="0" smtClean="0"/>
              <a:t>th</a:t>
            </a:r>
            <a:r>
              <a:rPr lang="en-US" dirty="0" smtClean="0"/>
              <a:t> Graders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BDD2-3C3F-3546-A607-E88FB3DF97B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994" b="-23994"/>
          <a:stretch/>
        </p:blipFill>
        <p:spPr>
          <a:xfrm>
            <a:off x="0" y="16459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 Deficit Hyperactivity Disorder</a:t>
            </a:r>
            <a:endParaRPr lang="en-US" dirty="0"/>
          </a:p>
        </p:txBody>
      </p:sp>
      <p:pic>
        <p:nvPicPr>
          <p:cNvPr id="6" name="Picture 5" descr="Screen Shot 2015-08-11 at 11.52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1" y="2133600"/>
            <a:ext cx="7493000" cy="1295400"/>
          </a:xfrm>
          <a:prstGeom prst="rect">
            <a:avLst/>
          </a:prstGeom>
        </p:spPr>
      </p:pic>
      <p:pic>
        <p:nvPicPr>
          <p:cNvPr id="7" name="Picture 6" descr="Screen Shot 2015-08-11 at 11.52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1" y="3847432"/>
            <a:ext cx="74676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FDA approved for ADHD, Narcolepsy</a:t>
            </a:r>
            <a:endParaRPr lang="en-US" dirty="0"/>
          </a:p>
          <a:p>
            <a:r>
              <a:rPr lang="en-US" dirty="0" smtClean="0"/>
              <a:t>Mixed Amphetamine salts</a:t>
            </a:r>
          </a:p>
          <a:p>
            <a:pPr lvl="1"/>
            <a:r>
              <a:rPr lang="en-US" dirty="0" smtClean="0"/>
              <a:t>ADHD – 5-40mg/day</a:t>
            </a:r>
          </a:p>
          <a:p>
            <a:pPr lvl="1"/>
            <a:r>
              <a:rPr lang="en-US" dirty="0" smtClean="0"/>
              <a:t>Narcolepsy 5-60mg/day</a:t>
            </a:r>
          </a:p>
          <a:p>
            <a:r>
              <a:rPr lang="en-US" dirty="0" smtClean="0"/>
              <a:t>Methylphenidate</a:t>
            </a:r>
          </a:p>
          <a:p>
            <a:pPr lvl="1"/>
            <a:r>
              <a:rPr lang="en-US" dirty="0" smtClean="0"/>
              <a:t>ADHD 10-45mg/day</a:t>
            </a:r>
          </a:p>
          <a:p>
            <a:pPr lvl="1"/>
            <a:r>
              <a:rPr lang="en-US" dirty="0" smtClean="0"/>
              <a:t>Narcolepsy 10-45mg/day</a:t>
            </a:r>
          </a:p>
        </p:txBody>
      </p:sp>
    </p:spTree>
    <p:extLst>
      <p:ext uri="{BB962C8B-B14F-4D97-AF65-F5344CB8AC3E}">
        <p14:creationId xmlns:p14="http://schemas.microsoft.com/office/powerpoint/2010/main" val="124945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obtained free from friend</a:t>
            </a:r>
          </a:p>
          <a:p>
            <a:r>
              <a:rPr lang="en-US" dirty="0" smtClean="0"/>
              <a:t>Oral, intranasal, injection</a:t>
            </a:r>
          </a:p>
          <a:p>
            <a:r>
              <a:rPr lang="en-US" dirty="0" smtClean="0"/>
              <a:t>5.3% college students currently prescribed ADHD medications</a:t>
            </a:r>
          </a:p>
          <a:p>
            <a:r>
              <a:rPr lang="en-US" dirty="0" smtClean="0"/>
              <a:t>61.7% prescribed diverted</a:t>
            </a:r>
          </a:p>
          <a:p>
            <a:pPr lvl="1"/>
            <a:r>
              <a:rPr lang="en-US" dirty="0" smtClean="0"/>
              <a:t>Risk Factors</a:t>
            </a:r>
          </a:p>
          <a:p>
            <a:pPr lvl="2"/>
            <a:r>
              <a:rPr lang="en-US" dirty="0" smtClean="0"/>
              <a:t>Childhood conduct problems</a:t>
            </a:r>
          </a:p>
          <a:p>
            <a:pPr lvl="2"/>
            <a:r>
              <a:rPr lang="en-US" dirty="0" smtClean="0"/>
              <a:t>Cannabis Use Disorder</a:t>
            </a:r>
          </a:p>
          <a:p>
            <a:r>
              <a:rPr lang="en-US" dirty="0" smtClean="0"/>
              <a:t>Increasing use in adults for performance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8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Nonmedical Stimulant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Excessive drinking and other drug use</a:t>
            </a:r>
          </a:p>
          <a:p>
            <a:r>
              <a:rPr lang="en-US" dirty="0" smtClean="0"/>
              <a:t>Lower GPA</a:t>
            </a:r>
          </a:p>
          <a:p>
            <a:r>
              <a:rPr lang="en-US" dirty="0" smtClean="0"/>
              <a:t>Low perceived harmfulness of Rx use</a:t>
            </a:r>
          </a:p>
          <a:p>
            <a:r>
              <a:rPr lang="en-US" dirty="0" smtClean="0"/>
              <a:t>Attention difficulties</a:t>
            </a:r>
          </a:p>
          <a:p>
            <a:r>
              <a:rPr lang="en-US" dirty="0" smtClean="0"/>
              <a:t>Psychiatric distress or depressed mood</a:t>
            </a:r>
          </a:p>
          <a:p>
            <a:r>
              <a:rPr lang="en-US" dirty="0" smtClean="0"/>
              <a:t>Skipping classes</a:t>
            </a:r>
          </a:p>
          <a:p>
            <a:r>
              <a:rPr lang="en-US" dirty="0" smtClean="0"/>
              <a:t>Affiliation with fraternity/sorority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GPA drops</a:t>
            </a:r>
          </a:p>
          <a:p>
            <a:r>
              <a:rPr lang="en-US" dirty="0" smtClean="0"/>
              <a:t>Health care</a:t>
            </a:r>
          </a:p>
          <a:p>
            <a:pPr lvl="1"/>
            <a:r>
              <a:rPr lang="en-US" dirty="0" smtClean="0"/>
              <a:t>Mindful of prevalence of diversion</a:t>
            </a:r>
          </a:p>
          <a:p>
            <a:pPr lvl="1"/>
            <a:r>
              <a:rPr lang="en-US" dirty="0" smtClean="0"/>
              <a:t>Clear instructions on use and disposal</a:t>
            </a:r>
          </a:p>
          <a:p>
            <a:pPr lvl="1"/>
            <a:r>
              <a:rPr lang="en-US" dirty="0" smtClean="0"/>
              <a:t>Drug testing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806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48124"/>
          </a:xfrm>
        </p:spPr>
        <p:txBody>
          <a:bodyPr/>
          <a:lstStyle/>
          <a:p>
            <a:r>
              <a:rPr lang="en-US" dirty="0" smtClean="0"/>
              <a:t>Bryan Lewis Saunders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66" y="1417638"/>
            <a:ext cx="3466599" cy="49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Bupropion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FDA Approved</a:t>
            </a:r>
          </a:p>
          <a:p>
            <a:pPr lvl="1"/>
            <a:r>
              <a:rPr lang="en-US" dirty="0" smtClean="0"/>
              <a:t>Major Depressive Disorder – 150-450mg daily</a:t>
            </a:r>
          </a:p>
          <a:p>
            <a:pPr lvl="1"/>
            <a:r>
              <a:rPr lang="en-US" dirty="0" smtClean="0"/>
              <a:t>Seasonal Affective Disorder – 300mg daily</a:t>
            </a:r>
          </a:p>
          <a:p>
            <a:pPr lvl="1"/>
            <a:r>
              <a:rPr lang="en-US" dirty="0" smtClean="0"/>
              <a:t>Smoking Cessation – 300mg daily</a:t>
            </a:r>
          </a:p>
          <a:p>
            <a:r>
              <a:rPr lang="en-US" dirty="0" smtClean="0"/>
              <a:t>Off label</a:t>
            </a:r>
          </a:p>
          <a:p>
            <a:pPr lvl="1"/>
            <a:r>
              <a:rPr lang="en-US" dirty="0" smtClean="0"/>
              <a:t>ADHD – up to 450mg daily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8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Bupropion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Cathinone</a:t>
            </a:r>
            <a:r>
              <a:rPr lang="en-US" dirty="0"/>
              <a:t> derivative like “bath salts”</a:t>
            </a:r>
          </a:p>
          <a:p>
            <a:r>
              <a:rPr lang="en-US" dirty="0"/>
              <a:t>Stimulant effects when smoked or snorted</a:t>
            </a:r>
          </a:p>
          <a:p>
            <a:r>
              <a:rPr lang="en-US" dirty="0"/>
              <a:t>“</a:t>
            </a:r>
            <a:r>
              <a:rPr lang="en-US" dirty="0" err="1"/>
              <a:t>Wellies</a:t>
            </a:r>
            <a:r>
              <a:rPr lang="en-US" dirty="0"/>
              <a:t>”, “</a:t>
            </a:r>
            <a:r>
              <a:rPr lang="en-US" dirty="0" err="1"/>
              <a:t>welbys</a:t>
            </a:r>
            <a:r>
              <a:rPr lang="en-US" dirty="0"/>
              <a:t>”, “</a:t>
            </a:r>
            <a:r>
              <a:rPr lang="en-US" dirty="0" err="1"/>
              <a:t>barnies</a:t>
            </a:r>
            <a:r>
              <a:rPr lang="en-US" dirty="0"/>
              <a:t>”, “dubs”</a:t>
            </a:r>
          </a:p>
          <a:p>
            <a:r>
              <a:rPr lang="en-US" dirty="0"/>
              <a:t>Amphetamine a minor metabolite</a:t>
            </a:r>
          </a:p>
          <a:p>
            <a:r>
              <a:rPr lang="en-US" dirty="0"/>
              <a:t>Risks:</a:t>
            </a:r>
          </a:p>
          <a:p>
            <a:pPr lvl="1"/>
            <a:r>
              <a:rPr lang="en-US" dirty="0"/>
              <a:t>Seizure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 err="1"/>
              <a:t>QTc</a:t>
            </a:r>
            <a:r>
              <a:rPr lang="en-US" dirty="0"/>
              <a:t> and QRS prolongation (blocks cardiac gap junctions – refractory to sodium </a:t>
            </a:r>
            <a:r>
              <a:rPr lang="en-US" dirty="0" err="1"/>
              <a:t>bicarb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5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Modafinil</a:t>
            </a:r>
            <a:r>
              <a:rPr lang="en-US" dirty="0" smtClean="0"/>
              <a:t>/</a:t>
            </a:r>
            <a:r>
              <a:rPr lang="en-US" dirty="0" err="1"/>
              <a:t>A</a:t>
            </a:r>
            <a:r>
              <a:rPr lang="en-US" dirty="0" err="1" smtClean="0"/>
              <a:t>rmodafinil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Modafinil</a:t>
            </a:r>
            <a:r>
              <a:rPr lang="en-US" dirty="0" smtClean="0"/>
              <a:t> FDA Approved</a:t>
            </a:r>
          </a:p>
          <a:p>
            <a:pPr lvl="1"/>
            <a:r>
              <a:rPr lang="en-US" dirty="0" smtClean="0"/>
              <a:t>Narcolepsy - 200mg, TDNTE 400mg/day</a:t>
            </a:r>
          </a:p>
          <a:p>
            <a:pPr lvl="1"/>
            <a:r>
              <a:rPr lang="en-US" dirty="0" smtClean="0"/>
              <a:t>OSA/hypopnea -  200mg, TDNTE 400mg/day</a:t>
            </a:r>
          </a:p>
          <a:p>
            <a:pPr lvl="1"/>
            <a:r>
              <a:rPr lang="en-US" dirty="0" smtClean="0"/>
              <a:t>Shift work sleep disorder – 200mg – higher doses rarely effective</a:t>
            </a:r>
          </a:p>
          <a:p>
            <a:r>
              <a:rPr lang="en-US" dirty="0" smtClean="0"/>
              <a:t>Off-label</a:t>
            </a:r>
          </a:p>
          <a:p>
            <a:pPr lvl="1"/>
            <a:r>
              <a:rPr lang="en-US" dirty="0" smtClean="0"/>
              <a:t>MS fatigue – 200mg, TDNTE 400mg/day</a:t>
            </a:r>
          </a:p>
          <a:p>
            <a:r>
              <a:rPr lang="en-US" dirty="0" err="1" smtClean="0"/>
              <a:t>Armodafinil</a:t>
            </a:r>
            <a:r>
              <a:rPr lang="en-US" dirty="0" smtClean="0"/>
              <a:t> FDA approved</a:t>
            </a:r>
          </a:p>
          <a:p>
            <a:pPr lvl="1"/>
            <a:r>
              <a:rPr lang="en-US" dirty="0" smtClean="0"/>
              <a:t>Narcolepsy – 150-250mg </a:t>
            </a:r>
            <a:r>
              <a:rPr lang="en-US" dirty="0" err="1" smtClean="0"/>
              <a:t>qAM</a:t>
            </a:r>
            <a:endParaRPr lang="en-US" dirty="0" smtClean="0"/>
          </a:p>
          <a:p>
            <a:pPr lvl="1"/>
            <a:r>
              <a:rPr lang="en-US" dirty="0" smtClean="0"/>
              <a:t>OSA/Hypopnea – 150-250mg </a:t>
            </a:r>
            <a:r>
              <a:rPr lang="en-US" dirty="0" err="1" smtClean="0"/>
              <a:t>qAM</a:t>
            </a:r>
            <a:endParaRPr lang="en-US" dirty="0" smtClean="0"/>
          </a:p>
          <a:p>
            <a:pPr lvl="1"/>
            <a:r>
              <a:rPr lang="en-US" dirty="0" smtClean="0"/>
              <a:t>Shift work sleep disorder – 150mg daily</a:t>
            </a:r>
          </a:p>
        </p:txBody>
      </p:sp>
    </p:spTree>
    <p:extLst>
      <p:ext uri="{BB962C8B-B14F-4D97-AF65-F5344CB8AC3E}">
        <p14:creationId xmlns:p14="http://schemas.microsoft.com/office/powerpoint/2010/main" val="402351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Modafinil</a:t>
            </a:r>
            <a:r>
              <a:rPr lang="en-US" dirty="0" smtClean="0"/>
              <a:t>/</a:t>
            </a:r>
            <a:r>
              <a:rPr lang="en-US" dirty="0" err="1"/>
              <a:t>A</a:t>
            </a:r>
            <a:r>
              <a:rPr lang="en-US" dirty="0" err="1" smtClean="0"/>
              <a:t>rmodafinil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Schedule IV</a:t>
            </a:r>
          </a:p>
          <a:p>
            <a:r>
              <a:rPr lang="en-US" dirty="0" smtClean="0"/>
              <a:t>Promotes wakefulness without sleep rebound</a:t>
            </a:r>
          </a:p>
          <a:p>
            <a:r>
              <a:rPr lang="en-US" dirty="0" smtClean="0"/>
              <a:t>Blocks dopamine transporters </a:t>
            </a:r>
          </a:p>
          <a:p>
            <a:pPr lvl="1"/>
            <a:r>
              <a:rPr lang="en-US" dirty="0" smtClean="0"/>
              <a:t>~equivalent to methylphenidate</a:t>
            </a:r>
          </a:p>
          <a:p>
            <a:r>
              <a:rPr lang="en-US" dirty="0" smtClean="0"/>
              <a:t>Abuse reported in health 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7852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191"/>
            <a:ext cx="8229600" cy="1143000"/>
          </a:xfrm>
        </p:spPr>
        <p:txBody>
          <a:bodyPr/>
          <a:lstStyle/>
          <a:p>
            <a:r>
              <a:rPr lang="en-US" dirty="0" smtClean="0"/>
              <a:t>Sedatives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65" y="2721360"/>
            <a:ext cx="1927100" cy="3258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69" y="2474693"/>
            <a:ext cx="3666457" cy="366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95" y="2667605"/>
            <a:ext cx="2700868" cy="31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67 y/o woman with </a:t>
            </a:r>
            <a:r>
              <a:rPr lang="en-US" dirty="0" err="1" smtClean="0"/>
              <a:t>hx</a:t>
            </a:r>
            <a:r>
              <a:rPr lang="en-US" dirty="0" smtClean="0"/>
              <a:t> of depression and alcohol abuse</a:t>
            </a:r>
          </a:p>
          <a:p>
            <a:r>
              <a:rPr lang="en-US" dirty="0" smtClean="0"/>
              <a:t>Prescribed gabapentin, naproxen, </a:t>
            </a:r>
            <a:r>
              <a:rPr lang="en-US" dirty="0" err="1" smtClean="0"/>
              <a:t>amitryptaline</a:t>
            </a:r>
            <a:r>
              <a:rPr lang="en-US" dirty="0" smtClean="0"/>
              <a:t> for pain from polyneuritis</a:t>
            </a:r>
          </a:p>
          <a:p>
            <a:r>
              <a:rPr lang="en-US" dirty="0" smtClean="0"/>
              <a:t>Prescribed 4800mg/day – taking 7200mg daily</a:t>
            </a:r>
          </a:p>
          <a:p>
            <a:r>
              <a:rPr lang="en-US" dirty="0" smtClean="0"/>
              <a:t>Requested gabapentin without prescription from pharmacists and numerous physician exaggerating her symptoms to obtain quantities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6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longer able to obtain</a:t>
            </a:r>
          </a:p>
          <a:p>
            <a:r>
              <a:rPr lang="en-US" dirty="0" smtClean="0"/>
              <a:t>Withdrawal symptoms</a:t>
            </a:r>
          </a:p>
          <a:p>
            <a:pPr lvl="1"/>
            <a:r>
              <a:rPr lang="en-US" dirty="0" smtClean="0"/>
              <a:t>Trembling, sweating, excitation, pallor, </a:t>
            </a:r>
            <a:r>
              <a:rPr lang="en-US" dirty="0" err="1" smtClean="0"/>
              <a:t>exopthalmia</a:t>
            </a:r>
            <a:endParaRPr lang="en-US" dirty="0" smtClean="0"/>
          </a:p>
          <a:p>
            <a:pPr lvl="1"/>
            <a:r>
              <a:rPr lang="en-US" dirty="0" smtClean="0"/>
              <a:t>Required hospitalization treated for DT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58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Gabapentin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FDA approved anticonvulsant and analgesic</a:t>
            </a:r>
          </a:p>
          <a:p>
            <a:r>
              <a:rPr lang="en-US" dirty="0" smtClean="0"/>
              <a:t>Indications: </a:t>
            </a:r>
          </a:p>
          <a:p>
            <a:pPr lvl="1"/>
            <a:r>
              <a:rPr lang="en-US" dirty="0" smtClean="0"/>
              <a:t>Partial Seizures 300-1200mg TID</a:t>
            </a:r>
          </a:p>
          <a:p>
            <a:pPr lvl="1"/>
            <a:r>
              <a:rPr lang="en-US" dirty="0" smtClean="0"/>
              <a:t>Post-herpetic neuralgia 300-600mg TID</a:t>
            </a:r>
          </a:p>
          <a:p>
            <a:pPr lvl="1"/>
            <a:r>
              <a:rPr lang="en-US" dirty="0" smtClean="0"/>
              <a:t>Neuropathic Pain 300-1200mg TID</a:t>
            </a:r>
          </a:p>
          <a:p>
            <a:r>
              <a:rPr lang="en-US" dirty="0" smtClean="0"/>
              <a:t>Pharmacology</a:t>
            </a:r>
          </a:p>
          <a:p>
            <a:pPr lvl="1"/>
            <a:r>
              <a:rPr lang="en-US" dirty="0" smtClean="0"/>
              <a:t>Chemically similar to gamma-</a:t>
            </a:r>
            <a:r>
              <a:rPr lang="en-US" dirty="0" err="1" smtClean="0"/>
              <a:t>aminobutyric</a:t>
            </a:r>
            <a:r>
              <a:rPr lang="en-US" dirty="0" smtClean="0"/>
              <a:t> acid (GABA)</a:t>
            </a:r>
          </a:p>
          <a:p>
            <a:pPr lvl="1"/>
            <a:r>
              <a:rPr lang="en-US" dirty="0" smtClean="0"/>
              <a:t>Interaction with voltage-gated calcium channels</a:t>
            </a:r>
          </a:p>
          <a:p>
            <a:pPr lvl="1"/>
            <a:r>
              <a:rPr lang="en-US" dirty="0" smtClean="0"/>
              <a:t>Possibly halts formation of new synapses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5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Pregabalin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FDA approved pain and seizure adjunct</a:t>
            </a:r>
          </a:p>
          <a:p>
            <a:pPr lvl="1"/>
            <a:r>
              <a:rPr lang="en-US" dirty="0" smtClean="0"/>
              <a:t>Neuropathic pain, diabetic – 50-100mg TID</a:t>
            </a:r>
          </a:p>
          <a:p>
            <a:pPr lvl="1"/>
            <a:r>
              <a:rPr lang="en-US" dirty="0" smtClean="0"/>
              <a:t>Neuropathic pain, SCI – 75-300mg BID</a:t>
            </a:r>
          </a:p>
          <a:p>
            <a:pPr lvl="1"/>
            <a:r>
              <a:rPr lang="en-US" dirty="0" smtClean="0"/>
              <a:t>Post-herpetic neuralgia – 150-300mg/day BID-TID</a:t>
            </a:r>
          </a:p>
          <a:p>
            <a:pPr lvl="1"/>
            <a:r>
              <a:rPr lang="en-US" dirty="0" smtClean="0"/>
              <a:t>Partial seizures, adjunct </a:t>
            </a:r>
            <a:r>
              <a:rPr lang="en-US" dirty="0" err="1" smtClean="0"/>
              <a:t>tx</a:t>
            </a:r>
            <a:r>
              <a:rPr lang="en-US" dirty="0" smtClean="0"/>
              <a:t> – 150-600mg/day BID-TID</a:t>
            </a:r>
          </a:p>
          <a:p>
            <a:pPr lvl="1"/>
            <a:r>
              <a:rPr lang="en-US" dirty="0" smtClean="0"/>
              <a:t>Fibromyalgia – 150-225mg BID</a:t>
            </a:r>
          </a:p>
          <a:p>
            <a:r>
              <a:rPr lang="en-US" dirty="0" smtClean="0"/>
              <a:t>Pharmacology</a:t>
            </a:r>
          </a:p>
          <a:p>
            <a:pPr lvl="1"/>
            <a:r>
              <a:rPr lang="en-US" dirty="0" smtClean="0"/>
              <a:t>More rapid oral absorption than gabapentin (Peak plasma level ~1 h vs. Gabapentin 3-4 h)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436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Gabapentinoid</a:t>
            </a:r>
            <a:r>
              <a:rPr lang="en-US" dirty="0" smtClean="0"/>
              <a:t>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Drug liking/desire – insignificant in </a:t>
            </a:r>
            <a:r>
              <a:rPr lang="en-US" dirty="0" err="1" smtClean="0"/>
              <a:t>tx</a:t>
            </a:r>
            <a:r>
              <a:rPr lang="en-US" dirty="0" smtClean="0"/>
              <a:t> doses</a:t>
            </a:r>
          </a:p>
          <a:p>
            <a:r>
              <a:rPr lang="en-US" dirty="0" smtClean="0"/>
              <a:t>Evidence outside of US of abuse </a:t>
            </a:r>
          </a:p>
          <a:p>
            <a:pPr lvl="1"/>
            <a:r>
              <a:rPr lang="en-US" dirty="0" smtClean="0"/>
              <a:t>Typically with patients with </a:t>
            </a:r>
            <a:r>
              <a:rPr lang="en-US" dirty="0" err="1" smtClean="0"/>
              <a:t>hx</a:t>
            </a:r>
            <a:r>
              <a:rPr lang="en-US" dirty="0" smtClean="0"/>
              <a:t> of drug abuse</a:t>
            </a:r>
          </a:p>
          <a:p>
            <a:r>
              <a:rPr lang="en-US" dirty="0" smtClean="0"/>
              <a:t>Reported High</a:t>
            </a:r>
          </a:p>
          <a:p>
            <a:pPr lvl="1"/>
            <a:r>
              <a:rPr lang="en-US" dirty="0" smtClean="0"/>
              <a:t>Cannabinoid type</a:t>
            </a:r>
          </a:p>
          <a:p>
            <a:pPr lvl="1"/>
            <a:r>
              <a:rPr lang="en-US" dirty="0" smtClean="0"/>
              <a:t>MDMA type</a:t>
            </a:r>
          </a:p>
          <a:p>
            <a:pPr lvl="1"/>
            <a:r>
              <a:rPr lang="en-US" dirty="0" smtClean="0"/>
              <a:t>‘Zombie-like’</a:t>
            </a:r>
          </a:p>
          <a:p>
            <a:r>
              <a:rPr lang="en-US" dirty="0" smtClean="0"/>
              <a:t>Combinations common</a:t>
            </a:r>
          </a:p>
          <a:p>
            <a:pPr lvl="1"/>
            <a:r>
              <a:rPr lang="en-US" dirty="0" smtClean="0"/>
              <a:t>Cannabis, alcohol, SSRI, LSD, GHB, opioids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6454" y="6407002"/>
            <a:ext cx="385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Schifano</a:t>
            </a:r>
            <a:r>
              <a:rPr lang="en-US" dirty="0" smtClean="0"/>
              <a:t>, CNS Drugs (2014) 28:491-496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Rx is American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279497"/>
              </p:ext>
            </p:extLst>
          </p:nvPr>
        </p:nvGraphicFramePr>
        <p:xfrm>
          <a:off x="218193" y="2139949"/>
          <a:ext cx="5381960" cy="2825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305"/>
                <a:gridCol w="1268001"/>
                <a:gridCol w="1183467"/>
                <a:gridCol w="1249187"/>
              </a:tblGrid>
              <a:tr h="14573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Taking RX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 least ONE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THREE</a:t>
                      </a:r>
                      <a:r>
                        <a:rPr lang="en-US" sz="2000" baseline="0" dirty="0" smtClean="0"/>
                        <a:t> or more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FIVE or more</a:t>
                      </a:r>
                      <a:endParaRPr lang="en-US" sz="2000" dirty="0"/>
                    </a:p>
                  </a:txBody>
                  <a:tcPr/>
                </a:tc>
              </a:tr>
              <a:tr h="6840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1998-1994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39.1%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11.8%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4.0%</a:t>
                      </a:r>
                      <a:endParaRPr lang="en-US" sz="2400" dirty="0"/>
                    </a:p>
                  </a:txBody>
                  <a:tcPr/>
                </a:tc>
              </a:tr>
              <a:tr h="6840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2009-2012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47.3%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20.6%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10.1%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Polypharm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4922" y="1417638"/>
            <a:ext cx="3296766" cy="40227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106" y="5921051"/>
            <a:ext cx="5687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nchs</a:t>
            </a:r>
            <a:r>
              <a:rPr lang="en-US" dirty="0" smtClean="0"/>
              <a:t>/data/</a:t>
            </a:r>
            <a:r>
              <a:rPr lang="en-US" dirty="0" err="1" smtClean="0"/>
              <a:t>hus</a:t>
            </a:r>
            <a:r>
              <a:rPr lang="en-US" dirty="0" smtClean="0"/>
              <a:t>/hus14.pdf#glance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3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Gabapentinoid</a:t>
            </a:r>
            <a:r>
              <a:rPr lang="en-US" dirty="0" smtClean="0"/>
              <a:t>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Drug seeking behaviors</a:t>
            </a:r>
          </a:p>
          <a:p>
            <a:r>
              <a:rPr lang="en-US" dirty="0" smtClean="0"/>
              <a:t>Withdrawal symptoms upon cessation</a:t>
            </a:r>
          </a:p>
          <a:p>
            <a:r>
              <a:rPr lang="en-US" dirty="0" smtClean="0"/>
              <a:t>Banned in numerous correctional facilities</a:t>
            </a:r>
          </a:p>
          <a:p>
            <a:pPr lvl="1"/>
            <a:r>
              <a:rPr lang="en-US" dirty="0" smtClean="0"/>
              <a:t>Snorted, exchanged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053458"/>
            <a:ext cx="430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Vigneau</a:t>
            </a:r>
            <a:r>
              <a:rPr lang="en-US" dirty="0" smtClean="0"/>
              <a:t>, CV. </a:t>
            </a:r>
            <a:r>
              <a:rPr lang="en-US" dirty="0" err="1" smtClean="0"/>
              <a:t>Pharmacopsychiatry</a:t>
            </a:r>
            <a:r>
              <a:rPr lang="en-US" dirty="0" smtClean="0"/>
              <a:t>. 40, 2007</a:t>
            </a:r>
          </a:p>
          <a:p>
            <a:r>
              <a:rPr lang="en-US" dirty="0" err="1" smtClean="0"/>
              <a:t>Pittenger</a:t>
            </a:r>
            <a:r>
              <a:rPr lang="en-US" dirty="0" smtClean="0"/>
              <a:t>, C. Psychiatry. 68:8.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4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6337" y="5811584"/>
            <a:ext cx="289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Artist: Bryan Lewis Saunders</a:t>
            </a:r>
          </a:p>
          <a:p>
            <a:r>
              <a:rPr lang="en-US" dirty="0" smtClean="0"/>
              <a:t>Quetiapine 100mg</a:t>
            </a:r>
          </a:p>
          <a:p>
            <a:r>
              <a:rPr lang="en-US" dirty="0" smtClean="0"/>
              <a:t>(Used with artist permission)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4" y="0"/>
            <a:ext cx="487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Quetiapine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FDA Approved</a:t>
            </a:r>
          </a:p>
          <a:p>
            <a:pPr lvl="1"/>
            <a:r>
              <a:rPr lang="en-US" dirty="0" smtClean="0"/>
              <a:t>Schizophrenia – 150-750mg daily</a:t>
            </a:r>
          </a:p>
          <a:p>
            <a:pPr lvl="1"/>
            <a:r>
              <a:rPr lang="en-US" dirty="0" smtClean="0"/>
              <a:t>Bipolar Mania – 200-400mg BID</a:t>
            </a:r>
          </a:p>
          <a:p>
            <a:pPr lvl="1"/>
            <a:r>
              <a:rPr lang="en-US" dirty="0" smtClean="0"/>
              <a:t>Bipolar Depression – 300mg </a:t>
            </a:r>
            <a:r>
              <a:rPr lang="en-US" dirty="0" err="1" smtClean="0"/>
              <a:t>qHS</a:t>
            </a:r>
            <a:endParaRPr lang="en-US" dirty="0" smtClean="0"/>
          </a:p>
          <a:p>
            <a:r>
              <a:rPr lang="en-US" dirty="0" smtClean="0"/>
              <a:t>Pharmacology</a:t>
            </a:r>
          </a:p>
          <a:p>
            <a:pPr lvl="1"/>
            <a:r>
              <a:rPr lang="en-US" dirty="0" smtClean="0"/>
              <a:t>Potent Serotonin 5-HT2a antagonist</a:t>
            </a:r>
          </a:p>
          <a:p>
            <a:pPr lvl="1"/>
            <a:r>
              <a:rPr lang="en-US" dirty="0" smtClean="0"/>
              <a:t>Moderate Dopamine D2-receptor antagonist</a:t>
            </a:r>
          </a:p>
          <a:p>
            <a:pPr lvl="1"/>
            <a:r>
              <a:rPr lang="en-US" dirty="0" smtClean="0"/>
              <a:t>Mild antagonism 5HT1a, D1, H1, alpha 1-2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28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Quetiapine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Atypical Antipsychotic</a:t>
            </a:r>
          </a:p>
          <a:p>
            <a:r>
              <a:rPr lang="en-US" dirty="0" smtClean="0"/>
              <a:t>quell, Suzie Q, baby heroin</a:t>
            </a:r>
          </a:p>
          <a:p>
            <a:r>
              <a:rPr lang="en-US" dirty="0" smtClean="0"/>
              <a:t>Replaces heroin in cocaine-heroin speedball</a:t>
            </a:r>
          </a:p>
          <a:p>
            <a:r>
              <a:rPr lang="en-US" dirty="0" smtClean="0"/>
              <a:t>Mechanism - Histamine H1 antagonism</a:t>
            </a:r>
          </a:p>
          <a:p>
            <a:r>
              <a:rPr lang="en-US" dirty="0" smtClean="0"/>
              <a:t>Correctional Malingering – 1/3 of LA County Jail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647" y="6394634"/>
            <a:ext cx="396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Pierre, JM., Am J Psychiatry. 161:9, 2004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3647" y="6125309"/>
            <a:ext cx="670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Waters, BM., Am J Psychiatry 164:1,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Quetiapine Misuse</a:t>
            </a:r>
            <a:endParaRPr lang="en-US" dirty="0"/>
          </a:p>
        </p:txBody>
      </p:sp>
      <p:pic>
        <p:nvPicPr>
          <p:cNvPr id="5" name="Content Placeholder 4" descr="Screen Shot 2015-09-04 at 1.35.00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r="-222" b="1145"/>
          <a:stretch/>
        </p:blipFill>
        <p:spPr>
          <a:xfrm>
            <a:off x="288952" y="1600200"/>
            <a:ext cx="8554336" cy="4474149"/>
          </a:xfrm>
        </p:spPr>
      </p:pic>
      <p:sp>
        <p:nvSpPr>
          <p:cNvPr id="6" name="TextBox 5"/>
          <p:cNvSpPr txBox="1"/>
          <p:nvPr/>
        </p:nvSpPr>
        <p:spPr>
          <a:xfrm>
            <a:off x="678702" y="6345424"/>
            <a:ext cx="464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Sansone</a:t>
            </a:r>
            <a:r>
              <a:rPr lang="en-US" dirty="0" smtClean="0"/>
              <a:t> &amp; </a:t>
            </a:r>
            <a:r>
              <a:rPr lang="en-US" dirty="0" err="1" smtClean="0"/>
              <a:t>Sansone</a:t>
            </a:r>
            <a:r>
              <a:rPr lang="en-US" dirty="0" smtClean="0"/>
              <a:t>, Psychiatry (</a:t>
            </a:r>
            <a:r>
              <a:rPr lang="en-US" dirty="0" err="1"/>
              <a:t>E</a:t>
            </a:r>
            <a:r>
              <a:rPr lang="en-US" dirty="0" err="1" smtClean="0"/>
              <a:t>dgmont</a:t>
            </a:r>
            <a:r>
              <a:rPr lang="en-US" dirty="0" smtClean="0"/>
              <a:t>) 2010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2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Tricyclic Antidepressants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Tertiary TCA (doxepin, </a:t>
            </a:r>
            <a:r>
              <a:rPr lang="en-US" dirty="0" err="1"/>
              <a:t>a</a:t>
            </a:r>
            <a:r>
              <a:rPr lang="en-US" dirty="0" err="1" smtClean="0"/>
              <a:t>mitryptaline</a:t>
            </a:r>
            <a:r>
              <a:rPr lang="en-US" dirty="0" smtClean="0"/>
              <a:t>, imipramine)</a:t>
            </a:r>
          </a:p>
          <a:p>
            <a:r>
              <a:rPr lang="en-US" dirty="0" smtClean="0"/>
              <a:t>Anticholinergic / </a:t>
            </a:r>
            <a:r>
              <a:rPr lang="en-US" dirty="0" err="1" smtClean="0"/>
              <a:t>antihistaminergic</a:t>
            </a:r>
            <a:r>
              <a:rPr lang="en-US" dirty="0" smtClean="0"/>
              <a:t> / anti-alpha</a:t>
            </a:r>
          </a:p>
          <a:p>
            <a:r>
              <a:rPr lang="en-US" dirty="0" smtClean="0"/>
              <a:t>Patients report psychostimulant effect</a:t>
            </a:r>
          </a:p>
          <a:p>
            <a:r>
              <a:rPr lang="en-US" dirty="0" smtClean="0"/>
              <a:t>Intranasal, injected</a:t>
            </a:r>
          </a:p>
          <a:p>
            <a:r>
              <a:rPr lang="en-US" dirty="0" smtClean="0"/>
              <a:t>MEX – Methadone, Elavil, Xanax</a:t>
            </a:r>
          </a:p>
          <a:p>
            <a:r>
              <a:rPr lang="en-US" dirty="0" smtClean="0"/>
              <a:t>At-risk</a:t>
            </a:r>
          </a:p>
          <a:p>
            <a:pPr lvl="1"/>
            <a:r>
              <a:rPr lang="en-US" dirty="0" smtClean="0"/>
              <a:t>Comorbid substance use and mood disorder</a:t>
            </a:r>
          </a:p>
          <a:p>
            <a:r>
              <a:rPr lang="en-US" dirty="0" smtClean="0"/>
              <a:t>Hypotension/</a:t>
            </a:r>
            <a:r>
              <a:rPr lang="en-US" dirty="0" err="1" smtClean="0"/>
              <a:t>orthostasis</a:t>
            </a:r>
            <a:endParaRPr lang="en-US" dirty="0" smtClean="0"/>
          </a:p>
          <a:p>
            <a:r>
              <a:rPr lang="en-US" dirty="0" err="1" smtClean="0"/>
              <a:t>Cardiotoxicity</a:t>
            </a:r>
            <a:r>
              <a:rPr lang="en-US" dirty="0" smtClean="0"/>
              <a:t> from sodium channel blockade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3434" y="6324418"/>
            <a:ext cx="325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Evans, </a:t>
            </a:r>
            <a:r>
              <a:rPr lang="en-US" dirty="0" err="1" smtClean="0"/>
              <a:t>Subst</a:t>
            </a:r>
            <a:r>
              <a:rPr lang="en-US" dirty="0" smtClean="0"/>
              <a:t> Abuse </a:t>
            </a:r>
            <a:r>
              <a:rPr lang="en-US" dirty="0" err="1" smtClean="0"/>
              <a:t>Rehabil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2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Nitrous 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Anesthetic and food preparation</a:t>
            </a:r>
          </a:p>
          <a:p>
            <a:r>
              <a:rPr lang="en-US" dirty="0" smtClean="0"/>
              <a:t>“Laughing gas” or “</a:t>
            </a:r>
            <a:r>
              <a:rPr lang="en-US" dirty="0" err="1" smtClean="0"/>
              <a:t>whippits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Deactivates B12 – neuropathy </a:t>
            </a:r>
          </a:p>
          <a:p>
            <a:r>
              <a:rPr lang="en-US" dirty="0" smtClean="0"/>
              <a:t>AE – Seizure, Myelopathy (reversible early)</a:t>
            </a:r>
          </a:p>
          <a:p>
            <a:r>
              <a:rPr lang="en-US" dirty="0" smtClean="0"/>
              <a:t>At risk:</a:t>
            </a:r>
          </a:p>
          <a:p>
            <a:pPr lvl="1"/>
            <a:r>
              <a:rPr lang="en-US" dirty="0" smtClean="0"/>
              <a:t>Dentists, anesthesiologists</a:t>
            </a:r>
          </a:p>
          <a:p>
            <a:pPr lvl="1"/>
            <a:r>
              <a:rPr lang="en-US" dirty="0" smtClean="0"/>
              <a:t>Teens &lt;1% inhalants</a:t>
            </a:r>
          </a:p>
        </p:txBody>
      </p:sp>
    </p:spTree>
    <p:extLst>
      <p:ext uri="{BB962C8B-B14F-4D97-AF65-F5344CB8AC3E}">
        <p14:creationId xmlns:p14="http://schemas.microsoft.com/office/powerpoint/2010/main" val="357314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27 y/o Asian male</a:t>
            </a:r>
          </a:p>
          <a:p>
            <a:r>
              <a:rPr lang="en-US" dirty="0" smtClean="0"/>
              <a:t>Reports taking </a:t>
            </a:r>
            <a:r>
              <a:rPr lang="en-US" dirty="0" err="1" smtClean="0"/>
              <a:t>carisopradol</a:t>
            </a:r>
            <a:r>
              <a:rPr lang="en-US" dirty="0" smtClean="0"/>
              <a:t> up to 40 tablets a day</a:t>
            </a:r>
          </a:p>
          <a:p>
            <a:r>
              <a:rPr lang="en-US" dirty="0" smtClean="0"/>
              <a:t>Abruptly stopped</a:t>
            </a:r>
          </a:p>
          <a:p>
            <a:r>
              <a:rPr lang="en-US" dirty="0" smtClean="0"/>
              <a:t>Presents to ED one week later with waxing and waning attention, confusion, disorientation, and visual hallucinations</a:t>
            </a:r>
          </a:p>
          <a:p>
            <a:r>
              <a:rPr lang="en-US" dirty="0" smtClean="0"/>
              <a:t>Oral Lorazepam initiated with CIWA protocol initiated</a:t>
            </a:r>
          </a:p>
          <a:p>
            <a:r>
              <a:rPr lang="en-US" dirty="0" smtClean="0"/>
              <a:t>Delirium rapidly resolved, discharged on HD#3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6337" y="5349919"/>
            <a:ext cx="319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250mg </a:t>
            </a:r>
            <a:r>
              <a:rPr lang="en-US" sz="2000" b="1" dirty="0" err="1"/>
              <a:t>Carisopradol</a:t>
            </a:r>
            <a:endParaRPr lang="en-US" sz="2000" b="1" dirty="0"/>
          </a:p>
          <a:p>
            <a:r>
              <a:rPr lang="en-US" sz="2000" dirty="0" smtClean="0"/>
              <a:t>Artist: Bryan Lewis Saunders</a:t>
            </a:r>
          </a:p>
          <a:p>
            <a:r>
              <a:rPr lang="en-US" sz="2000" dirty="0" smtClean="0"/>
              <a:t>(Used with artist permission)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8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Carisoprodol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Centrally acting muscle relaxant</a:t>
            </a:r>
          </a:p>
          <a:p>
            <a:r>
              <a:rPr lang="en-US" dirty="0" smtClean="0"/>
              <a:t>FDA Approved</a:t>
            </a:r>
          </a:p>
          <a:p>
            <a:pPr lvl="1"/>
            <a:r>
              <a:rPr lang="en-US" dirty="0" smtClean="0"/>
              <a:t>Acute musculoskeletal pain – 250-350mg TID and </a:t>
            </a:r>
            <a:r>
              <a:rPr lang="en-US" dirty="0" err="1" smtClean="0"/>
              <a:t>qhs</a:t>
            </a:r>
            <a:endParaRPr lang="en-US" dirty="0" smtClean="0"/>
          </a:p>
          <a:p>
            <a:r>
              <a:rPr lang="en-US" dirty="0" smtClean="0"/>
              <a:t>Metabolized into </a:t>
            </a:r>
            <a:r>
              <a:rPr lang="en-US" dirty="0" err="1" smtClean="0"/>
              <a:t>meprobamate</a:t>
            </a:r>
            <a:endParaRPr lang="en-US" dirty="0" smtClean="0"/>
          </a:p>
          <a:p>
            <a:r>
              <a:rPr lang="en-US" dirty="0" smtClean="0"/>
              <a:t>2.1% Lifetime non-medical use ~2.3 million (2012 NSDUH)</a:t>
            </a:r>
          </a:p>
          <a:p>
            <a:r>
              <a:rPr lang="en-US" dirty="0" smtClean="0"/>
              <a:t>Blurred vision, dizziness, drowsiness, loss of coordination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4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Youth</a:t>
            </a:r>
          </a:p>
          <a:p>
            <a:pPr lvl="1"/>
            <a:r>
              <a:rPr lang="en-US" dirty="0" smtClean="0"/>
              <a:t>Lack access or funds to purchase other drugs</a:t>
            </a:r>
          </a:p>
          <a:p>
            <a:pPr lvl="1"/>
            <a:r>
              <a:rPr lang="en-US" dirty="0" smtClean="0"/>
              <a:t>Context of experimentation</a:t>
            </a:r>
          </a:p>
          <a:p>
            <a:pPr lvl="1"/>
            <a:r>
              <a:rPr lang="en-US" dirty="0" smtClean="0"/>
              <a:t>Believe prescription medications are safer</a:t>
            </a:r>
          </a:p>
          <a:p>
            <a:r>
              <a:rPr lang="en-US" dirty="0" smtClean="0"/>
              <a:t>Prisons</a:t>
            </a:r>
          </a:p>
          <a:p>
            <a:pPr lvl="1"/>
            <a:r>
              <a:rPr lang="en-US" dirty="0" smtClean="0"/>
              <a:t>High rates of addiction</a:t>
            </a:r>
          </a:p>
          <a:p>
            <a:r>
              <a:rPr lang="en-US" dirty="0" smtClean="0"/>
              <a:t>Health Care Professionals</a:t>
            </a:r>
          </a:p>
          <a:p>
            <a:pPr lvl="1"/>
            <a:r>
              <a:rPr lang="en-US" dirty="0" smtClean="0"/>
              <a:t>Access to drugs</a:t>
            </a:r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8862" y="6443916"/>
            <a:ext cx="455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Friedman, R. A. (2006). </a:t>
            </a:r>
            <a:r>
              <a:rPr lang="en-US" dirty="0" smtClean="0"/>
              <a:t>NEJM, </a:t>
            </a:r>
            <a:r>
              <a:rPr lang="en-US" dirty="0"/>
              <a:t>354, 1448-1450.</a:t>
            </a:r>
          </a:p>
        </p:txBody>
      </p:sp>
    </p:spTree>
    <p:extLst>
      <p:ext uri="{BB962C8B-B14F-4D97-AF65-F5344CB8AC3E}">
        <p14:creationId xmlns:p14="http://schemas.microsoft.com/office/powerpoint/2010/main" val="20214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Carisopradol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“High” – </a:t>
            </a:r>
            <a:r>
              <a:rPr lang="en-US" dirty="0" err="1" smtClean="0"/>
              <a:t>euphoriant</a:t>
            </a:r>
            <a:r>
              <a:rPr lang="en-US" dirty="0" smtClean="0"/>
              <a:t>, sedation, body warmth, dream-like state</a:t>
            </a:r>
          </a:p>
          <a:p>
            <a:r>
              <a:rPr lang="en-US" dirty="0" smtClean="0"/>
              <a:t>Withdrawal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Cramps, headache, insomnia, nausea, seizures, DT</a:t>
            </a:r>
          </a:p>
          <a:p>
            <a:r>
              <a:rPr lang="en-US" dirty="0"/>
              <a:t>Medical: Bezoar </a:t>
            </a:r>
            <a:r>
              <a:rPr lang="en-US" dirty="0" smtClean="0"/>
              <a:t>formation</a:t>
            </a:r>
          </a:p>
          <a:p>
            <a:r>
              <a:rPr lang="en-US" dirty="0" smtClean="0"/>
              <a:t>Asians</a:t>
            </a:r>
          </a:p>
          <a:p>
            <a:r>
              <a:rPr lang="en-US" dirty="0" smtClean="0"/>
              <a:t>All 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1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6337" y="5349919"/>
            <a:ext cx="319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20mg of Cyclobenzaprine</a:t>
            </a:r>
          </a:p>
          <a:p>
            <a:r>
              <a:rPr lang="en-US" sz="2000" dirty="0" smtClean="0"/>
              <a:t>Artist: Bryan Lewis Saunders</a:t>
            </a:r>
          </a:p>
          <a:p>
            <a:r>
              <a:rPr lang="en-US" sz="2000" dirty="0" smtClean="0"/>
              <a:t>(Used with artist permission)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483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8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Cyclobenzaprine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FDA Approved</a:t>
            </a:r>
          </a:p>
          <a:p>
            <a:r>
              <a:rPr lang="en-US" dirty="0" smtClean="0"/>
              <a:t>Muscle Spasm: 5-10mg TID up to 3 </a:t>
            </a:r>
            <a:r>
              <a:rPr lang="en-US" dirty="0" err="1" smtClean="0"/>
              <a:t>wk</a:t>
            </a:r>
            <a:endParaRPr lang="en-US" dirty="0" smtClean="0"/>
          </a:p>
          <a:p>
            <a:r>
              <a:rPr lang="en-US" dirty="0" smtClean="0"/>
              <a:t>Pharmacology:</a:t>
            </a:r>
          </a:p>
          <a:p>
            <a:pPr lvl="1"/>
            <a:r>
              <a:rPr lang="en-US" dirty="0" smtClean="0"/>
              <a:t>Centrally Acting muscle relaxant</a:t>
            </a:r>
          </a:p>
          <a:p>
            <a:pPr lvl="1"/>
            <a:r>
              <a:rPr lang="en-US" dirty="0" smtClean="0"/>
              <a:t>Potentiates norepinephrine, binds serotonin receptors reducing spasticity</a:t>
            </a:r>
          </a:p>
          <a:p>
            <a:r>
              <a:rPr lang="en-US" dirty="0" smtClean="0"/>
              <a:t>“cyclone” “mellow yellow”</a:t>
            </a:r>
          </a:p>
          <a:p>
            <a:r>
              <a:rPr lang="en-US" dirty="0" err="1" smtClean="0"/>
              <a:t>Euphoriant</a:t>
            </a:r>
            <a:r>
              <a:rPr lang="en-US" dirty="0" smtClean="0"/>
              <a:t> effects: Relaxation, incoordination</a:t>
            </a:r>
          </a:p>
          <a:p>
            <a:r>
              <a:rPr lang="en-US" dirty="0" smtClean="0"/>
              <a:t>Abused to potentiate opioids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5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Prescription Miranda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have the right to prescribe or recommend</a:t>
            </a:r>
          </a:p>
          <a:p>
            <a:r>
              <a:rPr lang="en-US" dirty="0" smtClean="0"/>
              <a:t>Anything you prescribe or recommend could and may be abused in the context of “treatment”</a:t>
            </a:r>
          </a:p>
          <a:p>
            <a:r>
              <a:rPr lang="en-US" dirty="0" smtClean="0"/>
              <a:t>Anything you prescribe or recommend may end up in other hands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8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Abuse potential difficult to accurately predict</a:t>
            </a:r>
          </a:p>
          <a:p>
            <a:r>
              <a:rPr lang="en-US" dirty="0" smtClean="0"/>
              <a:t>Monitoring abilities limited</a:t>
            </a:r>
          </a:p>
          <a:p>
            <a:pPr lvl="1"/>
            <a:r>
              <a:rPr lang="en-US" dirty="0" smtClean="0"/>
              <a:t>Therapeutic alliance critical </a:t>
            </a:r>
          </a:p>
          <a:p>
            <a:pPr lvl="1"/>
            <a:r>
              <a:rPr lang="en-US" dirty="0" smtClean="0"/>
              <a:t>Random pill callbacks</a:t>
            </a:r>
          </a:p>
          <a:p>
            <a:pPr lvl="1"/>
            <a:r>
              <a:rPr lang="en-US" dirty="0" smtClean="0"/>
              <a:t>Major complications usually late stage or in significant overdose</a:t>
            </a:r>
          </a:p>
          <a:p>
            <a:r>
              <a:rPr lang="en-US" dirty="0" smtClean="0"/>
              <a:t>Patients with SUD history at higher risk</a:t>
            </a:r>
          </a:p>
        </p:txBody>
      </p:sp>
    </p:spTree>
    <p:extLst>
      <p:ext uri="{BB962C8B-B14F-4D97-AF65-F5344CB8AC3E}">
        <p14:creationId xmlns:p14="http://schemas.microsoft.com/office/powerpoint/2010/main" val="414906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Universal Precautions</a:t>
            </a:r>
          </a:p>
          <a:p>
            <a:pPr lvl="1"/>
            <a:r>
              <a:rPr lang="en-US" dirty="0"/>
              <a:t>Though abuse risk with many drugs discussed lower</a:t>
            </a:r>
          </a:p>
          <a:p>
            <a:r>
              <a:rPr lang="en-US" dirty="0"/>
              <a:t>Set and Setting important (prison, OTP, patients with SUD)</a:t>
            </a:r>
          </a:p>
          <a:p>
            <a:r>
              <a:rPr lang="en-US" dirty="0"/>
              <a:t>Risk Benefit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Trust but verify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nchs</a:t>
            </a:r>
            <a:r>
              <a:rPr lang="en-US" dirty="0" smtClean="0"/>
              <a:t>/data/</a:t>
            </a:r>
            <a:r>
              <a:rPr lang="en-US" dirty="0" err="1" smtClean="0"/>
              <a:t>hus</a:t>
            </a:r>
            <a:r>
              <a:rPr lang="en-US" dirty="0" smtClean="0"/>
              <a:t>/hus14.pdf#glance</a:t>
            </a:r>
          </a:p>
          <a:p>
            <a:r>
              <a:rPr lang="en-US" dirty="0" err="1" smtClean="0"/>
              <a:t>Halpert</a:t>
            </a:r>
            <a:r>
              <a:rPr lang="en-US" dirty="0" smtClean="0"/>
              <a:t>, AG., </a:t>
            </a:r>
            <a:r>
              <a:rPr lang="en-US" dirty="0" err="1" smtClean="0"/>
              <a:t>Olmsead</a:t>
            </a:r>
            <a:r>
              <a:rPr lang="en-US" dirty="0" smtClean="0"/>
              <a:t>, MC., </a:t>
            </a:r>
            <a:r>
              <a:rPr lang="en-US" dirty="0" err="1" smtClean="0"/>
              <a:t>Beninger</a:t>
            </a:r>
            <a:r>
              <a:rPr lang="en-US" dirty="0" smtClean="0"/>
              <a:t>, RJ. Mechanisms and Abuse Liability of the Anti Histamine Diphenhydramine. Neuroscience and Behavioral Reviews. 26, 2002</a:t>
            </a:r>
          </a:p>
          <a:p>
            <a:r>
              <a:rPr lang="en-US" dirty="0" smtClean="0"/>
              <a:t>Waters, BM., Joshi, KG. Intravenous Quetiapine- Cocaine Use (Q Ball). Am J Psychiatry 164:1, 2007</a:t>
            </a:r>
          </a:p>
          <a:p>
            <a:r>
              <a:rPr lang="en-US" dirty="0" smtClean="0"/>
              <a:t>Pierre, JM., </a:t>
            </a:r>
            <a:r>
              <a:rPr lang="en-US" dirty="0" err="1" smtClean="0"/>
              <a:t>Shnayder</a:t>
            </a:r>
            <a:r>
              <a:rPr lang="en-US" dirty="0" smtClean="0"/>
              <a:t>, I., </a:t>
            </a:r>
            <a:r>
              <a:rPr lang="en-US" dirty="0" err="1" smtClean="0"/>
              <a:t>Wirshing</a:t>
            </a:r>
            <a:r>
              <a:rPr lang="en-US" dirty="0" smtClean="0"/>
              <a:t>, DA., </a:t>
            </a:r>
            <a:r>
              <a:rPr lang="en-US" dirty="0" err="1" smtClean="0"/>
              <a:t>Wirshing</a:t>
            </a:r>
            <a:r>
              <a:rPr lang="en-US" dirty="0" smtClean="0"/>
              <a:t>, WC. Intranasal Quetiapine Abuse. Am J Psychiatry. 161:9, 2004</a:t>
            </a:r>
          </a:p>
          <a:p>
            <a:r>
              <a:rPr lang="en-US" dirty="0" err="1" smtClean="0"/>
              <a:t>Vigneau</a:t>
            </a:r>
            <a:r>
              <a:rPr lang="en-US" dirty="0" smtClean="0"/>
              <a:t>, CV., </a:t>
            </a:r>
            <a:r>
              <a:rPr lang="en-US" dirty="0" err="1" smtClean="0"/>
              <a:t>Guerlials</a:t>
            </a:r>
            <a:r>
              <a:rPr lang="en-US" dirty="0" smtClean="0"/>
              <a:t>, M., Jolliet, P. Abuse, Dependency, and Withdrawal with Gabapentin: A first Case Report. </a:t>
            </a:r>
            <a:r>
              <a:rPr lang="en-US" dirty="0" err="1" smtClean="0"/>
              <a:t>Pharmacopsychiatry</a:t>
            </a:r>
            <a:r>
              <a:rPr lang="en-US" dirty="0" smtClean="0"/>
              <a:t>. 40, 2007.</a:t>
            </a:r>
          </a:p>
          <a:p>
            <a:r>
              <a:rPr lang="en-US" dirty="0" err="1" smtClean="0"/>
              <a:t>Pittenger</a:t>
            </a:r>
            <a:r>
              <a:rPr lang="en-US" dirty="0" smtClean="0"/>
              <a:t>, C, </a:t>
            </a:r>
            <a:r>
              <a:rPr lang="en-US" dirty="0" err="1" smtClean="0"/>
              <a:t>Desan</a:t>
            </a:r>
            <a:r>
              <a:rPr lang="en-US" dirty="0" smtClean="0"/>
              <a:t>, PH. Gabapentin Abuse and </a:t>
            </a:r>
            <a:r>
              <a:rPr lang="en-US" dirty="0" err="1" smtClean="0"/>
              <a:t>Delierium</a:t>
            </a:r>
            <a:r>
              <a:rPr lang="en-US" dirty="0" smtClean="0"/>
              <a:t> Tremens Upon Gabapentin Withdrawal. J. </a:t>
            </a:r>
            <a:r>
              <a:rPr lang="en-US" dirty="0" err="1" smtClean="0"/>
              <a:t>Clin</a:t>
            </a:r>
            <a:r>
              <a:rPr lang="en-US" dirty="0" smtClean="0"/>
              <a:t>. Psychiatry. 68:8. 2007.</a:t>
            </a:r>
          </a:p>
          <a:p>
            <a:r>
              <a:rPr lang="en-US" dirty="0" smtClean="0"/>
              <a:t>Evans http://</a:t>
            </a:r>
            <a:r>
              <a:rPr lang="en-US" dirty="0" err="1" smtClean="0"/>
              <a:t>www.ncbi.nlm.nih.gov</a:t>
            </a:r>
            <a:r>
              <a:rPr lang="en-US" dirty="0" smtClean="0"/>
              <a:t>/</a:t>
            </a:r>
            <a:r>
              <a:rPr lang="en-US" dirty="0" err="1" smtClean="0"/>
              <a:t>pubmed</a:t>
            </a:r>
            <a:r>
              <a:rPr lang="en-US" dirty="0" smtClean="0"/>
              <a:t>/25187753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7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2496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10165"/>
            <a:ext cx="8042276" cy="4343400"/>
          </a:xfrm>
        </p:spPr>
        <p:txBody>
          <a:bodyPr>
            <a:noAutofit/>
          </a:bodyPr>
          <a:lstStyle/>
          <a:p>
            <a:r>
              <a:rPr lang="en-US" sz="1100" dirty="0" err="1" smtClean="0"/>
              <a:t>Arria</a:t>
            </a:r>
            <a:r>
              <a:rPr lang="en-US" sz="1100" dirty="0" smtClean="0"/>
              <a:t> AM, Wish ED. Nonmedical use of prescription stimulants among students. Pediatric Annals. 2006;35(8):565-571.</a:t>
            </a:r>
          </a:p>
          <a:p>
            <a:r>
              <a:rPr lang="en-US" sz="1100" dirty="0" smtClean="0"/>
              <a:t>Johnston LD, O'Malley PM, Bachman JG, </a:t>
            </a:r>
            <a:r>
              <a:rPr lang="en-US" sz="1100" dirty="0" err="1" smtClean="0"/>
              <a:t>Schulenberg</a:t>
            </a:r>
            <a:r>
              <a:rPr lang="en-US" sz="1100" dirty="0" smtClean="0"/>
              <a:t> JE. Monitoring the Future: National results on adolescent </a:t>
            </a:r>
            <a:r>
              <a:rPr lang="en-US" sz="1100" dirty="0" err="1" smtClean="0"/>
              <a:t>druguse</a:t>
            </a:r>
            <a:r>
              <a:rPr lang="en-US" sz="1100" dirty="0" smtClean="0"/>
              <a:t>: Overview of key findings, 2011. Ann Arbor: Institute on Social Research, The University of Michigan;2012.</a:t>
            </a:r>
          </a:p>
          <a:p>
            <a:r>
              <a:rPr lang="en-US" sz="1100" dirty="0" smtClean="0"/>
              <a:t>McCabe SE, Knight JR, </a:t>
            </a:r>
            <a:r>
              <a:rPr lang="en-US" sz="1100" dirty="0" err="1" smtClean="0"/>
              <a:t>Teter</a:t>
            </a:r>
            <a:r>
              <a:rPr lang="en-US" sz="1100" dirty="0" smtClean="0"/>
              <a:t> CJ, Wechsler H. Non-medical use of prescription stimulants among US college students :Prevalence and correlates from a national survey. Addiction. 2005;99(1):96-106.</a:t>
            </a:r>
          </a:p>
          <a:p>
            <a:r>
              <a:rPr lang="en-US" sz="1100" dirty="0" err="1" smtClean="0"/>
              <a:t>Arria</a:t>
            </a:r>
            <a:r>
              <a:rPr lang="en-US" sz="1100" dirty="0" smtClean="0"/>
              <a:t> AM, O'Grady KE, </a:t>
            </a:r>
            <a:r>
              <a:rPr lang="en-US" sz="1100" dirty="0" err="1" smtClean="0"/>
              <a:t>Caldeira</a:t>
            </a:r>
            <a:r>
              <a:rPr lang="en-US" sz="1100" dirty="0" smtClean="0"/>
              <a:t> KM, Vincent KB, Wish ED. Nonmedical use of prescription stimulants and analgesics: Associations with social and academic behaviors among college students. J Drug Issues. 2008;38(4):1045-1060.</a:t>
            </a:r>
          </a:p>
          <a:p>
            <a:r>
              <a:rPr lang="en-US" sz="1100" dirty="0" smtClean="0"/>
              <a:t> </a:t>
            </a:r>
            <a:r>
              <a:rPr lang="en-US" sz="1100" dirty="0" err="1" smtClean="0"/>
              <a:t>Teter</a:t>
            </a:r>
            <a:r>
              <a:rPr lang="en-US" sz="1100" dirty="0" smtClean="0"/>
              <a:t> CJ, McCabe SE, LaGrange K, Cranford JA, Boyd CJ. Illicit use of specific prescription stimulants among college students: Prevalence, motives, and routes of administration. Pharmacotherapy. 2006;26(10):1501-1510.</a:t>
            </a:r>
          </a:p>
          <a:p>
            <a:r>
              <a:rPr lang="en-US" sz="1100" dirty="0" smtClean="0"/>
              <a:t>McCabe SE. Screening for drug abuse among medical and nonmedical users of prescription drugs in a probability sample of college students. Arch </a:t>
            </a:r>
            <a:r>
              <a:rPr lang="en-US" sz="1100" dirty="0" err="1" smtClean="0"/>
              <a:t>Pediatr</a:t>
            </a:r>
            <a:r>
              <a:rPr lang="en-US" sz="1100" dirty="0" smtClean="0"/>
              <a:t> </a:t>
            </a:r>
            <a:r>
              <a:rPr lang="en-US" sz="1100" dirty="0" err="1" smtClean="0"/>
              <a:t>Adolesc</a:t>
            </a:r>
            <a:r>
              <a:rPr lang="en-US" sz="1100" dirty="0" smtClean="0"/>
              <a:t> Med. 2008;162(3):225-231.</a:t>
            </a:r>
          </a:p>
          <a:p>
            <a:r>
              <a:rPr lang="en-US" sz="1100" dirty="0" smtClean="0"/>
              <a:t>McCabe SE, </a:t>
            </a:r>
            <a:r>
              <a:rPr lang="en-US" sz="1100" dirty="0" err="1" smtClean="0"/>
              <a:t>Teter</a:t>
            </a:r>
            <a:r>
              <a:rPr lang="en-US" sz="1100" dirty="0" smtClean="0"/>
              <a:t> CJ, Boyd CJ. Medical use, illicit use and diversion of prescription stimulant medication. J Psychoactive Drugs. 2006;38(1):43-56.</a:t>
            </a:r>
          </a:p>
          <a:p>
            <a:r>
              <a:rPr lang="en-US" sz="1100" dirty="0" err="1" smtClean="0"/>
              <a:t>Arria</a:t>
            </a:r>
            <a:r>
              <a:rPr lang="en-US" sz="1100" dirty="0" smtClean="0"/>
              <a:t> AM, </a:t>
            </a:r>
            <a:r>
              <a:rPr lang="en-US" sz="1100" dirty="0" err="1" smtClean="0"/>
              <a:t>Caldeira</a:t>
            </a:r>
            <a:r>
              <a:rPr lang="en-US" sz="1100" dirty="0" smtClean="0"/>
              <a:t> KM, O'Grady KE, et al. Drug exposure opportunities and use patterns among college students: Results of a longitudinal prospective cohort study. </a:t>
            </a:r>
            <a:r>
              <a:rPr lang="en-US" sz="1100" dirty="0" err="1" smtClean="0"/>
              <a:t>Subst</a:t>
            </a:r>
            <a:r>
              <a:rPr lang="en-US" sz="1100" dirty="0" smtClean="0"/>
              <a:t> </a:t>
            </a:r>
            <a:r>
              <a:rPr lang="en-US" sz="1100" dirty="0" err="1" smtClean="0"/>
              <a:t>Abus</a:t>
            </a:r>
            <a:r>
              <a:rPr lang="en-US" sz="1100" dirty="0" smtClean="0"/>
              <a:t>. 2008;29(4):19-38.</a:t>
            </a:r>
          </a:p>
        </p:txBody>
      </p:sp>
    </p:spTree>
    <p:extLst>
      <p:ext uri="{BB962C8B-B14F-4D97-AF65-F5344CB8AC3E}">
        <p14:creationId xmlns:p14="http://schemas.microsoft.com/office/powerpoint/2010/main" val="263460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2496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10165"/>
            <a:ext cx="8042276" cy="4343400"/>
          </a:xfrm>
        </p:spPr>
        <p:txBody>
          <a:bodyPr>
            <a:noAutofit/>
          </a:bodyPr>
          <a:lstStyle/>
          <a:p>
            <a:r>
              <a:rPr lang="en-US" sz="1100" dirty="0" smtClean="0"/>
              <a:t>Vincent KB, </a:t>
            </a:r>
            <a:r>
              <a:rPr lang="en-US" sz="1100" dirty="0" err="1" smtClean="0"/>
              <a:t>Kasperski</a:t>
            </a:r>
            <a:r>
              <a:rPr lang="en-US" sz="1100" dirty="0" smtClean="0"/>
              <a:t> SJ, </a:t>
            </a:r>
            <a:r>
              <a:rPr lang="en-US" sz="1100" dirty="0" err="1" smtClean="0"/>
              <a:t>Caldeira</a:t>
            </a:r>
            <a:r>
              <a:rPr lang="en-US" sz="1100" dirty="0" smtClean="0"/>
              <a:t> KM, et al. Maintaining superior follow-up rates in a longitudinal study: Experiences from the College Life Study. </a:t>
            </a:r>
            <a:r>
              <a:rPr lang="en-US" sz="1100" dirty="0" err="1" smtClean="0"/>
              <a:t>Int</a:t>
            </a:r>
            <a:r>
              <a:rPr lang="en-US" sz="1100" dirty="0" smtClean="0"/>
              <a:t> J </a:t>
            </a:r>
            <a:r>
              <a:rPr lang="en-US" sz="1100" dirty="0" err="1" smtClean="0"/>
              <a:t>Mult</a:t>
            </a:r>
            <a:r>
              <a:rPr lang="en-US" sz="1100" dirty="0" smtClean="0"/>
              <a:t> Res Approach. 2012;6(1):56-72.</a:t>
            </a:r>
          </a:p>
          <a:p>
            <a:r>
              <a:rPr lang="en-US" sz="1100" dirty="0" smtClean="0"/>
              <a:t> </a:t>
            </a:r>
            <a:r>
              <a:rPr lang="en-US" sz="1100" dirty="0" err="1" smtClean="0"/>
              <a:t>Garnier</a:t>
            </a:r>
            <a:r>
              <a:rPr lang="en-US" sz="1100" dirty="0" smtClean="0"/>
              <a:t>-Dykstra LM, </a:t>
            </a:r>
            <a:r>
              <a:rPr lang="en-US" sz="1100" dirty="0" err="1" smtClean="0"/>
              <a:t>Caldeira</a:t>
            </a:r>
            <a:r>
              <a:rPr lang="en-US" sz="1100" dirty="0" smtClean="0"/>
              <a:t> KM, Vincent KB, O'Grady KE, </a:t>
            </a:r>
            <a:r>
              <a:rPr lang="en-US" sz="1100" dirty="0" err="1" smtClean="0"/>
              <a:t>Arria</a:t>
            </a:r>
            <a:r>
              <a:rPr lang="en-US" sz="1100" dirty="0" smtClean="0"/>
              <a:t> AM. Nonmedical use of prescription stimulants during college: Four-year trends in exposure opportunity, use, motives, and sources. J Am </a:t>
            </a:r>
            <a:r>
              <a:rPr lang="en-US" sz="1100" dirty="0" err="1" smtClean="0"/>
              <a:t>Coll</a:t>
            </a:r>
            <a:r>
              <a:rPr lang="en-US" sz="1100" dirty="0" smtClean="0"/>
              <a:t> Health. 2012;60(3):226-234.</a:t>
            </a:r>
          </a:p>
          <a:p>
            <a:r>
              <a:rPr lang="en-US" sz="1100" dirty="0" smtClean="0"/>
              <a:t>DeSantis A, </a:t>
            </a:r>
            <a:r>
              <a:rPr lang="en-US" sz="1100" dirty="0" err="1" smtClean="0"/>
              <a:t>Noar</a:t>
            </a:r>
            <a:r>
              <a:rPr lang="en-US" sz="1100" dirty="0" smtClean="0"/>
              <a:t> SM, Webb E. Nonmedical ADHD stimulant use in fraternities. J Stud Alcohol Drugs. 2009;70(6):952-954.</a:t>
            </a:r>
          </a:p>
          <a:p>
            <a:r>
              <a:rPr lang="en-US" sz="1100" dirty="0" smtClean="0"/>
              <a:t>DeSantis A, </a:t>
            </a:r>
            <a:r>
              <a:rPr lang="en-US" sz="1100" dirty="0" err="1" smtClean="0"/>
              <a:t>Noar</a:t>
            </a:r>
            <a:r>
              <a:rPr lang="en-US" sz="1100" dirty="0" smtClean="0"/>
              <a:t> SM, Webb EM. Speeding through the frat house: A qualitative exploration of nonmedical ADHD stimulant use in fraternities. J Drug Educ. 06 2010;40(2):157-171.</a:t>
            </a:r>
          </a:p>
          <a:p>
            <a:r>
              <a:rPr lang="en-US" sz="1100" dirty="0" smtClean="0"/>
              <a:t>DuPont RL, Coleman JJ, Bucher RH, </a:t>
            </a:r>
            <a:r>
              <a:rPr lang="en-US" sz="1100" dirty="0" err="1" smtClean="0"/>
              <a:t>Wilford</a:t>
            </a:r>
            <a:r>
              <a:rPr lang="en-US" sz="1100" dirty="0" smtClean="0"/>
              <a:t> BB. Characteristics and motives of college students who engage in nonmedical use of methylphenidate. Am J Addict. 2008;17(3):167-171.</a:t>
            </a:r>
          </a:p>
          <a:p>
            <a:r>
              <a:rPr lang="en-US" sz="1100" dirty="0" err="1" smtClean="0"/>
              <a:t>Garnier</a:t>
            </a:r>
            <a:r>
              <a:rPr lang="en-US" sz="1100" dirty="0" smtClean="0"/>
              <a:t> LM, </a:t>
            </a:r>
            <a:r>
              <a:rPr lang="en-US" sz="1100" dirty="0" err="1" smtClean="0"/>
              <a:t>Arria</a:t>
            </a:r>
            <a:r>
              <a:rPr lang="en-US" sz="1100" dirty="0" smtClean="0"/>
              <a:t> AM, </a:t>
            </a:r>
            <a:r>
              <a:rPr lang="en-US" sz="1100" dirty="0" err="1" smtClean="0"/>
              <a:t>Caldeira</a:t>
            </a:r>
            <a:r>
              <a:rPr lang="en-US" sz="1100" dirty="0" smtClean="0"/>
              <a:t> KM, Vincent KB, O'Grady KE, Wish ED. Sharing and selling of prescription medications in a college student sample. J </a:t>
            </a:r>
            <a:r>
              <a:rPr lang="en-US" sz="1100" dirty="0" err="1" smtClean="0"/>
              <a:t>Clin</a:t>
            </a:r>
            <a:r>
              <a:rPr lang="en-US" sz="1100" dirty="0" smtClean="0"/>
              <a:t> Psychiatry. 2010;71(3):262-269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2730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prescription and OTC medications</a:t>
            </a:r>
          </a:p>
          <a:p>
            <a:r>
              <a:rPr lang="en-US" dirty="0" smtClean="0"/>
              <a:t>Focus:</a:t>
            </a:r>
          </a:p>
          <a:p>
            <a:pPr lvl="1"/>
            <a:r>
              <a:rPr lang="en-US" dirty="0" smtClean="0"/>
              <a:t>Commonly prescribed and recommended</a:t>
            </a:r>
          </a:p>
          <a:p>
            <a:pPr lvl="1"/>
            <a:r>
              <a:rPr lang="en-US" dirty="0" smtClean="0"/>
              <a:t>Lesser known potential for abuse</a:t>
            </a:r>
          </a:p>
          <a:p>
            <a:r>
              <a:rPr lang="en-US" dirty="0" smtClean="0"/>
              <a:t>Groups</a:t>
            </a:r>
          </a:p>
          <a:p>
            <a:pPr lvl="1"/>
            <a:r>
              <a:rPr lang="en-US" dirty="0" smtClean="0"/>
              <a:t>Cough, cold, and allergy symptom remedies</a:t>
            </a:r>
          </a:p>
          <a:p>
            <a:pPr lvl="1"/>
            <a:r>
              <a:rPr lang="en-US" dirty="0" smtClean="0"/>
              <a:t>Stimulants</a:t>
            </a:r>
          </a:p>
          <a:p>
            <a:pPr lvl="1"/>
            <a:r>
              <a:rPr lang="en-US" dirty="0" smtClean="0"/>
              <a:t>Sedatives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7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278" y="1129232"/>
            <a:ext cx="7772400" cy="1470025"/>
          </a:xfrm>
        </p:spPr>
        <p:txBody>
          <a:bodyPr/>
          <a:lstStyle/>
          <a:p>
            <a:r>
              <a:rPr lang="en-US" dirty="0" smtClean="0"/>
              <a:t>Cough, Cold, and Allergy </a:t>
            </a:r>
            <a:r>
              <a:rPr lang="en-US" dirty="0"/>
              <a:t>S</a:t>
            </a:r>
            <a:r>
              <a:rPr lang="en-US" dirty="0" smtClean="0"/>
              <a:t>ymptom </a:t>
            </a:r>
            <a:r>
              <a:rPr lang="en-US" dirty="0"/>
              <a:t>R</a:t>
            </a:r>
            <a:r>
              <a:rPr lang="en-US" dirty="0" smtClean="0"/>
              <a:t>emedies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204" y="3341927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88" y="3341925"/>
            <a:ext cx="3526765" cy="2693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95" y="3341927"/>
            <a:ext cx="4488843" cy="26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 y/o male found unresponsive by GF</a:t>
            </a:r>
          </a:p>
          <a:p>
            <a:r>
              <a:rPr lang="en-US" dirty="0" smtClean="0"/>
              <a:t>Last night drinking </a:t>
            </a:r>
            <a:r>
              <a:rPr lang="en-US" dirty="0" err="1" smtClean="0"/>
              <a:t>EtOH</a:t>
            </a:r>
            <a:r>
              <a:rPr lang="en-US" dirty="0" smtClean="0"/>
              <a:t> and cough syrup to get “high”</a:t>
            </a:r>
          </a:p>
          <a:p>
            <a:r>
              <a:rPr lang="en-US" dirty="0" smtClean="0"/>
              <a:t>EMT administered naloxone which improved level of consciousness, O2 started</a:t>
            </a:r>
          </a:p>
          <a:p>
            <a:r>
              <a:rPr lang="en-US" dirty="0" smtClean="0"/>
              <a:t>In ED: c/o hearing loss and tinnitus</a:t>
            </a:r>
          </a:p>
          <a:p>
            <a:r>
              <a:rPr lang="en-US" dirty="0" smtClean="0"/>
              <a:t>BP 99/66, HR 110 BPM, RR 20/min, T 96.8, 02 Sat 80% on room 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4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Exam – lethargic, responsive to voice, oriented x 3, pinpoint pupils, decreased hearing bilaterally</a:t>
            </a:r>
          </a:p>
          <a:p>
            <a:r>
              <a:rPr lang="en-US" dirty="0" smtClean="0"/>
              <a:t>Breath shallow with </a:t>
            </a:r>
            <a:r>
              <a:rPr lang="en-US" dirty="0" err="1" smtClean="0"/>
              <a:t>rales</a:t>
            </a:r>
            <a:r>
              <a:rPr lang="en-US" dirty="0" smtClean="0"/>
              <a:t> audible at both lung bases</a:t>
            </a:r>
          </a:p>
          <a:p>
            <a:r>
              <a:rPr lang="en-US" dirty="0" smtClean="0"/>
              <a:t>Hypoactive bowel sounds</a:t>
            </a:r>
          </a:p>
          <a:p>
            <a:r>
              <a:rPr lang="en-US" dirty="0" smtClean="0"/>
              <a:t>Skin warm and moist</a:t>
            </a:r>
          </a:p>
          <a:p>
            <a:r>
              <a:rPr lang="en-US" dirty="0" smtClean="0"/>
              <a:t>Admitted to ICU for aspiration pneumonitis, ARDS, </a:t>
            </a:r>
            <a:r>
              <a:rPr lang="en-US" dirty="0" err="1" smtClean="0"/>
              <a:t>Rhabdomyolisis</a:t>
            </a:r>
            <a:r>
              <a:rPr lang="en-US" dirty="0" smtClean="0"/>
              <a:t>, acute renal failure</a:t>
            </a:r>
          </a:p>
          <a:p>
            <a:r>
              <a:rPr lang="en-US" dirty="0" smtClean="0"/>
              <a:t>Hearing loss and tinnitus resolved</a:t>
            </a:r>
          </a:p>
          <a:p>
            <a:r>
              <a:rPr lang="en-US" dirty="0" smtClean="0"/>
              <a:t>Intubated on HD#9 and d/c on HD#14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4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22764</TotalTime>
  <Words>4339</Words>
  <Application>Microsoft Macintosh PowerPoint</Application>
  <PresentationFormat>On-screen Show (4:3)</PresentationFormat>
  <Paragraphs>622</Paragraphs>
  <Slides>58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Breeze</vt:lpstr>
      <vt:lpstr>Other Drugs…</vt:lpstr>
      <vt:lpstr>Disclosures</vt:lpstr>
      <vt:lpstr>Bryan Lewis Saunders</vt:lpstr>
      <vt:lpstr>Taking Rx is American</vt:lpstr>
      <vt:lpstr>Special Populations</vt:lpstr>
      <vt:lpstr>Overview</vt:lpstr>
      <vt:lpstr>Cough, Cold, and Allergy Symptom Remedies</vt:lpstr>
      <vt:lpstr>Case #1</vt:lpstr>
      <vt:lpstr>Case #1</vt:lpstr>
      <vt:lpstr>PowerPoint Presentation</vt:lpstr>
      <vt:lpstr>Promethazine</vt:lpstr>
      <vt:lpstr>Promethazine</vt:lpstr>
      <vt:lpstr>Dextromethorphan</vt:lpstr>
      <vt:lpstr>Dextromethorphan</vt:lpstr>
      <vt:lpstr>Dextromethorphan</vt:lpstr>
      <vt:lpstr>Diphenhydramine</vt:lpstr>
      <vt:lpstr>Diphenhydramine</vt:lpstr>
      <vt:lpstr>Doxylamine</vt:lpstr>
      <vt:lpstr>     Stimulants</vt:lpstr>
      <vt:lpstr>Case #2</vt:lpstr>
      <vt:lpstr>PowerPoint Presentation</vt:lpstr>
      <vt:lpstr>PowerPoint Presentation</vt:lpstr>
      <vt:lpstr>Top Drugs Used in 8th and 12th Graders Past Year Use</vt:lpstr>
      <vt:lpstr>Past 5 Year Drug Use in 12th Graders</vt:lpstr>
      <vt:lpstr>Stimulants</vt:lpstr>
      <vt:lpstr>Stimulants</vt:lpstr>
      <vt:lpstr>Stimulants</vt:lpstr>
      <vt:lpstr>Characteristics of Nonmedical Stimulant Use</vt:lpstr>
      <vt:lpstr>Implications</vt:lpstr>
      <vt:lpstr>Bupropion</vt:lpstr>
      <vt:lpstr>Bupropion</vt:lpstr>
      <vt:lpstr>Modafinil/Armodafinil</vt:lpstr>
      <vt:lpstr>Modafinil/Armodafinil</vt:lpstr>
      <vt:lpstr>Sedatives</vt:lpstr>
      <vt:lpstr>Case #3</vt:lpstr>
      <vt:lpstr>Case #3</vt:lpstr>
      <vt:lpstr>Gabapentin</vt:lpstr>
      <vt:lpstr>Pregabalin</vt:lpstr>
      <vt:lpstr>Gabapentinoid Abuse</vt:lpstr>
      <vt:lpstr>Gabapentinoid Abuse</vt:lpstr>
      <vt:lpstr>PowerPoint Presentation</vt:lpstr>
      <vt:lpstr>Quetiapine</vt:lpstr>
      <vt:lpstr>Quetiapine</vt:lpstr>
      <vt:lpstr>Quetiapine Misuse</vt:lpstr>
      <vt:lpstr>Tricyclic Antidepressants</vt:lpstr>
      <vt:lpstr>Nitrous Oxide</vt:lpstr>
      <vt:lpstr>Case #4 </vt:lpstr>
      <vt:lpstr>PowerPoint Presentation</vt:lpstr>
      <vt:lpstr>Carisoprodol</vt:lpstr>
      <vt:lpstr>Carisopradol</vt:lpstr>
      <vt:lpstr>PowerPoint Presentation</vt:lpstr>
      <vt:lpstr>Cyclobenzaprine</vt:lpstr>
      <vt:lpstr>Prescription Miranda Rights</vt:lpstr>
      <vt:lpstr>Recommendations</vt:lpstr>
      <vt:lpstr>Recommendations</vt:lpstr>
      <vt:lpstr>References</vt:lpstr>
      <vt:lpstr>References</vt:lpstr>
      <vt:lpstr>References</vt:lpstr>
    </vt:vector>
  </TitlesOfParts>
  <Company>UCSF Dept. of Psychiatry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Drugs…</dc:title>
  <dc:creator>David Kan</dc:creator>
  <cp:lastModifiedBy>David Kan</cp:lastModifiedBy>
  <cp:revision>47</cp:revision>
  <dcterms:created xsi:type="dcterms:W3CDTF">2015-08-03T23:29:39Z</dcterms:created>
  <dcterms:modified xsi:type="dcterms:W3CDTF">2015-10-21T04:09:17Z</dcterms:modified>
</cp:coreProperties>
</file>